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2" r:id="rId17"/>
    <p:sldId id="283" r:id="rId18"/>
    <p:sldId id="271" r:id="rId19"/>
    <p:sldId id="272"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77778" autoAdjust="0"/>
  </p:normalViewPr>
  <p:slideViewPr>
    <p:cSldViewPr>
      <p:cViewPr>
        <p:scale>
          <a:sx n="60" d="100"/>
          <a:sy n="60" d="100"/>
        </p:scale>
        <p:origin x="-165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3/14/2016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p14="http://schemas.microsoft.com/office/powerpoint/2010/main" xmlns=""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0F07B49-FB08-4CBF-9FA2-7AF6347A7F33}" type="slidenum">
              <a:rPr lang="en-US" smtClean="0"/>
              <a:pPr/>
              <a:t>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CA49548-B6E1-4FA4-9350-8B0E0EE32165}" type="slidenum">
              <a:rPr lang="en-US" smtClean="0"/>
              <a:pPr/>
              <a:t>11</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257D247D-8EB2-4715-8CCB-AA3E12782E79}" type="slidenum">
              <a:rPr lang="en-US" smtClean="0"/>
              <a:pPr/>
              <a:t>13</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2B8FAAC-6D20-4F5B-9884-3F9724CE2C2E}" type="slidenum">
              <a:rPr lang="en-US" smtClean="0"/>
              <a:pPr/>
              <a:t>14</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9859D48-CD31-4533-9A2C-B9A783FD0CF7}" type="slidenum">
              <a:rPr lang="en-US" smtClean="0"/>
              <a:pPr/>
              <a:t>15</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16A33CE-946D-4BC7-B27A-3AF70FD63060}" type="slidenum">
              <a:rPr lang="en-US" smtClean="0"/>
              <a:pPr/>
              <a:t>18</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E1275DF-0031-4284-8835-E6B46E4353AA}" type="slidenum">
              <a:rPr lang="en-US" smtClean="0"/>
              <a:pPr/>
              <a:t>19</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DEABF81-A4A1-4639-83FA-F5B179C96341}" type="slidenum">
              <a:rPr lang="en-US" smtClean="0"/>
              <a:pPr/>
              <a:t>20</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A374720B-7C35-403F-B201-8CDAD20175D3}" type="slidenum">
              <a:rPr lang="en-US" smtClean="0"/>
              <a:pPr/>
              <a:t>21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B4F3285F-B60E-416D-B2FC-88C0BAEDC7C7}" type="slidenum">
              <a:rPr lang="en-US" smtClean="0"/>
              <a:pPr/>
              <a:t>22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67367DE5-DDB8-43E7-AAE7-54804299C8D1}" type="slidenum">
              <a:rPr lang="en-US" smtClean="0"/>
              <a:pPr/>
              <a:t>23</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61AF3CD6-375B-47A2-828C-45481DC56086}" type="slidenum">
              <a:rPr lang="en-US" smtClean="0"/>
              <a:pPr/>
              <a:t>2</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C16A56BD-1856-49E6-A2E8-0176C5F696D3}" type="slidenum">
              <a:rPr lang="en-US" smtClean="0"/>
              <a:pPr/>
              <a:t>24</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02115E1D-38A6-4600-BA9A-37C88ACE1C90}" type="slidenum">
              <a:rPr lang="en-US" smtClean="0"/>
              <a:pPr/>
              <a:t>25</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D17E22F2-62F9-4A78-A6EE-F074E3F1D239}" type="slidenum">
              <a:rPr lang="en-US" smtClean="0"/>
              <a:pPr/>
              <a:t>26</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355C99D-FF4E-4E46-96E1-644B9485FF96}" type="slidenum">
              <a:rPr lang="en-US" smtClean="0"/>
              <a:pPr/>
              <a:t>3</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7FFB73F7-3D0A-41B5-9DD1-2C147D20C151}" type="slidenum">
              <a:rPr lang="en-US" smtClean="0"/>
              <a:pPr/>
              <a:t>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7660123-7FA7-49F5-8299-58B6CA8C4BF0}" type="slidenum">
              <a:rPr lang="en-US" smtClean="0"/>
              <a:pPr/>
              <a:t>6</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49BD4810-BC34-4FDF-88D6-C6B37B87B976}" type="slidenum">
              <a:rPr lang="en-US" smtClean="0"/>
              <a:pPr/>
              <a:t>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0D017EC6-9294-4B0D-9420-6CB58FC074CA}" type="slidenum">
              <a:rPr lang="en-US" smtClean="0"/>
              <a:pPr/>
              <a:t>8</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9491EEC-8BB9-4E53-A116-54370EE48D90}" type="slidenum">
              <a:rPr lang="en-US" smtClean="0"/>
              <a:pPr/>
              <a:t>9</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54A2FA3-2298-435B-ADF7-C650F8484F5F}" type="slidenum">
              <a:rPr lang="en-US" smtClean="0"/>
              <a:pPr/>
              <a:t>10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14/03/2016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14/03/2016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248194" y="483326"/>
            <a:ext cx="8667206" cy="2220685"/>
          </a:xfrm>
        </p:spPr>
        <p:txBody>
          <a:bodyPr/>
          <a:lstStyle/>
          <a:p>
            <a:pPr eaLnBrk="1" hangingPunct="1"/>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Fin 464</a:t>
            </a:r>
            <a:br>
              <a:rPr lang="en-US"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Chapter 7: Asset-Liability Management and Duration Techniques</a:t>
            </a: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96388" y="438694"/>
            <a:ext cx="8229600" cy="867592"/>
          </a:xfrm>
        </p:spPr>
        <p:txBody>
          <a:bodyPr/>
          <a:lstStyle/>
          <a:p>
            <a:pPr algn="ctr" eaLnBrk="1" hangingPunct="1"/>
            <a:r>
              <a:rPr lang="en-US" sz="2800" b="1" dirty="0" smtClean="0">
                <a:latin typeface="Times New Roman" pitchFamily="18" charset="0"/>
                <a:cs typeface="Times New Roman" pitchFamily="18" charset="0"/>
              </a:rPr>
              <a:t>Components of Interest Rate Risk (</a:t>
            </a:r>
            <a:r>
              <a:rPr lang="en-US" sz="2800" b="1" dirty="0" err="1" smtClean="0">
                <a:latin typeface="Times New Roman" pitchFamily="18" charset="0"/>
                <a:cs typeface="Times New Roman" pitchFamily="18" charset="0"/>
              </a:rPr>
              <a:t>contd</a:t>
            </a:r>
            <a:r>
              <a:rPr lang="en-US" sz="2800" b="1" dirty="0" smtClean="0">
                <a:latin typeface="Times New Roman" pitchFamily="18" charset="0"/>
                <a:cs typeface="Times New Roman" pitchFamily="18" charset="0"/>
              </a:rPr>
              <a:t>)</a:t>
            </a:r>
          </a:p>
        </p:txBody>
      </p:sp>
      <p:sp>
        <p:nvSpPr>
          <p:cNvPr id="6147" name="Rectangle 3"/>
          <p:cNvSpPr>
            <a:spLocks noGrp="1" noChangeArrowheads="1"/>
          </p:cNvSpPr>
          <p:nvPr>
            <p:ph idx="1"/>
          </p:nvPr>
        </p:nvSpPr>
        <p:spPr>
          <a:xfrm>
            <a:off x="156754" y="1280159"/>
            <a:ext cx="8817429" cy="5381897"/>
          </a:xfrm>
        </p:spPr>
        <p:txBody>
          <a:bodyPr>
            <a:noAutofit/>
          </a:bodyPr>
          <a:lstStyle/>
          <a:p>
            <a:pPr marL="365760" indent="-256032" eaLnBrk="1" fontAlgn="auto" hangingPunct="1">
              <a:lnSpc>
                <a:spcPct val="90000"/>
              </a:lnSpc>
              <a:spcBef>
                <a:spcPts val="0"/>
              </a:spcBef>
              <a:spcAft>
                <a:spcPts val="1000"/>
              </a:spcAft>
              <a:buClr>
                <a:schemeClr val="accent3"/>
              </a:buClr>
              <a:buFont typeface="Georgia"/>
              <a:buChar char="•"/>
              <a:defRPr/>
            </a:pPr>
            <a:r>
              <a:rPr lang="en-US" sz="1800" b="1" dirty="0" smtClean="0">
                <a:latin typeface="Times New Roman" pitchFamily="18" charset="0"/>
                <a:cs typeface="Times New Roman" pitchFamily="18" charset="0"/>
              </a:rPr>
              <a:t>Yield Curves</a:t>
            </a:r>
          </a:p>
          <a:p>
            <a:pPr marL="658368" lvl="1" indent="-246888" eaLnBrk="1" fontAlgn="auto" hangingPunct="1">
              <a:lnSpc>
                <a:spcPct val="90000"/>
              </a:lnSpc>
              <a:spcBef>
                <a:spcPts val="0"/>
              </a:spcBef>
              <a:spcAft>
                <a:spcPts val="1000"/>
              </a:spcAft>
              <a:buFont typeface="Georgia"/>
              <a:buChar char="▫"/>
              <a:defRPr/>
            </a:pPr>
            <a:r>
              <a:rPr lang="en-US" sz="1800" dirty="0" smtClean="0">
                <a:solidFill>
                  <a:schemeClr val="tx1"/>
                </a:solidFill>
                <a:latin typeface="Times New Roman" pitchFamily="18" charset="0"/>
                <a:cs typeface="Times New Roman" pitchFamily="18" charset="0"/>
              </a:rPr>
              <a:t>Graphical picture of the relationship between interest rates and maturities of securities</a:t>
            </a:r>
          </a:p>
          <a:p>
            <a:pPr marL="658368" lvl="1" indent="-246888" eaLnBrk="1" fontAlgn="auto" hangingPunct="1">
              <a:lnSpc>
                <a:spcPct val="90000"/>
              </a:lnSpc>
              <a:spcBef>
                <a:spcPts val="0"/>
              </a:spcBef>
              <a:spcAft>
                <a:spcPts val="0"/>
              </a:spcAft>
              <a:buFont typeface="Georgia"/>
              <a:buChar char="▫"/>
              <a:defRPr/>
            </a:pPr>
            <a:r>
              <a:rPr lang="en-US" sz="1800" dirty="0" smtClean="0">
                <a:solidFill>
                  <a:schemeClr val="tx1"/>
                </a:solidFill>
                <a:latin typeface="Times New Roman" pitchFamily="18" charset="0"/>
                <a:cs typeface="Times New Roman" pitchFamily="18" charset="0"/>
              </a:rPr>
              <a:t>Shapes of the yield curve: </a:t>
            </a:r>
          </a:p>
          <a:p>
            <a:pPr marL="923481" lvl="2" indent="-246888" eaLnBrk="1" fontAlgn="auto" hangingPunct="1">
              <a:lnSpc>
                <a:spcPct val="90000"/>
              </a:lnSpc>
              <a:spcBef>
                <a:spcPts val="0"/>
              </a:spcBef>
              <a:spcAft>
                <a:spcPts val="600"/>
              </a:spcAft>
              <a:buFont typeface="Georgia"/>
              <a:buChar char="▫"/>
              <a:defRPr/>
            </a:pPr>
            <a:r>
              <a:rPr lang="en-US" sz="1800" i="1" dirty="0" smtClean="0">
                <a:solidFill>
                  <a:schemeClr val="tx1"/>
                </a:solidFill>
                <a:latin typeface="Times New Roman" pitchFamily="18" charset="0"/>
                <a:cs typeface="Times New Roman" pitchFamily="18" charset="0"/>
              </a:rPr>
              <a:t>Upward</a:t>
            </a:r>
            <a:r>
              <a:rPr lang="en-US" sz="1800" dirty="0" smtClean="0">
                <a:solidFill>
                  <a:schemeClr val="tx1"/>
                </a:solidFill>
                <a:latin typeface="Times New Roman" pitchFamily="18" charset="0"/>
                <a:cs typeface="Times New Roman" pitchFamily="18" charset="0"/>
              </a:rPr>
              <a:t> – long-term rates are higher than short-term rates</a:t>
            </a:r>
          </a:p>
          <a:p>
            <a:pPr marL="923481" lvl="2" indent="-246888" eaLnBrk="1" fontAlgn="auto" hangingPunct="1">
              <a:lnSpc>
                <a:spcPct val="90000"/>
              </a:lnSpc>
              <a:spcBef>
                <a:spcPts val="0"/>
              </a:spcBef>
              <a:spcAft>
                <a:spcPts val="600"/>
              </a:spcAft>
              <a:buFont typeface="Georgia"/>
              <a:buChar char="▫"/>
              <a:defRPr/>
            </a:pPr>
            <a:r>
              <a:rPr lang="en-US" sz="1800" i="1" dirty="0" smtClean="0">
                <a:solidFill>
                  <a:schemeClr val="tx1"/>
                </a:solidFill>
                <a:latin typeface="Times New Roman" pitchFamily="18" charset="0"/>
                <a:cs typeface="Times New Roman" pitchFamily="18" charset="0"/>
              </a:rPr>
              <a:t>Downward</a:t>
            </a:r>
            <a:r>
              <a:rPr lang="en-US" sz="1800" dirty="0" smtClean="0">
                <a:solidFill>
                  <a:schemeClr val="tx1"/>
                </a:solidFill>
                <a:latin typeface="Times New Roman" pitchFamily="18" charset="0"/>
                <a:cs typeface="Times New Roman" pitchFamily="18" charset="0"/>
              </a:rPr>
              <a:t> – short-term rates are higher than long-term rates</a:t>
            </a:r>
          </a:p>
          <a:p>
            <a:pPr marL="923481" lvl="2" indent="-246888" eaLnBrk="1" fontAlgn="auto" hangingPunct="1">
              <a:lnSpc>
                <a:spcPct val="90000"/>
              </a:lnSpc>
              <a:spcBef>
                <a:spcPts val="0"/>
              </a:spcBef>
              <a:spcAft>
                <a:spcPts val="1000"/>
              </a:spcAft>
              <a:buFont typeface="Georgia"/>
              <a:buChar char="▫"/>
              <a:defRPr/>
            </a:pPr>
            <a:r>
              <a:rPr lang="en-US" sz="1800" i="1" dirty="0" smtClean="0">
                <a:solidFill>
                  <a:schemeClr val="tx1"/>
                </a:solidFill>
                <a:latin typeface="Times New Roman" pitchFamily="18" charset="0"/>
                <a:cs typeface="Times New Roman" pitchFamily="18" charset="0"/>
              </a:rPr>
              <a:t>Horizontal</a:t>
            </a:r>
            <a:r>
              <a:rPr lang="en-US" sz="1800" dirty="0" smtClean="0">
                <a:solidFill>
                  <a:schemeClr val="tx1"/>
                </a:solidFill>
                <a:latin typeface="Times New Roman" pitchFamily="18" charset="0"/>
                <a:cs typeface="Times New Roman" pitchFamily="18" charset="0"/>
              </a:rPr>
              <a:t> – short-term and long-term rates are equal </a:t>
            </a:r>
          </a:p>
          <a:p>
            <a:pPr marL="365760" lvl="1" indent="-256032" eaLnBrk="1" fontAlgn="auto" hangingPunct="1">
              <a:lnSpc>
                <a:spcPct val="90000"/>
              </a:lnSpc>
              <a:spcBef>
                <a:spcPts val="0"/>
              </a:spcBef>
              <a:spcAft>
                <a:spcPts val="1000"/>
              </a:spcAft>
              <a:buClr>
                <a:schemeClr val="accent3"/>
              </a:buClr>
              <a:buFont typeface="Georgia"/>
              <a:buChar char="•"/>
              <a:defRPr/>
            </a:pPr>
            <a:r>
              <a:rPr lang="en-US" sz="1800" dirty="0" smtClean="0">
                <a:solidFill>
                  <a:schemeClr val="tx1"/>
                </a:solidFill>
                <a:latin typeface="Times New Roman" pitchFamily="18" charset="0"/>
                <a:cs typeface="Times New Roman" pitchFamily="18" charset="0"/>
              </a:rPr>
              <a:t>Typically managers of financial institutions that focus on lending fare somewhat better with an upward-sloping yield curve</a:t>
            </a:r>
          </a:p>
          <a:p>
            <a:pPr marL="365760" lvl="1" indent="-256032" eaLnBrk="1" fontAlgn="auto" hangingPunct="1">
              <a:lnSpc>
                <a:spcPct val="90000"/>
              </a:lnSpc>
              <a:spcBef>
                <a:spcPts val="0"/>
              </a:spcBef>
              <a:spcAft>
                <a:spcPts val="1000"/>
              </a:spcAft>
              <a:buClr>
                <a:schemeClr val="accent3"/>
              </a:buClr>
              <a:buFont typeface="Georgia"/>
              <a:buChar char="•"/>
              <a:defRPr/>
            </a:pPr>
            <a:r>
              <a:rPr lang="en-US" sz="1800" dirty="0" smtClean="0">
                <a:solidFill>
                  <a:schemeClr val="tx1"/>
                </a:solidFill>
                <a:latin typeface="Times New Roman" pitchFamily="18" charset="0"/>
                <a:cs typeface="Times New Roman" pitchFamily="18" charset="0"/>
              </a:rPr>
              <a:t>Most lending institutions experience a positive </a:t>
            </a:r>
            <a:r>
              <a:rPr lang="en-US" sz="1800" b="1" dirty="0" smtClean="0">
                <a:solidFill>
                  <a:schemeClr val="tx1"/>
                </a:solidFill>
                <a:latin typeface="Times New Roman" pitchFamily="18" charset="0"/>
                <a:cs typeface="Times New Roman" pitchFamily="18" charset="0"/>
              </a:rPr>
              <a:t>maturity gap </a:t>
            </a:r>
            <a:r>
              <a:rPr lang="en-US" sz="1800" dirty="0" smtClean="0">
                <a:solidFill>
                  <a:schemeClr val="tx1"/>
                </a:solidFill>
                <a:latin typeface="Times New Roman" pitchFamily="18" charset="0"/>
                <a:cs typeface="Times New Roman" pitchFamily="18" charset="0"/>
              </a:rPr>
              <a:t>between the average maturity of their assets and the average maturity of their liabilities</a:t>
            </a:r>
          </a:p>
          <a:p>
            <a:pPr marL="658368" lvl="1" indent="-246888" eaLnBrk="1" fontAlgn="auto" hangingPunct="1">
              <a:lnSpc>
                <a:spcPct val="90000"/>
              </a:lnSpc>
              <a:spcBef>
                <a:spcPts val="0"/>
              </a:spcBef>
              <a:spcAft>
                <a:spcPts val="600"/>
              </a:spcAft>
              <a:buFont typeface="Georgia"/>
              <a:buChar char="▫"/>
              <a:defRPr/>
            </a:pPr>
            <a:r>
              <a:rPr lang="en-US" sz="1800" dirty="0" smtClean="0">
                <a:solidFill>
                  <a:schemeClr val="tx1"/>
                </a:solidFill>
                <a:latin typeface="Times New Roman" pitchFamily="18" charset="0"/>
                <a:cs typeface="Times New Roman" pitchFamily="18" charset="0"/>
              </a:rPr>
              <a:t>If the yield curve is upward sloping, then revenues from longer-term assets will outstrip expenses from shorter-term liabilities</a:t>
            </a:r>
          </a:p>
          <a:p>
            <a:pPr marL="658368" lvl="1" indent="-246888" eaLnBrk="1" fontAlgn="auto" hangingPunct="1">
              <a:lnSpc>
                <a:spcPct val="90000"/>
              </a:lnSpc>
              <a:spcBef>
                <a:spcPts val="0"/>
              </a:spcBef>
              <a:spcAft>
                <a:spcPts val="1000"/>
              </a:spcAft>
              <a:buFont typeface="Georgia"/>
              <a:buChar char="▫"/>
              <a:defRPr/>
            </a:pPr>
            <a:r>
              <a:rPr lang="en-US" sz="1800" dirty="0" smtClean="0">
                <a:solidFill>
                  <a:schemeClr val="tx1"/>
                </a:solidFill>
                <a:latin typeface="Times New Roman" pitchFamily="18" charset="0"/>
                <a:cs typeface="Times New Roman" pitchFamily="18" charset="0"/>
              </a:rPr>
              <a:t>The result will normally be a positive net interest margin (interest revenues greater than interest expenses)</a:t>
            </a:r>
          </a:p>
          <a:p>
            <a:pPr marL="365760" lvl="1" indent="-256032" eaLnBrk="1" fontAlgn="auto" hangingPunct="1">
              <a:lnSpc>
                <a:spcPct val="90000"/>
              </a:lnSpc>
              <a:spcBef>
                <a:spcPts val="0"/>
              </a:spcBef>
              <a:spcAft>
                <a:spcPts val="1000"/>
              </a:spcAft>
              <a:buClr>
                <a:schemeClr val="accent3"/>
              </a:buClr>
              <a:buFont typeface="Georgia"/>
              <a:buChar char="•"/>
              <a:defRPr/>
            </a:pPr>
            <a:r>
              <a:rPr lang="en-US" sz="1800" dirty="0" smtClean="0">
                <a:solidFill>
                  <a:schemeClr val="tx1"/>
                </a:solidFill>
                <a:latin typeface="Times New Roman" pitchFamily="18" charset="0"/>
                <a:cs typeface="Times New Roman" pitchFamily="18" charset="0"/>
              </a:rPr>
              <a:t>In contrast, a relatively flat (horizontal) or negatively sloped yield curve often generates a small or even negative net interest margin</a:t>
            </a:r>
          </a:p>
          <a:p>
            <a:pPr marL="923481" lvl="2" indent="-246888" eaLnBrk="1" fontAlgn="auto" hangingPunct="1">
              <a:spcAft>
                <a:spcPts val="0"/>
              </a:spcAft>
              <a:buNone/>
              <a:defRPr/>
            </a:pPr>
            <a:endParaRPr lang="en-US" sz="1800" dirty="0" smtClean="0">
              <a:solidFill>
                <a:schemeClr val="tx1"/>
              </a:solidFill>
              <a:latin typeface="Times New Roman" pitchFamily="18" charset="0"/>
              <a:cs typeface="Times New Roman" pitchFamily="18" charset="0"/>
            </a:endParaRPr>
          </a:p>
        </p:txBody>
      </p:sp>
      <p:sp>
        <p:nvSpPr>
          <p:cNvPr id="2867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715E1A6E-F29C-4803-AA1A-0384C094F787}" type="slidenum">
              <a:rPr lang="en-US" sz="1200">
                <a:solidFill>
                  <a:srgbClr val="FFFFFF"/>
                </a:solidFill>
              </a:rPr>
              <a:pPr algn="r"/>
              <a:t>10</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82880" y="608511"/>
            <a:ext cx="8765176" cy="867591"/>
          </a:xfrm>
        </p:spPr>
        <p:txBody>
          <a:bodyPr/>
          <a:lstStyle/>
          <a:p>
            <a:pPr algn="ctr" eaLnBrk="1" hangingPunct="1"/>
            <a:r>
              <a:rPr lang="en-US" sz="2800" b="1" dirty="0" smtClean="0">
                <a:latin typeface="Times New Roman" pitchFamily="18" charset="0"/>
                <a:cs typeface="Times New Roman" pitchFamily="18" charset="0"/>
              </a:rPr>
              <a:t>Interest Rate Hedging: Protect the Net Interest Margin</a:t>
            </a:r>
          </a:p>
        </p:txBody>
      </p:sp>
      <p:sp>
        <p:nvSpPr>
          <p:cNvPr id="6147" name="Rectangle 3"/>
          <p:cNvSpPr>
            <a:spLocks noGrp="1" noChangeArrowheads="1"/>
          </p:cNvSpPr>
          <p:nvPr>
            <p:ph idx="1"/>
          </p:nvPr>
        </p:nvSpPr>
        <p:spPr>
          <a:xfrm>
            <a:off x="156754" y="1632857"/>
            <a:ext cx="8634549" cy="4920344"/>
          </a:xfrm>
        </p:spPr>
        <p:txBody>
          <a:bodyPr>
            <a:normAutofit/>
          </a:bodyPr>
          <a:lstStyle/>
          <a:p>
            <a:pPr marL="274320" lvl="1" indent="-274320" eaLnBrk="1" fontAlgn="auto" hangingPunct="1">
              <a:lnSpc>
                <a:spcPct val="90000"/>
              </a:lnSpc>
              <a:spcBef>
                <a:spcPts val="0"/>
              </a:spcBef>
              <a:spcAft>
                <a:spcPts val="12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Important goal of Interest Rate Hedging is to insulate the bank from the damaging effects of fluctuating interest rates on profits, management seeks to hold fixed the financial firm’s net interest margin (NIM)</a:t>
            </a:r>
          </a:p>
          <a:p>
            <a:pPr marL="274320" lvl="1" indent="-274320" eaLnBrk="1" fontAlgn="auto" hangingPunct="1">
              <a:lnSpc>
                <a:spcPct val="90000"/>
              </a:lnSpc>
              <a:spcBef>
                <a:spcPts val="0"/>
              </a:spcBef>
              <a:spcAft>
                <a:spcPts val="12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Popular interest rate hedging strategies is </a:t>
            </a:r>
            <a:r>
              <a:rPr lang="en-US" sz="1950" b="1" dirty="0" smtClean="0">
                <a:solidFill>
                  <a:schemeClr val="tx1"/>
                </a:solidFill>
                <a:latin typeface="Times New Roman" pitchFamily="18" charset="0"/>
                <a:cs typeface="Times New Roman" pitchFamily="18" charset="0"/>
              </a:rPr>
              <a:t>interest-sensitive gap management</a:t>
            </a:r>
          </a:p>
          <a:p>
            <a:pPr marL="548640" lvl="1" indent="-274320" eaLnBrk="1" fontAlgn="auto" hangingPunct="1">
              <a:lnSpc>
                <a:spcPct val="90000"/>
              </a:lnSpc>
              <a:spcBef>
                <a:spcPts val="0"/>
              </a:spcBef>
              <a:spcAft>
                <a:spcPts val="1200"/>
              </a:spcAft>
              <a:buFont typeface="Georgia"/>
              <a:buChar char="▫"/>
              <a:defRPr/>
            </a:pPr>
            <a:r>
              <a:rPr lang="en-US" sz="1950" dirty="0" smtClean="0">
                <a:solidFill>
                  <a:schemeClr val="tx1"/>
                </a:solidFill>
                <a:latin typeface="Times New Roman" pitchFamily="18" charset="0"/>
                <a:cs typeface="Times New Roman" pitchFamily="18" charset="0"/>
              </a:rPr>
              <a:t>Gap management techniques require management to perform an analysis of the maturities and repricing opportunities associated with interest-bearing assets and with interest-bearing liabilities</a:t>
            </a:r>
          </a:p>
          <a:p>
            <a:pPr marL="548640" lvl="1" indent="-274320" eaLnBrk="1" fontAlgn="auto" hangingPunct="1">
              <a:lnSpc>
                <a:spcPct val="90000"/>
              </a:lnSpc>
              <a:spcBef>
                <a:spcPts val="0"/>
              </a:spcBef>
              <a:spcAft>
                <a:spcPts val="1200"/>
              </a:spcAft>
              <a:buFont typeface="Georgia"/>
              <a:buChar char="▫"/>
              <a:defRPr/>
            </a:pPr>
            <a:r>
              <a:rPr lang="en-US" sz="1950" dirty="0" smtClean="0">
                <a:solidFill>
                  <a:schemeClr val="tx1"/>
                </a:solidFill>
                <a:latin typeface="Times New Roman" pitchFamily="18" charset="0"/>
                <a:cs typeface="Times New Roman" pitchFamily="18" charset="0"/>
              </a:rPr>
              <a:t>It will try to match as closely as possible the volume of assets that can be repriced as interest rates change with the volume of liabilities whose rates can also be adjusted with market conditions during the same time period</a:t>
            </a:r>
          </a:p>
          <a:p>
            <a:pPr marL="365760" lvl="1" indent="-256032" eaLnBrk="1" fontAlgn="auto" hangingPunct="1">
              <a:spcBef>
                <a:spcPts val="0"/>
              </a:spcBef>
              <a:spcAft>
                <a:spcPts val="600"/>
              </a:spcAft>
              <a:buClr>
                <a:schemeClr val="accent3"/>
              </a:buClr>
              <a:buFont typeface="Georgia"/>
              <a:buChar char="•"/>
              <a:defRPr/>
            </a:pPr>
            <a:endParaRPr lang="en-US" sz="1950" dirty="0" smtClean="0">
              <a:solidFill>
                <a:schemeClr val="tx1"/>
              </a:solidFill>
              <a:latin typeface="Times New Roman" pitchFamily="18" charset="0"/>
              <a:cs typeface="Times New Roman" pitchFamily="18" charset="0"/>
            </a:endParaRPr>
          </a:p>
        </p:txBody>
      </p:sp>
      <p:sp>
        <p:nvSpPr>
          <p:cNvPr id="3277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7C6DA177-DDD1-4827-8A0D-5E8D82895A9C}" type="slidenum">
              <a:rPr lang="en-US" sz="1200">
                <a:solidFill>
                  <a:srgbClr val="FFFFFF"/>
                </a:solidFill>
              </a:rPr>
              <a:pPr algn="r"/>
              <a:t>11</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6" y="542108"/>
            <a:ext cx="8229600" cy="1066800"/>
          </a:xfrm>
        </p:spPr>
        <p:txBody>
          <a:bodyPr/>
          <a:lstStyle/>
          <a:p>
            <a:r>
              <a:rPr lang="en-US" sz="2800" b="1" dirty="0" smtClean="0"/>
              <a:t>Interest- Sensitive Gap Management (cont.)</a:t>
            </a:r>
            <a:endParaRPr lang="en-US" sz="2800" b="1" dirty="0"/>
          </a:p>
        </p:txBody>
      </p:sp>
      <p:sp>
        <p:nvSpPr>
          <p:cNvPr id="3" name="Content Placeholder 2"/>
          <p:cNvSpPr>
            <a:spLocks noGrp="1"/>
          </p:cNvSpPr>
          <p:nvPr>
            <p:ph idx="1"/>
          </p:nvPr>
        </p:nvSpPr>
        <p:spPr>
          <a:xfrm>
            <a:off x="457200" y="2011680"/>
            <a:ext cx="8229600" cy="4562158"/>
          </a:xfrm>
        </p:spPr>
        <p:txBody>
          <a:bodyPr/>
          <a:lstStyle/>
          <a:p>
            <a:r>
              <a:rPr lang="en-US" sz="2400" b="1" dirty="0" smtClean="0">
                <a:latin typeface="Times New Roman" pitchFamily="18" charset="0"/>
                <a:cs typeface="Times New Roman" pitchFamily="18" charset="0"/>
              </a:rPr>
              <a:t>Repriceable Assets </a:t>
            </a:r>
            <a:r>
              <a:rPr lang="en-US" sz="2400" dirty="0" smtClean="0">
                <a:latin typeface="Times New Roman" pitchFamily="18" charset="0"/>
                <a:cs typeface="Times New Roman" pitchFamily="18" charset="0"/>
              </a:rPr>
              <a:t>includes loans that are about to mature or will soon come up for renewal/repricing. E.g. variable-rate business or household loans. </a:t>
            </a:r>
          </a:p>
          <a:p>
            <a:pPr lvl="1"/>
            <a:r>
              <a:rPr lang="en-US" sz="2200" dirty="0" smtClean="0">
                <a:latin typeface="Times New Roman" pitchFamily="18" charset="0"/>
                <a:cs typeface="Times New Roman" pitchFamily="18" charset="0"/>
              </a:rPr>
              <a:t>If interest rate rises, the lender/bank is likely to renew or reinvest the newly released funds at higher interest rates.</a:t>
            </a:r>
          </a:p>
          <a:p>
            <a:pPr lvl="1">
              <a:buNone/>
            </a:pPr>
            <a:endParaRPr lang="en-US" sz="22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Repriceable Liabilities</a:t>
            </a:r>
            <a:r>
              <a:rPr lang="en-US" sz="2400" dirty="0" smtClean="0">
                <a:latin typeface="Times New Roman" pitchFamily="18" charset="0"/>
                <a:cs typeface="Times New Roman" pitchFamily="18" charset="0"/>
              </a:rPr>
              <a:t> includes deposits about to mature where firm and customer negotiate new deposit interest rates. e.g. floating rate deposits</a:t>
            </a:r>
          </a:p>
          <a:p>
            <a:endParaRPr lang="en-US" sz="2400" dirty="0">
              <a:latin typeface="Times New Roman" pitchFamily="18" charset="0"/>
              <a:cs typeface="Times New Roman" pitchFamily="18"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44138" y="451758"/>
            <a:ext cx="8229600" cy="750026"/>
          </a:xfrm>
        </p:spPr>
        <p:txBody>
          <a:bodyPr/>
          <a:lstStyle/>
          <a:p>
            <a:pPr algn="ctr" eaLnBrk="1" hangingPunct="1"/>
            <a:r>
              <a:rPr lang="en-US" sz="3000" b="1" dirty="0" smtClean="0">
                <a:latin typeface="Times New Roman" pitchFamily="18" charset="0"/>
                <a:cs typeface="Times New Roman" pitchFamily="18" charset="0"/>
              </a:rPr>
              <a:t>Interest Sensitive Gap Management (cont.)</a:t>
            </a:r>
          </a:p>
        </p:txBody>
      </p:sp>
      <p:sp>
        <p:nvSpPr>
          <p:cNvPr id="6147" name="Rectangle 3"/>
          <p:cNvSpPr>
            <a:spLocks noGrp="1" noChangeArrowheads="1"/>
          </p:cNvSpPr>
          <p:nvPr>
            <p:ph idx="1"/>
          </p:nvPr>
        </p:nvSpPr>
        <p:spPr>
          <a:xfrm>
            <a:off x="156755" y="1828800"/>
            <a:ext cx="8804366" cy="4724400"/>
          </a:xfrm>
        </p:spPr>
        <p:txBody>
          <a:bodyPr>
            <a:normAutofit/>
          </a:bodyPr>
          <a:lstStyle/>
          <a:p>
            <a:pPr marL="228600" lvl="1" indent="-228600" eaLnBrk="1" fontAlgn="auto" hangingPunct="1">
              <a:spcBef>
                <a:spcPts val="0"/>
              </a:spcBef>
              <a:spcAft>
                <a:spcPts val="600"/>
              </a:spcAft>
              <a:buClr>
                <a:srgbClr val="015899"/>
              </a:buClr>
              <a:buFont typeface="Wingdings" pitchFamily="2" charset="2"/>
              <a:buChar char="§"/>
              <a:defRPr/>
            </a:pPr>
            <a:r>
              <a:rPr lang="en-US" sz="1900" dirty="0" smtClean="0">
                <a:solidFill>
                  <a:schemeClr val="tx1"/>
                </a:solidFill>
                <a:latin typeface="Times New Roman" pitchFamily="18" charset="0"/>
                <a:cs typeface="Times New Roman" pitchFamily="18" charset="0"/>
              </a:rPr>
              <a:t>A financial firm can hedge itself against interest rate changes – no matter which way rates move – by making sure for each time period that</a:t>
            </a:r>
          </a:p>
          <a:p>
            <a:pPr marL="228600" lvl="1" indent="-228600" eaLnBrk="1" fontAlgn="auto" hangingPunct="1">
              <a:spcBef>
                <a:spcPts val="0"/>
              </a:spcBef>
              <a:spcAft>
                <a:spcPts val="600"/>
              </a:spcAft>
              <a:buClr>
                <a:srgbClr val="015899"/>
              </a:buClr>
              <a:buFont typeface="Wingdings" pitchFamily="2" charset="2"/>
              <a:buChar char="§"/>
              <a:defRPr/>
            </a:pPr>
            <a:endParaRPr lang="en-US" sz="1900" dirty="0" smtClean="0">
              <a:solidFill>
                <a:schemeClr val="tx1"/>
              </a:solidFill>
              <a:latin typeface="Times New Roman" pitchFamily="18" charset="0"/>
              <a:cs typeface="Times New Roman" pitchFamily="18" charset="0"/>
            </a:endParaRPr>
          </a:p>
          <a:p>
            <a:pPr marL="228600" lvl="1" indent="-228600" eaLnBrk="1" fontAlgn="auto" hangingPunct="1">
              <a:spcBef>
                <a:spcPts val="0"/>
              </a:spcBef>
              <a:spcAft>
                <a:spcPts val="600"/>
              </a:spcAft>
              <a:buClr>
                <a:srgbClr val="015899"/>
              </a:buClr>
              <a:buFont typeface="Wingdings" pitchFamily="2" charset="2"/>
              <a:buChar char="§"/>
              <a:defRPr/>
            </a:pPr>
            <a:r>
              <a:rPr lang="en-US" sz="1900" dirty="0" smtClean="0">
                <a:solidFill>
                  <a:schemeClr val="tx1"/>
                </a:solidFill>
                <a:latin typeface="Times New Roman" pitchFamily="18" charset="0"/>
                <a:cs typeface="Times New Roman" pitchFamily="18" charset="0"/>
              </a:rPr>
              <a:t>The gap exist when the amount of repriceable assets does not equal the amount of repriceable liabilities which is affected by interest rate risk</a:t>
            </a:r>
          </a:p>
          <a:p>
            <a:pPr marL="228600" lvl="1" indent="-228600" eaLnBrk="1" fontAlgn="auto" hangingPunct="1">
              <a:spcBef>
                <a:spcPts val="0"/>
              </a:spcBef>
              <a:spcAft>
                <a:spcPts val="600"/>
              </a:spcAft>
              <a:buClr>
                <a:srgbClr val="015899"/>
              </a:buClr>
              <a:buNone/>
              <a:defRPr/>
            </a:pPr>
            <a:endParaRPr lang="en-US" sz="1900" dirty="0" smtClean="0">
              <a:solidFill>
                <a:schemeClr val="tx1"/>
              </a:solidFill>
              <a:latin typeface="Times New Roman" pitchFamily="18" charset="0"/>
              <a:cs typeface="Times New Roman" pitchFamily="18" charset="0"/>
            </a:endParaRPr>
          </a:p>
          <a:p>
            <a:pPr marL="228600" lvl="1" indent="-228600" eaLnBrk="1" fontAlgn="auto" hangingPunct="1">
              <a:spcBef>
                <a:spcPts val="0"/>
              </a:spcBef>
              <a:spcAft>
                <a:spcPts val="600"/>
              </a:spcAft>
              <a:buClr>
                <a:srgbClr val="015899"/>
              </a:buClr>
              <a:buFont typeface="Wingdings" pitchFamily="2" charset="2"/>
              <a:buChar char="§"/>
              <a:defRPr/>
            </a:pPr>
            <a:r>
              <a:rPr lang="en-US" sz="1900" dirty="0" smtClean="0">
                <a:solidFill>
                  <a:schemeClr val="tx1"/>
                </a:solidFill>
                <a:latin typeface="Times New Roman" pitchFamily="18" charset="0"/>
                <a:cs typeface="Times New Roman" pitchFamily="18" charset="0"/>
              </a:rPr>
              <a:t>If interest-sensitive assets exceed the volume of interest-sensitive liabilities subject to repricing, the financial firm is said to have a positive gap and to be asset sensitive</a:t>
            </a:r>
          </a:p>
          <a:p>
            <a:pPr marL="228600" lvl="1" indent="-228600" eaLnBrk="1" fontAlgn="auto" hangingPunct="1">
              <a:spcBef>
                <a:spcPts val="0"/>
              </a:spcBef>
              <a:spcAft>
                <a:spcPts val="600"/>
              </a:spcAft>
              <a:buClr>
                <a:srgbClr val="015899"/>
              </a:buClr>
              <a:buFont typeface="Wingdings" pitchFamily="2" charset="2"/>
              <a:buChar char="§"/>
              <a:defRPr/>
            </a:pPr>
            <a:endParaRPr lang="en-US" sz="1900" dirty="0" smtClean="0">
              <a:solidFill>
                <a:schemeClr val="tx1"/>
              </a:solidFill>
              <a:latin typeface="Times New Roman" pitchFamily="18" charset="0"/>
              <a:cs typeface="Times New Roman" pitchFamily="18" charset="0"/>
            </a:endParaRPr>
          </a:p>
          <a:p>
            <a:pPr marL="228600" lvl="1" indent="-228600" eaLnBrk="1" fontAlgn="auto" hangingPunct="1">
              <a:spcBef>
                <a:spcPts val="0"/>
              </a:spcBef>
              <a:spcAft>
                <a:spcPts val="600"/>
              </a:spcAft>
              <a:buClr>
                <a:srgbClr val="015899"/>
              </a:buClr>
              <a:buFont typeface="Wingdings" pitchFamily="2" charset="2"/>
              <a:buChar char="§"/>
              <a:defRPr/>
            </a:pPr>
            <a:r>
              <a:rPr lang="en-US" sz="1900" dirty="0" smtClean="0">
                <a:solidFill>
                  <a:schemeClr val="tx1"/>
                </a:solidFill>
                <a:latin typeface="Times New Roman" pitchFamily="18" charset="0"/>
                <a:cs typeface="Times New Roman" pitchFamily="18" charset="0"/>
              </a:rPr>
              <a:t>In the opposite situation, suppose an interest-sensitive bank’s liabilities are larger than its interest-sensitive assets</a:t>
            </a:r>
          </a:p>
          <a:p>
            <a:pPr marL="228600" lvl="1" indent="-228600" eaLnBrk="1" fontAlgn="auto" hangingPunct="1">
              <a:spcBef>
                <a:spcPts val="0"/>
              </a:spcBef>
              <a:spcAft>
                <a:spcPts val="600"/>
              </a:spcAft>
              <a:buClr>
                <a:srgbClr val="015899"/>
              </a:buClr>
              <a:buFont typeface="Wingdings" pitchFamily="2" charset="2"/>
              <a:buChar char="§"/>
              <a:defRPr/>
            </a:pPr>
            <a:endParaRPr lang="en-US" sz="1900" dirty="0" smtClean="0">
              <a:solidFill>
                <a:schemeClr val="tx1"/>
              </a:solidFill>
              <a:latin typeface="Times New Roman" pitchFamily="18" charset="0"/>
              <a:cs typeface="Times New Roman" pitchFamily="18" charset="0"/>
            </a:endParaRPr>
          </a:p>
        </p:txBody>
      </p:sp>
      <p:sp>
        <p:nvSpPr>
          <p:cNvPr id="3584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F7CEA49C-D298-4957-B327-76314D534C71}" type="slidenum">
              <a:rPr lang="en-US" sz="1200">
                <a:solidFill>
                  <a:srgbClr val="FFFFFF"/>
                </a:solidFill>
              </a:rPr>
              <a:pPr algn="r"/>
              <a:t>13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464820"/>
            <a:ext cx="8229600" cy="736963"/>
          </a:xfrm>
        </p:spPr>
        <p:txBody>
          <a:bodyPr/>
          <a:lstStyle/>
          <a:p>
            <a:pPr algn="ctr" eaLnBrk="1" hangingPunct="1"/>
            <a:r>
              <a:rPr lang="en-US" sz="2800" b="1" dirty="0" smtClean="0">
                <a:latin typeface="Times New Roman" pitchFamily="18" charset="0"/>
                <a:cs typeface="Times New Roman" pitchFamily="18" charset="0"/>
              </a:rPr>
              <a:t>Interest Sensitive Gap Management (contd.)</a:t>
            </a:r>
          </a:p>
        </p:txBody>
      </p:sp>
      <p:sp>
        <p:nvSpPr>
          <p:cNvPr id="6147" name="Rectangle 3"/>
          <p:cNvSpPr>
            <a:spLocks noGrp="1" noChangeArrowheads="1"/>
          </p:cNvSpPr>
          <p:nvPr>
            <p:ph idx="1"/>
          </p:nvPr>
        </p:nvSpPr>
        <p:spPr>
          <a:xfrm>
            <a:off x="156755" y="1188721"/>
            <a:ext cx="8830492" cy="5364480"/>
          </a:xfrm>
        </p:spPr>
        <p:txBody>
          <a:bodyPr>
            <a:noAutofit/>
          </a:bodyPr>
          <a:lstStyle/>
          <a:p>
            <a:pPr marL="365760" lvl="1" indent="-256032" eaLnBrk="1" fontAlgn="auto" hangingPunct="1">
              <a:lnSpc>
                <a:spcPct val="90000"/>
              </a:lnSpc>
              <a:spcBef>
                <a:spcPts val="0"/>
              </a:spcBef>
              <a:spcAft>
                <a:spcPts val="1200"/>
              </a:spcAft>
              <a:buClr>
                <a:schemeClr val="accent3"/>
              </a:buClr>
              <a:buNone/>
              <a:defRPr/>
            </a:pPr>
            <a:r>
              <a:rPr lang="en-US" sz="1900" dirty="0" smtClean="0">
                <a:solidFill>
                  <a:schemeClr val="tx1"/>
                </a:solidFill>
                <a:latin typeface="Times New Roman" pitchFamily="18" charset="0"/>
                <a:cs typeface="Times New Roman" pitchFamily="18" charset="0"/>
              </a:rPr>
              <a:t>There are several ways to measure the interest-sensitive gap (IS GAP)</a:t>
            </a:r>
          </a:p>
          <a:p>
            <a:pPr marL="365760" lvl="1" indent="-365760" eaLnBrk="1" fontAlgn="auto" hangingPunct="1">
              <a:lnSpc>
                <a:spcPct val="90000"/>
              </a:lnSpc>
              <a:spcBef>
                <a:spcPts val="0"/>
              </a:spcBef>
              <a:spcAft>
                <a:spcPts val="600"/>
              </a:spcAft>
              <a:buClr>
                <a:schemeClr val="accent3"/>
              </a:buClr>
              <a:buFont typeface="+mj-lt"/>
              <a:buAutoNum type="arabicParenR"/>
              <a:defRPr/>
            </a:pPr>
            <a:r>
              <a:rPr lang="en-US" sz="1900" b="1" dirty="0" smtClean="0">
                <a:solidFill>
                  <a:schemeClr val="tx1"/>
                </a:solidFill>
                <a:latin typeface="Times New Roman" pitchFamily="18" charset="0"/>
                <a:cs typeface="Times New Roman" pitchFamily="18" charset="0"/>
              </a:rPr>
              <a:t>Dollar IS GAP</a:t>
            </a:r>
          </a:p>
          <a:p>
            <a:pPr marL="548640" lvl="2" indent="-274320" eaLnBrk="1" fontAlgn="auto" hangingPunct="1">
              <a:lnSpc>
                <a:spcPct val="90000"/>
              </a:lnSpc>
              <a:spcBef>
                <a:spcPts val="0"/>
              </a:spcBef>
              <a:spcAft>
                <a:spcPts val="600"/>
              </a:spcAft>
              <a:buFont typeface="Georgia"/>
              <a:buChar char="▫"/>
              <a:defRPr/>
            </a:pPr>
            <a:r>
              <a:rPr lang="en-US" sz="1750" dirty="0" smtClean="0">
                <a:solidFill>
                  <a:schemeClr val="tx1"/>
                </a:solidFill>
                <a:latin typeface="Times New Roman" pitchFamily="18" charset="0"/>
                <a:cs typeface="Times New Roman" pitchFamily="18" charset="0"/>
              </a:rPr>
              <a:t>The Dollar IS GAP = ISA – ISL </a:t>
            </a:r>
          </a:p>
          <a:p>
            <a:pPr marL="548640" lvl="2" indent="-274320" eaLnBrk="1" fontAlgn="auto" hangingPunct="1">
              <a:lnSpc>
                <a:spcPct val="90000"/>
              </a:lnSpc>
              <a:spcBef>
                <a:spcPts val="0"/>
              </a:spcBef>
              <a:spcAft>
                <a:spcPts val="600"/>
              </a:spcAft>
              <a:buFont typeface="Georgia"/>
              <a:buChar char="▫"/>
              <a:defRPr/>
            </a:pPr>
            <a:r>
              <a:rPr lang="en-US" sz="1750" dirty="0" smtClean="0">
                <a:solidFill>
                  <a:schemeClr val="tx1"/>
                </a:solidFill>
                <a:latin typeface="Times New Roman" pitchFamily="18" charset="0"/>
                <a:cs typeface="Times New Roman" pitchFamily="18" charset="0"/>
              </a:rPr>
              <a:t>If interest-sensitive assets (ISA) are $150 million and interest-sensitive liabilities (ISL) are $200 million. The Dollar IS GAP = $150 million – $200 million = - $50 million</a:t>
            </a:r>
          </a:p>
          <a:p>
            <a:pPr marL="548640" lvl="2" indent="-274320" eaLnBrk="1" fontAlgn="auto" hangingPunct="1">
              <a:lnSpc>
                <a:spcPct val="90000"/>
              </a:lnSpc>
              <a:spcBef>
                <a:spcPts val="0"/>
              </a:spcBef>
              <a:spcAft>
                <a:spcPts val="1600"/>
              </a:spcAft>
              <a:buFont typeface="Georgia"/>
              <a:buChar char="▫"/>
              <a:defRPr/>
            </a:pPr>
            <a:r>
              <a:rPr lang="en-US" sz="1750" dirty="0" smtClean="0">
                <a:solidFill>
                  <a:schemeClr val="tx1"/>
                </a:solidFill>
                <a:latin typeface="Times New Roman" pitchFamily="18" charset="0"/>
                <a:cs typeface="Times New Roman" pitchFamily="18" charset="0"/>
              </a:rPr>
              <a:t>An institution whose Dollar IS GAP is positive is asset sensitive, while a negative Dollar IS GAP describes a liability-sensitive condition</a:t>
            </a:r>
          </a:p>
          <a:p>
            <a:pPr marL="365760" lvl="1" indent="-365760" eaLnBrk="1" fontAlgn="auto" hangingPunct="1">
              <a:lnSpc>
                <a:spcPct val="90000"/>
              </a:lnSpc>
              <a:spcBef>
                <a:spcPts val="0"/>
              </a:spcBef>
              <a:spcAft>
                <a:spcPts val="600"/>
              </a:spcAft>
              <a:buClr>
                <a:schemeClr val="accent3"/>
              </a:buClr>
              <a:buFont typeface="+mj-lt"/>
              <a:buAutoNum type="arabicParenR"/>
              <a:defRPr/>
            </a:pPr>
            <a:r>
              <a:rPr lang="en-US" sz="1900" b="1" dirty="0" smtClean="0">
                <a:solidFill>
                  <a:schemeClr val="tx1"/>
                </a:solidFill>
                <a:latin typeface="Times New Roman" pitchFamily="18" charset="0"/>
                <a:cs typeface="Times New Roman" pitchFamily="18" charset="0"/>
              </a:rPr>
              <a:t>Relative IS GAP ratio</a:t>
            </a:r>
            <a:endParaRPr lang="en-US" sz="1900" dirty="0" smtClean="0">
              <a:solidFill>
                <a:schemeClr val="tx1"/>
              </a:solidFill>
              <a:latin typeface="Times New Roman" pitchFamily="18" charset="0"/>
              <a:cs typeface="Times New Roman" pitchFamily="18" charset="0"/>
            </a:endParaRPr>
          </a:p>
          <a:p>
            <a:pPr marL="548640" lvl="1" indent="-274320" eaLnBrk="1" fontAlgn="auto" hangingPunct="1">
              <a:lnSpc>
                <a:spcPct val="90000"/>
              </a:lnSpc>
              <a:spcBef>
                <a:spcPts val="0"/>
              </a:spcBef>
              <a:spcAft>
                <a:spcPts val="600"/>
              </a:spcAft>
              <a:buFont typeface="Georgia"/>
              <a:buChar char="▫"/>
              <a:defRPr/>
            </a:pPr>
            <a:r>
              <a:rPr lang="en-US" sz="1750" dirty="0" smtClean="0">
                <a:solidFill>
                  <a:schemeClr val="tx1"/>
                </a:solidFill>
                <a:latin typeface="Times New Roman" pitchFamily="18" charset="0"/>
              </a:rPr>
              <a:t>Relative IS GAP = IS GAP/ Total Asset</a:t>
            </a:r>
          </a:p>
          <a:p>
            <a:pPr marL="548640" lvl="1" indent="-274320" eaLnBrk="1" fontAlgn="auto" hangingPunct="1">
              <a:lnSpc>
                <a:spcPct val="90000"/>
              </a:lnSpc>
              <a:spcBef>
                <a:spcPts val="0"/>
              </a:spcBef>
              <a:spcAft>
                <a:spcPts val="1600"/>
              </a:spcAft>
              <a:buFont typeface="Georgia"/>
              <a:buChar char="▫"/>
              <a:defRPr/>
            </a:pPr>
            <a:r>
              <a:rPr lang="en-US" sz="1750" dirty="0" smtClean="0">
                <a:solidFill>
                  <a:schemeClr val="tx1"/>
                </a:solidFill>
                <a:latin typeface="Times New Roman" pitchFamily="18" charset="0"/>
                <a:cs typeface="Times New Roman" pitchFamily="18" charset="0"/>
              </a:rPr>
              <a:t>A Relative IS GAP greater than zero means the institution is asset sensitive, while a negative Relative IS GAP describes a liability-sensitive financial firm</a:t>
            </a:r>
          </a:p>
          <a:p>
            <a:pPr marL="365760" lvl="1" indent="-365760" eaLnBrk="1" fontAlgn="auto" hangingPunct="1">
              <a:lnSpc>
                <a:spcPct val="90000"/>
              </a:lnSpc>
              <a:spcBef>
                <a:spcPts val="0"/>
              </a:spcBef>
              <a:spcAft>
                <a:spcPts val="600"/>
              </a:spcAft>
              <a:buClr>
                <a:schemeClr val="accent3"/>
              </a:buClr>
              <a:buFont typeface="+mj-lt"/>
              <a:buAutoNum type="arabicParenR" startAt="3"/>
              <a:defRPr/>
            </a:pPr>
            <a:r>
              <a:rPr lang="en-US" sz="1900" b="1" dirty="0" smtClean="0">
                <a:solidFill>
                  <a:schemeClr val="tx1"/>
                </a:solidFill>
                <a:latin typeface="Times New Roman" pitchFamily="18" charset="0"/>
                <a:cs typeface="Times New Roman" pitchFamily="18" charset="0"/>
              </a:rPr>
              <a:t>Interest Sensitivity Ratio (ISR)</a:t>
            </a:r>
          </a:p>
          <a:p>
            <a:pPr marL="548640" lvl="1" indent="-274320" eaLnBrk="1" fontAlgn="auto" hangingPunct="1">
              <a:lnSpc>
                <a:spcPct val="90000"/>
              </a:lnSpc>
              <a:spcBef>
                <a:spcPts val="0"/>
              </a:spcBef>
              <a:spcAft>
                <a:spcPts val="600"/>
              </a:spcAft>
              <a:buFont typeface="Georgia"/>
              <a:buChar char="▫"/>
              <a:defRPr/>
            </a:pPr>
            <a:r>
              <a:rPr lang="en-US" sz="1750" dirty="0" smtClean="0">
                <a:solidFill>
                  <a:schemeClr val="tx1"/>
                </a:solidFill>
                <a:latin typeface="Times New Roman" pitchFamily="18" charset="0"/>
                <a:cs typeface="Times New Roman" pitchFamily="18" charset="0"/>
              </a:rPr>
              <a:t>An ISR of less than 1 tells us we are looking at a liability-sensitive institution, while an ISR greater than unity points to an asset-sensitive institution</a:t>
            </a:r>
          </a:p>
        </p:txBody>
      </p:sp>
      <p:sp>
        <p:nvSpPr>
          <p:cNvPr id="3789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08D2960A-F3DA-42F2-B2EC-399172E2350D}" type="slidenum">
              <a:rPr lang="en-US" sz="1200">
                <a:solidFill>
                  <a:srgbClr val="FFFFFF"/>
                </a:solidFill>
              </a:rPr>
              <a:pPr algn="r"/>
              <a:t>14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61257" y="582385"/>
            <a:ext cx="8451669" cy="802277"/>
          </a:xfrm>
        </p:spPr>
        <p:txBody>
          <a:bodyPr/>
          <a:lstStyle/>
          <a:p>
            <a:pPr algn="ctr" eaLnBrk="1" hangingPunct="1"/>
            <a:r>
              <a:rPr lang="en-US" sz="2800" b="1" dirty="0" smtClean="0">
                <a:latin typeface="Times New Roman" pitchFamily="18" charset="0"/>
                <a:cs typeface="Times New Roman" pitchFamily="18" charset="0"/>
              </a:rPr>
              <a:t>Decisions regarding Interest Sensitive Gap</a:t>
            </a:r>
          </a:p>
        </p:txBody>
      </p:sp>
      <p:sp>
        <p:nvSpPr>
          <p:cNvPr id="6147" name="Rectangle 3"/>
          <p:cNvSpPr>
            <a:spLocks noGrp="1" noChangeArrowheads="1"/>
          </p:cNvSpPr>
          <p:nvPr>
            <p:ph idx="1"/>
          </p:nvPr>
        </p:nvSpPr>
        <p:spPr>
          <a:xfrm>
            <a:off x="169816" y="1476103"/>
            <a:ext cx="8791303" cy="5077097"/>
          </a:xfrm>
        </p:spPr>
        <p:txBody>
          <a:bodyPr>
            <a:normAutofit fontScale="92500"/>
          </a:bodyPr>
          <a:lstStyle/>
          <a:p>
            <a:pPr marL="365760" lvl="1" indent="-256032" eaLnBrk="1" fontAlgn="auto" hangingPunct="1">
              <a:lnSpc>
                <a:spcPct val="110000"/>
              </a:lnSpc>
              <a:spcBef>
                <a:spcPts val="0"/>
              </a:spcBef>
              <a:spcAft>
                <a:spcPts val="1200"/>
              </a:spcAft>
              <a:buClr>
                <a:schemeClr val="accent3"/>
              </a:buClr>
              <a:buFont typeface="Georgia"/>
              <a:buChar char="•"/>
              <a:defRPr/>
            </a:pPr>
            <a:r>
              <a:rPr lang="en-US" sz="2400" dirty="0" smtClean="0">
                <a:solidFill>
                  <a:schemeClr val="tx1"/>
                </a:solidFill>
                <a:latin typeface="Times New Roman" pitchFamily="18" charset="0"/>
                <a:cs typeface="Times New Roman" pitchFamily="18" charset="0"/>
              </a:rPr>
              <a:t>Gapping methods used today vary greatly in complexity and form. All methods, however, require financial managers to make some important decisions:</a:t>
            </a:r>
          </a:p>
          <a:p>
            <a:pPr marL="548640" lvl="1" indent="-274320" eaLnBrk="1" fontAlgn="auto" hangingPunct="1">
              <a:spcBef>
                <a:spcPts val="0"/>
              </a:spcBef>
              <a:spcAft>
                <a:spcPts val="1200"/>
              </a:spcAft>
              <a:buFont typeface="+mj-lt"/>
              <a:buAutoNum type="arabicPeriod"/>
              <a:defRPr/>
            </a:pPr>
            <a:r>
              <a:rPr lang="en-US" sz="2200" dirty="0" smtClean="0">
                <a:solidFill>
                  <a:schemeClr val="tx1">
                    <a:lumMod val="95000"/>
                    <a:lumOff val="5000"/>
                  </a:schemeClr>
                </a:solidFill>
                <a:latin typeface="Times New Roman" pitchFamily="18" charset="0"/>
                <a:cs typeface="Times New Roman" pitchFamily="18" charset="0"/>
              </a:rPr>
              <a:t>Management must choose the time period during which the net interest margin (NIM) is to be managed to achieve some desired value and the length of subperiods (“maturity buckets”) into which the planning period is to be divided.</a:t>
            </a:r>
          </a:p>
          <a:p>
            <a:pPr marL="548640" lvl="1" indent="-274320" eaLnBrk="1" fontAlgn="auto" hangingPunct="1">
              <a:spcBef>
                <a:spcPts val="0"/>
              </a:spcBef>
              <a:spcAft>
                <a:spcPts val="1200"/>
              </a:spcAft>
              <a:buFont typeface="+mj-lt"/>
              <a:buAutoNum type="arabicPeriod"/>
              <a:defRPr/>
            </a:pPr>
            <a:r>
              <a:rPr lang="en-US" sz="2200" dirty="0" smtClean="0">
                <a:solidFill>
                  <a:schemeClr val="tx1">
                    <a:lumMod val="95000"/>
                    <a:lumOff val="5000"/>
                  </a:schemeClr>
                </a:solidFill>
                <a:latin typeface="Times New Roman" pitchFamily="18" charset="0"/>
                <a:cs typeface="Times New Roman" pitchFamily="18" charset="0"/>
              </a:rPr>
              <a:t>Management must choose a target level for the net interest margin</a:t>
            </a:r>
          </a:p>
          <a:p>
            <a:pPr marL="548640" lvl="1" indent="-274320" eaLnBrk="1" fontAlgn="auto" hangingPunct="1">
              <a:spcBef>
                <a:spcPts val="0"/>
              </a:spcBef>
              <a:spcAft>
                <a:spcPts val="1200"/>
              </a:spcAft>
              <a:buFont typeface="+mj-lt"/>
              <a:buAutoNum type="arabicPeriod"/>
              <a:defRPr/>
            </a:pPr>
            <a:r>
              <a:rPr lang="en-US" sz="2200" dirty="0" smtClean="0">
                <a:solidFill>
                  <a:schemeClr val="tx1">
                    <a:lumMod val="95000"/>
                    <a:lumOff val="5000"/>
                  </a:schemeClr>
                </a:solidFill>
                <a:latin typeface="Times New Roman" pitchFamily="18" charset="0"/>
                <a:cs typeface="Times New Roman" pitchFamily="18" charset="0"/>
              </a:rPr>
              <a:t>If management wishes to increase the NIM, it must either develop a correct interest rate forecast or find ways to reallocate earning assets and liabilities to increase the spread between interest revenues and interest expenses.</a:t>
            </a:r>
          </a:p>
          <a:p>
            <a:pPr marL="548640" lvl="1" indent="-274320" eaLnBrk="1" fontAlgn="auto" hangingPunct="1">
              <a:spcBef>
                <a:spcPts val="0"/>
              </a:spcBef>
              <a:spcAft>
                <a:spcPts val="1200"/>
              </a:spcAft>
              <a:buFont typeface="+mj-lt"/>
              <a:buAutoNum type="arabicPeriod"/>
              <a:defRPr/>
            </a:pPr>
            <a:r>
              <a:rPr lang="en-US" sz="2200" dirty="0" smtClean="0">
                <a:solidFill>
                  <a:schemeClr val="tx1">
                    <a:lumMod val="95000"/>
                    <a:lumOff val="5000"/>
                  </a:schemeClr>
                </a:solidFill>
                <a:latin typeface="Times New Roman" pitchFamily="18" charset="0"/>
                <a:cs typeface="Times New Roman" pitchFamily="18" charset="0"/>
              </a:rPr>
              <a:t>Management must determine the volume of interest-sensitive assets and interest-sensitive liabilities it wants the financial firm to hold.</a:t>
            </a:r>
          </a:p>
          <a:p>
            <a:pPr marL="365760" lvl="1" indent="-256032" eaLnBrk="1" fontAlgn="auto" hangingPunct="1">
              <a:lnSpc>
                <a:spcPct val="110000"/>
              </a:lnSpc>
              <a:spcAft>
                <a:spcPts val="0"/>
              </a:spcAft>
              <a:buClr>
                <a:schemeClr val="accent3"/>
              </a:buClr>
              <a:buFont typeface="Georgia"/>
              <a:buChar char="•"/>
              <a:defRPr/>
            </a:pPr>
            <a:endParaRPr lang="en-US" sz="2500" dirty="0" smtClean="0">
              <a:solidFill>
                <a:schemeClr val="tx1"/>
              </a:solidFill>
              <a:latin typeface="Times New Roman" pitchFamily="18" charset="0"/>
              <a:cs typeface="Times New Roman" pitchFamily="18" charset="0"/>
            </a:endParaRPr>
          </a:p>
        </p:txBody>
      </p:sp>
      <p:sp>
        <p:nvSpPr>
          <p:cNvPr id="4096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A0DAF749-AA45-4E57-9C12-63601C4D62BA}" type="slidenum">
              <a:rPr lang="en-US" sz="1200">
                <a:solidFill>
                  <a:srgbClr val="FFFFFF"/>
                </a:solidFill>
              </a:rPr>
              <a:pPr algn="r"/>
              <a:t>15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pPr>
              <a:defRPr/>
            </a:pPr>
            <a:r>
              <a:rPr lang="en-US"/>
              <a:t>M. Morshed</a:t>
            </a:r>
          </a:p>
        </p:txBody>
      </p:sp>
      <p:sp>
        <p:nvSpPr>
          <p:cNvPr id="21" name="Slide Number Placeholder 5"/>
          <p:cNvSpPr>
            <a:spLocks noGrp="1"/>
          </p:cNvSpPr>
          <p:nvPr>
            <p:ph type="sldNum" sz="quarter" idx="12"/>
          </p:nvPr>
        </p:nvSpPr>
        <p:spPr/>
        <p:txBody>
          <a:bodyPr/>
          <a:lstStyle/>
          <a:p>
            <a:pPr>
              <a:defRPr/>
            </a:pPr>
            <a:fld id="{965B1F51-6411-4B5D-9D84-776EFA51F8FF}" type="slidenum">
              <a:rPr lang="en-US"/>
              <a:pPr>
                <a:defRPr/>
              </a:pPr>
              <a:t>16</a:t>
            </a:fld>
            <a:endParaRPr lang="en-US"/>
          </a:p>
        </p:txBody>
      </p:sp>
      <p:sp>
        <p:nvSpPr>
          <p:cNvPr id="18436" name="Rectangle 2"/>
          <p:cNvSpPr>
            <a:spLocks noGrp="1" noChangeArrowheads="1"/>
          </p:cNvSpPr>
          <p:nvPr>
            <p:ph type="title"/>
          </p:nvPr>
        </p:nvSpPr>
        <p:spPr>
          <a:xfrm>
            <a:off x="1173163" y="228600"/>
            <a:ext cx="7772400" cy="533400"/>
          </a:xfrm>
        </p:spPr>
        <p:txBody>
          <a:bodyPr/>
          <a:lstStyle/>
          <a:p>
            <a:pPr algn="ctr" eaLnBrk="1" hangingPunct="1"/>
            <a:r>
              <a:rPr lang="en-US" sz="2800" b="1" smtClean="0"/>
              <a:t>Eliminating a Bank’s Interest-Sensitive Gap by using Defensive Strategy  </a:t>
            </a:r>
            <a:r>
              <a:rPr lang="en-US" sz="3200" b="1" smtClean="0"/>
              <a:t> </a:t>
            </a:r>
          </a:p>
        </p:txBody>
      </p:sp>
      <p:graphicFrame>
        <p:nvGraphicFramePr>
          <p:cNvPr id="48132" name="Group 4"/>
          <p:cNvGraphicFramePr>
            <a:graphicFrameLocks noGrp="1"/>
          </p:cNvGraphicFramePr>
          <p:nvPr/>
        </p:nvGraphicFramePr>
        <p:xfrm>
          <a:off x="1357290" y="1285860"/>
          <a:ext cx="7239000" cy="4407408"/>
        </p:xfrm>
        <a:graphic>
          <a:graphicData uri="http://schemas.openxmlformats.org/drawingml/2006/table">
            <a:tbl>
              <a:tblPr/>
              <a:tblGrid>
                <a:gridCol w="2514600"/>
                <a:gridCol w="2311400"/>
                <a:gridCol w="2413000"/>
              </a:tblGrid>
              <a:tr h="33148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With Positive Gap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charset="0"/>
                        </a:rPr>
                        <a:t>The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dirty="0" smtClean="0">
                          <a:ln>
                            <a:noFill/>
                          </a:ln>
                          <a:solidFill>
                            <a:schemeClr val="tx1"/>
                          </a:solidFill>
                          <a:effectLst/>
                          <a:latin typeface="Arial" charset="0"/>
                        </a:rPr>
                        <a:t>Possible Management Responses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r>
              <a:tr h="29575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Interest-sensitive assets </a:t>
                      </a:r>
                      <a:r>
                        <a:rPr kumimoji="0" lang="en-US" sz="3200" b="1" i="0" u="none" strike="noStrike" cap="none" normalizeH="0" baseline="0" smtClean="0">
                          <a:ln>
                            <a:noFill/>
                          </a:ln>
                          <a:solidFill>
                            <a:schemeClr val="tx1"/>
                          </a:solidFill>
                          <a:effectLst/>
                          <a:latin typeface="Arial" charset="0"/>
                        </a:rPr>
                        <a:t>&gt;</a:t>
                      </a:r>
                      <a:r>
                        <a:rPr kumimoji="0" lang="en-US" sz="2400" b="0" i="0" u="none" strike="noStrike" cap="none" normalizeH="0" baseline="0" smtClean="0">
                          <a:ln>
                            <a:noFill/>
                          </a:ln>
                          <a:solidFill>
                            <a:schemeClr val="tx1"/>
                          </a:solidFill>
                          <a:effectLst/>
                          <a:latin typeface="Arial" charset="0"/>
                        </a:rPr>
                        <a:t> Interest-sensitive liabilities (asset sensitive)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smtClean="0">
                          <a:ln>
                            <a:noFill/>
                          </a:ln>
                          <a:solidFill>
                            <a:schemeClr val="tx1"/>
                          </a:solidFill>
                          <a:effectLst/>
                          <a:latin typeface="Arial" charset="0"/>
                        </a:rPr>
                        <a:t>Losses if interest rates fall because the bank’s net interest margin will be reduced.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dirty="0" smtClean="0">
                          <a:ln>
                            <a:noFill/>
                          </a:ln>
                          <a:solidFill>
                            <a:schemeClr val="tx1"/>
                          </a:solidFill>
                          <a:effectLst/>
                          <a:latin typeface="Arial" charset="0"/>
                        </a:rPr>
                        <a:t>Do nothing.</a:t>
                      </a:r>
                    </a:p>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dirty="0" smtClean="0">
                          <a:ln>
                            <a:noFill/>
                          </a:ln>
                          <a:solidFill>
                            <a:schemeClr val="tx1"/>
                          </a:solidFill>
                          <a:effectLst/>
                          <a:latin typeface="Arial" charset="0"/>
                        </a:rPr>
                        <a:t>Extend asset maturities or shorten liability maturities.</a:t>
                      </a:r>
                    </a:p>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dirty="0" smtClean="0">
                          <a:ln>
                            <a:noFill/>
                          </a:ln>
                          <a:solidFill>
                            <a:schemeClr val="tx1"/>
                          </a:solidFill>
                          <a:effectLst/>
                          <a:latin typeface="Arial" charset="0"/>
                        </a:rPr>
                        <a:t>Increase interest-sensitive liabilities or reduce interest-sensitive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pPr>
              <a:defRPr/>
            </a:pPr>
            <a:r>
              <a:rPr lang="en-US"/>
              <a:t>M. Morshed</a:t>
            </a:r>
          </a:p>
        </p:txBody>
      </p:sp>
      <p:sp>
        <p:nvSpPr>
          <p:cNvPr id="20" name="Slide Number Placeholder 5"/>
          <p:cNvSpPr>
            <a:spLocks noGrp="1"/>
          </p:cNvSpPr>
          <p:nvPr>
            <p:ph type="sldNum" sz="quarter" idx="12"/>
          </p:nvPr>
        </p:nvSpPr>
        <p:spPr/>
        <p:txBody>
          <a:bodyPr/>
          <a:lstStyle/>
          <a:p>
            <a:pPr>
              <a:defRPr/>
            </a:pPr>
            <a:fld id="{5DF378F8-C018-4C47-A80D-8CF51D2654A0}" type="slidenum">
              <a:rPr lang="en-US"/>
              <a:pPr>
                <a:defRPr/>
              </a:pPr>
              <a:t>17</a:t>
            </a:fld>
            <a:endParaRPr lang="en-US"/>
          </a:p>
        </p:txBody>
      </p:sp>
      <p:sp>
        <p:nvSpPr>
          <p:cNvPr id="19460" name="Rectangle 2"/>
          <p:cNvSpPr>
            <a:spLocks noGrp="1" noChangeArrowheads="1"/>
          </p:cNvSpPr>
          <p:nvPr>
            <p:ph type="title"/>
          </p:nvPr>
        </p:nvSpPr>
        <p:spPr>
          <a:xfrm>
            <a:off x="1173163" y="228600"/>
            <a:ext cx="7772400" cy="533400"/>
          </a:xfrm>
        </p:spPr>
        <p:txBody>
          <a:bodyPr/>
          <a:lstStyle/>
          <a:p>
            <a:pPr eaLnBrk="1" hangingPunct="1"/>
            <a:r>
              <a:rPr lang="en-US" sz="2800" b="1" smtClean="0"/>
              <a:t>Eliminating a Bank’s Interest-Sensitive Gap by using Defensive Strategy </a:t>
            </a:r>
            <a:r>
              <a:rPr lang="en-US" sz="2000" b="1" smtClean="0"/>
              <a:t>--Contd</a:t>
            </a:r>
          </a:p>
        </p:txBody>
      </p:sp>
      <p:graphicFrame>
        <p:nvGraphicFramePr>
          <p:cNvPr id="49155" name="Group 3"/>
          <p:cNvGraphicFramePr>
            <a:graphicFrameLocks noGrp="1"/>
          </p:cNvGraphicFramePr>
          <p:nvPr>
            <p:ph type="body" idx="1"/>
          </p:nvPr>
        </p:nvGraphicFramePr>
        <p:xfrm>
          <a:off x="1173163" y="990600"/>
          <a:ext cx="7772400" cy="5105401"/>
        </p:xfrm>
        <a:graphic>
          <a:graphicData uri="http://schemas.openxmlformats.org/drawingml/2006/table">
            <a:tbl>
              <a:tblPr/>
              <a:tblGrid>
                <a:gridCol w="2700337"/>
                <a:gridCol w="2481263"/>
                <a:gridCol w="2590800"/>
              </a:tblGrid>
              <a:tr h="13731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charset="0"/>
                        </a:rPr>
                        <a:t>With Negative Gap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charset="0"/>
                        </a:rPr>
                        <a:t>The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1" i="0" u="none" strike="noStrike" cap="none" normalizeH="0" baseline="0" smtClean="0">
                          <a:ln>
                            <a:noFill/>
                          </a:ln>
                          <a:solidFill>
                            <a:schemeClr val="tx1"/>
                          </a:solidFill>
                          <a:effectLst/>
                          <a:latin typeface="Arial" charset="0"/>
                        </a:rPr>
                        <a:t>Possible Management Responses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r>
              <a:tr h="37322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Interest-sensitive assets </a:t>
                      </a:r>
                      <a:r>
                        <a:rPr kumimoji="0" lang="en-US" sz="3200" b="1" i="0" u="none" strike="noStrike" cap="none" normalizeH="0" baseline="0" smtClean="0">
                          <a:ln>
                            <a:noFill/>
                          </a:ln>
                          <a:solidFill>
                            <a:schemeClr val="tx1"/>
                          </a:solidFill>
                          <a:effectLst/>
                          <a:latin typeface="Arial" charset="0"/>
                        </a:rPr>
                        <a:t>&lt;</a:t>
                      </a:r>
                      <a:r>
                        <a:rPr kumimoji="0" lang="en-US" sz="2400" b="0" i="0" u="none" strike="noStrike" cap="none" normalizeH="0" baseline="0" smtClean="0">
                          <a:ln>
                            <a:noFill/>
                          </a:ln>
                          <a:solidFill>
                            <a:schemeClr val="tx1"/>
                          </a:solidFill>
                          <a:effectLst/>
                          <a:latin typeface="Arial" charset="0"/>
                        </a:rPr>
                        <a:t> Interest-sensitive liabilities (liability sensitive)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smtClean="0">
                          <a:ln>
                            <a:noFill/>
                          </a:ln>
                          <a:solidFill>
                            <a:schemeClr val="tx1"/>
                          </a:solidFill>
                          <a:effectLst/>
                          <a:latin typeface="Arial" charset="0"/>
                        </a:rPr>
                        <a:t>Losses if interest rates rise because the bank’s net interest margin will be reduced.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smtClean="0">
                          <a:ln>
                            <a:noFill/>
                          </a:ln>
                          <a:solidFill>
                            <a:schemeClr val="tx1"/>
                          </a:solidFill>
                          <a:effectLst/>
                          <a:latin typeface="Arial" charset="0"/>
                        </a:rPr>
                        <a:t>Do nothing.</a:t>
                      </a:r>
                    </a:p>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smtClean="0">
                          <a:ln>
                            <a:noFill/>
                          </a:ln>
                          <a:solidFill>
                            <a:schemeClr val="tx1"/>
                          </a:solidFill>
                          <a:effectLst/>
                          <a:latin typeface="Arial" charset="0"/>
                        </a:rPr>
                        <a:t>Shorten asset maturities or lengthen liability maturities.</a:t>
                      </a:r>
                    </a:p>
                    <a:p>
                      <a:pPr marL="533400" marR="0" lvl="0" indent="-533400" algn="l" defTabSz="914400" rtl="0" eaLnBrk="1" fontAlgn="base" latinLnBrk="0" hangingPunct="1">
                        <a:lnSpc>
                          <a:spcPct val="100000"/>
                        </a:lnSpc>
                        <a:spcBef>
                          <a:spcPct val="20000"/>
                        </a:spcBef>
                        <a:spcAft>
                          <a:spcPct val="0"/>
                        </a:spcAft>
                        <a:buClr>
                          <a:schemeClr val="accent1"/>
                        </a:buClr>
                        <a:buSzPct val="80000"/>
                        <a:buFont typeface="Wingdings" pitchFamily="2" charset="2"/>
                        <a:buAutoNum type="arabicPeriod"/>
                        <a:tabLst/>
                      </a:pPr>
                      <a:r>
                        <a:rPr kumimoji="0" lang="en-US" sz="1800" b="0" i="0" u="none" strike="noStrike" cap="none" normalizeH="0" baseline="0" smtClean="0">
                          <a:ln>
                            <a:noFill/>
                          </a:ln>
                          <a:solidFill>
                            <a:schemeClr val="tx1"/>
                          </a:solidFill>
                          <a:effectLst/>
                          <a:latin typeface="Arial" charset="0"/>
                        </a:rPr>
                        <a:t>Decrease interest-sensitive liabilities or increase interest-sensitive assets.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477882"/>
            <a:ext cx="8229600" cy="1066800"/>
          </a:xfrm>
        </p:spPr>
        <p:txBody>
          <a:bodyPr/>
          <a:lstStyle/>
          <a:p>
            <a:pPr lvl="1" algn="ctr" eaLnBrk="1" hangingPunct="1"/>
            <a:r>
              <a:rPr lang="en-US" sz="3000" b="1" dirty="0" smtClean="0">
                <a:latin typeface="Times New Roman" pitchFamily="18" charset="0"/>
                <a:cs typeface="Times New Roman" pitchFamily="18" charset="0"/>
              </a:rPr>
              <a:t>Factors affecting Net Interest Margin</a:t>
            </a:r>
          </a:p>
        </p:txBody>
      </p:sp>
      <p:sp>
        <p:nvSpPr>
          <p:cNvPr id="6147" name="Rectangle 3"/>
          <p:cNvSpPr>
            <a:spLocks noGrp="1" noChangeArrowheads="1"/>
          </p:cNvSpPr>
          <p:nvPr>
            <p:ph idx="1"/>
          </p:nvPr>
        </p:nvSpPr>
        <p:spPr>
          <a:xfrm>
            <a:off x="248194" y="1733550"/>
            <a:ext cx="8438606" cy="4819650"/>
          </a:xfrm>
        </p:spPr>
        <p:txBody>
          <a:bodyPr>
            <a:normAutofit/>
          </a:bodyPr>
          <a:lstStyle/>
          <a:p>
            <a:pPr marL="868680" lvl="1" indent="-457200" eaLnBrk="1" fontAlgn="auto" hangingPunct="1">
              <a:spcAft>
                <a:spcPts val="0"/>
              </a:spcAft>
              <a:buFont typeface="+mj-lt"/>
              <a:buAutoNum type="arabicPeriod"/>
              <a:defRPr/>
            </a:pPr>
            <a:r>
              <a:rPr lang="en-US" sz="2100" dirty="0" smtClean="0">
                <a:solidFill>
                  <a:schemeClr val="tx1"/>
                </a:solidFill>
                <a:latin typeface="Times New Roman" pitchFamily="18" charset="0"/>
                <a:cs typeface="Times New Roman" pitchFamily="18" charset="0"/>
              </a:rPr>
              <a:t>Changes in the level of interest rates</a:t>
            </a:r>
          </a:p>
          <a:p>
            <a:pPr marL="868680" lvl="1" indent="-457200" eaLnBrk="1" fontAlgn="auto" hangingPunct="1">
              <a:spcAft>
                <a:spcPts val="0"/>
              </a:spcAft>
              <a:buFont typeface="+mj-lt"/>
              <a:buAutoNum type="arabicPeriod"/>
              <a:defRPr/>
            </a:pPr>
            <a:r>
              <a:rPr lang="en-US" sz="2100" dirty="0" smtClean="0">
                <a:solidFill>
                  <a:schemeClr val="tx1"/>
                </a:solidFill>
                <a:latin typeface="Times New Roman" pitchFamily="18" charset="0"/>
                <a:cs typeface="Times New Roman" pitchFamily="18" charset="0"/>
              </a:rPr>
              <a:t>Changes in the spread between asset yields and liability costs</a:t>
            </a:r>
          </a:p>
          <a:p>
            <a:pPr marL="868680" lvl="1" indent="-457200" eaLnBrk="1" fontAlgn="auto" hangingPunct="1">
              <a:spcAft>
                <a:spcPts val="0"/>
              </a:spcAft>
              <a:buFont typeface="+mj-lt"/>
              <a:buAutoNum type="arabicPeriod"/>
              <a:defRPr/>
            </a:pPr>
            <a:r>
              <a:rPr lang="en-US" sz="2100" dirty="0" smtClean="0">
                <a:solidFill>
                  <a:schemeClr val="tx1"/>
                </a:solidFill>
                <a:latin typeface="Times New Roman" pitchFamily="18" charset="0"/>
                <a:cs typeface="Times New Roman" pitchFamily="18" charset="0"/>
              </a:rPr>
              <a:t>Changes in the volume of interest-bearing (earning) assets a financial institution holds as it expands or shrinks the overall scale of its activities</a:t>
            </a:r>
          </a:p>
          <a:p>
            <a:pPr marL="868680" lvl="1" indent="-457200" eaLnBrk="1" fontAlgn="auto" hangingPunct="1">
              <a:spcAft>
                <a:spcPts val="0"/>
              </a:spcAft>
              <a:buFont typeface="+mj-lt"/>
              <a:buAutoNum type="arabicPeriod"/>
              <a:defRPr/>
            </a:pPr>
            <a:r>
              <a:rPr lang="en-US" sz="2100" dirty="0" smtClean="0">
                <a:solidFill>
                  <a:schemeClr val="tx1"/>
                </a:solidFill>
                <a:latin typeface="Times New Roman" pitchFamily="18" charset="0"/>
                <a:cs typeface="Times New Roman" pitchFamily="18" charset="0"/>
              </a:rPr>
              <a:t>Changes in the volume of interest-bearing liabilities that are used to fund earning assets as a financial institution grows or shrinks in size</a:t>
            </a:r>
          </a:p>
          <a:p>
            <a:pPr marL="868680" lvl="1" indent="-457200" eaLnBrk="1" fontAlgn="auto" hangingPunct="1">
              <a:spcAft>
                <a:spcPts val="0"/>
              </a:spcAft>
              <a:buFont typeface="+mj-lt"/>
              <a:buAutoNum type="arabicPeriod"/>
              <a:defRPr/>
            </a:pPr>
            <a:r>
              <a:rPr lang="en-US" sz="2100" dirty="0" smtClean="0">
                <a:solidFill>
                  <a:schemeClr val="tx1"/>
                </a:solidFill>
                <a:latin typeface="Times New Roman" pitchFamily="18" charset="0"/>
                <a:cs typeface="Times New Roman" pitchFamily="18" charset="0"/>
              </a:rPr>
              <a:t>Changes in the mix of assets and liabilities that management draws upon as it shifts between floating and fixed-rate assets and liabilities, between shorter and longer maturity assets and liabilities, and between assets bearing higher versus lower expected yields</a:t>
            </a:r>
          </a:p>
        </p:txBody>
      </p:sp>
      <p:sp>
        <p:nvSpPr>
          <p:cNvPr id="4301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545618F9-CB91-4211-97D2-6F477938C632}" type="slidenum">
              <a:rPr lang="en-US" sz="1200">
                <a:solidFill>
                  <a:srgbClr val="FFFFFF"/>
                </a:solidFill>
              </a:rPr>
              <a:pPr algn="r"/>
              <a:t>18</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74766" y="647700"/>
            <a:ext cx="8112034" cy="1066800"/>
          </a:xfrm>
        </p:spPr>
        <p:txBody>
          <a:bodyPr/>
          <a:lstStyle/>
          <a:p>
            <a:pPr lvl="1" eaLnBrk="1" hangingPunct="1"/>
            <a:r>
              <a:rPr lang="en-US" sz="2800" b="1" dirty="0" smtClean="0">
                <a:solidFill>
                  <a:schemeClr val="tx1">
                    <a:lumMod val="50000"/>
                    <a:lumOff val="50000"/>
                  </a:schemeClr>
                </a:solidFill>
                <a:latin typeface="Times New Roman" pitchFamily="18" charset="0"/>
                <a:cs typeface="Times New Roman" pitchFamily="18" charset="0"/>
              </a:rPr>
              <a:t>Problems with Interest-Sensitive GAP Management</a:t>
            </a:r>
            <a:r>
              <a:rPr lang="en-US" sz="2500" b="1" dirty="0" smtClean="0">
                <a:solidFill>
                  <a:schemeClr val="tx1"/>
                </a:solidFill>
                <a:latin typeface="Times New Roman" pitchFamily="18" charset="0"/>
                <a:cs typeface="Times New Roman" pitchFamily="18" charset="0"/>
              </a:rPr>
              <a:t/>
            </a:r>
            <a:br>
              <a:rPr lang="en-US" sz="2500" b="1" dirty="0" smtClean="0">
                <a:solidFill>
                  <a:schemeClr val="tx1"/>
                </a:solidFill>
                <a:latin typeface="Times New Roman" pitchFamily="18" charset="0"/>
                <a:cs typeface="Times New Roman" pitchFamily="18" charset="0"/>
              </a:rPr>
            </a:br>
            <a:endParaRPr lang="en-US" sz="24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313509" y="1733550"/>
            <a:ext cx="8098971" cy="4819650"/>
          </a:xfrm>
        </p:spPr>
        <p:txBody>
          <a:bodyPr>
            <a:normAutofit/>
          </a:bodyPr>
          <a:lstStyle/>
          <a:p>
            <a:pPr marL="640080" lvl="1" indent="-274320" eaLnBrk="1" fontAlgn="auto" hangingPunct="1">
              <a:spcBef>
                <a:spcPts val="0"/>
              </a:spcBef>
              <a:spcAft>
                <a:spcPts val="1200"/>
              </a:spcAft>
              <a:buFont typeface="Georgia"/>
              <a:buChar char="▫"/>
              <a:defRPr/>
            </a:pPr>
            <a:r>
              <a:rPr lang="en-US" sz="2300" dirty="0" smtClean="0">
                <a:solidFill>
                  <a:schemeClr val="tx1"/>
                </a:solidFill>
                <a:latin typeface="Times New Roman" pitchFamily="18" charset="0"/>
                <a:cs typeface="Times New Roman" pitchFamily="18" charset="0"/>
              </a:rPr>
              <a:t>Interest paid on liabilities tend to move faster than interest rates earned on assets </a:t>
            </a:r>
          </a:p>
          <a:p>
            <a:pPr marL="640080" lvl="1" indent="-274320" eaLnBrk="1" fontAlgn="auto" hangingPunct="1">
              <a:spcBef>
                <a:spcPts val="0"/>
              </a:spcBef>
              <a:spcAft>
                <a:spcPts val="1200"/>
              </a:spcAft>
              <a:buFont typeface="Georgia"/>
              <a:buChar char="▫"/>
              <a:defRPr/>
            </a:pPr>
            <a:r>
              <a:rPr lang="en-US" sz="2300" dirty="0" smtClean="0">
                <a:solidFill>
                  <a:schemeClr val="tx1"/>
                </a:solidFill>
                <a:latin typeface="Times New Roman" pitchFamily="18" charset="0"/>
                <a:cs typeface="Times New Roman" pitchFamily="18" charset="0"/>
              </a:rPr>
              <a:t>The interest rate attached to bank assets and liabilities do not move at the same speed as market interest rates</a:t>
            </a:r>
          </a:p>
          <a:p>
            <a:pPr marL="640080" lvl="1" indent="-274320" eaLnBrk="1" fontAlgn="auto" hangingPunct="1">
              <a:spcBef>
                <a:spcPts val="0"/>
              </a:spcBef>
              <a:spcAft>
                <a:spcPts val="1200"/>
              </a:spcAft>
              <a:buFont typeface="Georgia"/>
              <a:buChar char="▫"/>
              <a:defRPr/>
            </a:pPr>
            <a:r>
              <a:rPr lang="en-US" sz="2300" dirty="0" smtClean="0">
                <a:solidFill>
                  <a:schemeClr val="tx1"/>
                </a:solidFill>
                <a:latin typeface="Times New Roman" pitchFamily="18" charset="0"/>
                <a:cs typeface="Times New Roman" pitchFamily="18" charset="0"/>
              </a:rPr>
              <a:t>The point at which some assets and liabilities are repriced is not easy to identify</a:t>
            </a:r>
          </a:p>
          <a:p>
            <a:pPr marL="640080" lvl="1" indent="-274320" eaLnBrk="1" fontAlgn="auto" hangingPunct="1">
              <a:spcBef>
                <a:spcPts val="0"/>
              </a:spcBef>
              <a:spcAft>
                <a:spcPts val="1200"/>
              </a:spcAft>
              <a:buFont typeface="Georgia"/>
              <a:buChar char="▫"/>
              <a:defRPr/>
            </a:pPr>
            <a:r>
              <a:rPr lang="en-US" sz="2300" dirty="0" smtClean="0">
                <a:solidFill>
                  <a:schemeClr val="tx1"/>
                </a:solidFill>
                <a:latin typeface="Times New Roman" pitchFamily="18" charset="0"/>
                <a:cs typeface="Times New Roman" pitchFamily="18" charset="0"/>
              </a:rPr>
              <a:t>The interest-sensitive gap does not consider the impact of changing interest rates on equity positions</a:t>
            </a:r>
          </a:p>
          <a:p>
            <a:pPr marL="365760" lvl="1" indent="-256032" eaLnBrk="1" fontAlgn="auto" hangingPunct="1">
              <a:spcAft>
                <a:spcPts val="0"/>
              </a:spcAft>
              <a:buClr>
                <a:schemeClr val="accent3"/>
              </a:buClr>
              <a:buFont typeface="Georgia"/>
              <a:buChar char="•"/>
              <a:defRPr/>
            </a:pPr>
            <a:endParaRPr lang="en-US" sz="2400" b="1" dirty="0" smtClean="0">
              <a:solidFill>
                <a:schemeClr val="tx1"/>
              </a:solidFill>
              <a:latin typeface="Times New Roman" pitchFamily="18" charset="0"/>
              <a:cs typeface="Times New Roman" pitchFamily="18" charset="0"/>
            </a:endParaRPr>
          </a:p>
          <a:p>
            <a:pPr marL="365760" lvl="1" indent="-256032" eaLnBrk="1" fontAlgn="auto" hangingPunct="1">
              <a:spcAft>
                <a:spcPts val="0"/>
              </a:spcAft>
              <a:buClr>
                <a:schemeClr val="accent3"/>
              </a:buClr>
              <a:buFont typeface="Georgia"/>
              <a:buChar char="•"/>
              <a:defRPr/>
            </a:pPr>
            <a:endParaRPr lang="en-US" sz="2400" b="1" dirty="0" smtClean="0">
              <a:solidFill>
                <a:schemeClr val="tx1"/>
              </a:solidFill>
              <a:latin typeface="Times New Roman" pitchFamily="18" charset="0"/>
              <a:cs typeface="Times New Roman" pitchFamily="18" charset="0"/>
            </a:endParaRPr>
          </a:p>
        </p:txBody>
      </p:sp>
      <p:sp>
        <p:nvSpPr>
          <p:cNvPr id="4608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87D65FAE-2803-465E-B255-EB7BB64FCFE5}" type="slidenum">
              <a:rPr lang="en-US" sz="1200">
                <a:solidFill>
                  <a:srgbClr val="FFFFFF"/>
                </a:solidFill>
              </a:rPr>
              <a:pPr algn="r"/>
              <a:t>19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64820"/>
            <a:ext cx="8229600" cy="593271"/>
          </a:xfrm>
        </p:spPr>
        <p:txBody>
          <a:bodyPr/>
          <a:lstStyle/>
          <a:p>
            <a:pPr algn="ctr" eaLnBrk="1" hangingPunct="1"/>
            <a:r>
              <a:rPr lang="en-US" sz="30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156754" y="1149531"/>
            <a:ext cx="8804366" cy="5403669"/>
          </a:xfrm>
        </p:spPr>
        <p:txBody>
          <a:bodyPr>
            <a:noAutofit/>
          </a:bodyPr>
          <a:lstStyle/>
          <a:p>
            <a:pPr marL="274320" indent="-274320" eaLnBrk="1" fontAlgn="auto" hangingPunct="1">
              <a:spcBef>
                <a:spcPts val="0"/>
              </a:spcBef>
              <a:spcAft>
                <a:spcPts val="800"/>
              </a:spcAft>
              <a:buClr>
                <a:schemeClr val="accent3"/>
              </a:buClr>
              <a:buFont typeface="Georgia"/>
              <a:buChar char="•"/>
              <a:defRPr/>
            </a:pPr>
            <a:r>
              <a:rPr lang="en-US" sz="2000" dirty="0" smtClean="0">
                <a:latin typeface="Times New Roman" pitchFamily="18" charset="0"/>
                <a:cs typeface="Times New Roman" pitchFamily="18" charset="0"/>
              </a:rPr>
              <a:t>Even as a financial institution takes on risk, it must protect the value of its net worth from erosion, which could result in ultimate failure</a:t>
            </a:r>
          </a:p>
          <a:p>
            <a:pPr marL="274320" indent="-274320" eaLnBrk="1" fontAlgn="auto" hangingPunct="1">
              <a:spcBef>
                <a:spcPts val="0"/>
              </a:spcBef>
              <a:spcAft>
                <a:spcPts val="800"/>
              </a:spcAft>
              <a:buClr>
                <a:schemeClr val="accent3"/>
              </a:buClr>
              <a:buFont typeface="Georgia"/>
              <a:buChar char="•"/>
              <a:defRPr/>
            </a:pPr>
            <a:r>
              <a:rPr lang="en-US" sz="2000" dirty="0" smtClean="0">
                <a:latin typeface="Times New Roman" pitchFamily="18" charset="0"/>
                <a:cs typeface="Times New Roman" pitchFamily="18" charset="0"/>
              </a:rPr>
              <a:t>Financial - service managers have learned to look at their asset and liability portfolios as an </a:t>
            </a:r>
            <a:r>
              <a:rPr lang="en-US" sz="2000" b="1" dirty="0" smtClean="0">
                <a:latin typeface="Times New Roman" pitchFamily="18" charset="0"/>
                <a:cs typeface="Times New Roman" pitchFamily="18" charset="0"/>
              </a:rPr>
              <a:t>integrated whole</a:t>
            </a:r>
          </a:p>
          <a:p>
            <a:pPr marL="274320" indent="-274320" eaLnBrk="1" fontAlgn="auto" hangingPunct="1">
              <a:spcBef>
                <a:spcPts val="0"/>
              </a:spcBef>
              <a:spcAft>
                <a:spcPts val="800"/>
              </a:spcAft>
              <a:buClr>
                <a:schemeClr val="accent3"/>
              </a:buClr>
              <a:buFont typeface="Georgia"/>
              <a:buChar char="•"/>
              <a:defRPr/>
            </a:pPr>
            <a:r>
              <a:rPr lang="en-US" sz="2000" dirty="0" smtClean="0">
                <a:latin typeface="Times New Roman" pitchFamily="18" charset="0"/>
                <a:cs typeface="Times New Roman" pitchFamily="18" charset="0"/>
              </a:rPr>
              <a:t>They must consider how their institution’s whole portfolio contributes to the firm’s goals of adequate profitability and acceptable risk</a:t>
            </a:r>
          </a:p>
          <a:p>
            <a:pPr marL="658368" lvl="1" indent="-246888" eaLnBrk="1" fontAlgn="auto" hangingPunct="1">
              <a:spcBef>
                <a:spcPts val="0"/>
              </a:spcBef>
              <a:spcAft>
                <a:spcPts val="300"/>
              </a:spcAft>
              <a:buFont typeface="Georgia"/>
              <a:buChar char="▫"/>
              <a:defRPr/>
            </a:pPr>
            <a:r>
              <a:rPr lang="en-US" sz="2000" dirty="0" smtClean="0">
                <a:latin typeface="Times New Roman" pitchFamily="18" charset="0"/>
                <a:cs typeface="Times New Roman" pitchFamily="18" charset="0"/>
              </a:rPr>
              <a:t>Known as asset-liability management (ALM)</a:t>
            </a:r>
          </a:p>
          <a:p>
            <a:pPr marL="658368" lvl="1" indent="-246888" eaLnBrk="1" fontAlgn="auto" hangingPunct="1">
              <a:spcBef>
                <a:spcPts val="0"/>
              </a:spcBef>
              <a:spcAft>
                <a:spcPts val="800"/>
              </a:spcAft>
              <a:buFont typeface="Georgia"/>
              <a:buChar char="▫"/>
              <a:defRPr/>
            </a:pPr>
            <a:r>
              <a:rPr lang="en-US" sz="2000" dirty="0" smtClean="0">
                <a:latin typeface="Times New Roman" pitchFamily="18" charset="0"/>
                <a:cs typeface="Times New Roman" pitchFamily="18" charset="0"/>
              </a:rPr>
              <a:t>Can protect against business cycles and seasonal pressures</a:t>
            </a:r>
          </a:p>
          <a:p>
            <a:pPr eaLnBrk="1" hangingPunct="1"/>
            <a:r>
              <a:rPr lang="en-US" sz="2000" dirty="0" smtClean="0">
                <a:latin typeface="Times New Roman" pitchFamily="18" charset="0"/>
              </a:rPr>
              <a:t>Control of a bank’s sensitivity to changes in market interest rates to limit losses in its net income or equity.  The principal goals of asset-liability management are:</a:t>
            </a:r>
          </a:p>
          <a:p>
            <a:pPr lvl="1" eaLnBrk="1" hangingPunct="1"/>
            <a:r>
              <a:rPr lang="en-US" sz="2000" dirty="0" smtClean="0">
                <a:latin typeface="Times New Roman" pitchFamily="18" charset="0"/>
              </a:rPr>
              <a:t>To maximize, or at least stabilize, the bank’s </a:t>
            </a:r>
            <a:r>
              <a:rPr lang="en-US" sz="2000" b="1" i="1" dirty="0" smtClean="0">
                <a:latin typeface="Times New Roman" pitchFamily="18" charset="0"/>
              </a:rPr>
              <a:t>margin</a:t>
            </a:r>
            <a:r>
              <a:rPr lang="en-US" sz="2000" dirty="0" smtClean="0">
                <a:latin typeface="Times New Roman" pitchFamily="18" charset="0"/>
              </a:rPr>
              <a:t> or spread between interest revenues &amp; interest expenses, &amp;</a:t>
            </a:r>
          </a:p>
          <a:p>
            <a:pPr lvl="1" eaLnBrk="1" hangingPunct="1">
              <a:spcBef>
                <a:spcPts val="0"/>
              </a:spcBef>
              <a:spcAft>
                <a:spcPts val="800"/>
              </a:spcAft>
            </a:pPr>
            <a:r>
              <a:rPr lang="en-US" sz="2000" dirty="0" smtClean="0">
                <a:latin typeface="Times New Roman" pitchFamily="18" charset="0"/>
              </a:rPr>
              <a:t>To maximize, or at least protect, the </a:t>
            </a:r>
            <a:r>
              <a:rPr lang="en-US" sz="2000" b="1" i="1" dirty="0" smtClean="0">
                <a:latin typeface="Times New Roman" pitchFamily="18" charset="0"/>
              </a:rPr>
              <a:t>value</a:t>
            </a:r>
            <a:r>
              <a:rPr lang="en-US" sz="2000" dirty="0" smtClean="0">
                <a:latin typeface="Times New Roman" pitchFamily="18" charset="0"/>
              </a:rPr>
              <a:t> (stock price) of the bank, at an acceptable level of risk. </a:t>
            </a:r>
            <a:endParaRPr lang="en-US" sz="2000" b="1" dirty="0" smtClean="0">
              <a:latin typeface="Times New Roman" pitchFamily="18" charset="0"/>
              <a:cs typeface="Times New Roman" pitchFamily="18" charset="0"/>
            </a:endParaRPr>
          </a:p>
          <a:p>
            <a:pPr marL="365760" indent="-256032" eaLnBrk="1" fontAlgn="auto" hangingPunct="1">
              <a:spcBef>
                <a:spcPts val="0"/>
              </a:spcBef>
              <a:spcAft>
                <a:spcPts val="80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Bef>
                <a:spcPts val="0"/>
              </a:spcBef>
              <a:spcAft>
                <a:spcPts val="800"/>
              </a:spcAft>
              <a:buClr>
                <a:schemeClr val="accent3"/>
              </a:buClr>
              <a:buFont typeface="Georgia"/>
              <a:buChar char="•"/>
              <a:defRPr/>
            </a:pPr>
            <a:endParaRPr lang="en-US" sz="2000" dirty="0" smtClean="0">
              <a:latin typeface="Times New Roman" pitchFamily="18" charset="0"/>
              <a:cs typeface="Times New Roman" pitchFamily="18" charset="0"/>
            </a:endParaRPr>
          </a:p>
          <a:p>
            <a:pPr marL="658368" lvl="1" indent="-246888" eaLnBrk="1" fontAlgn="auto" hangingPunct="1">
              <a:spcBef>
                <a:spcPts val="0"/>
              </a:spcBef>
              <a:spcAft>
                <a:spcPts val="800"/>
              </a:spcAft>
              <a:buNone/>
              <a:defRPr/>
            </a:pPr>
            <a:endParaRPr lang="en-US" sz="2000" dirty="0" smtClean="0">
              <a:latin typeface="Times New Roman" pitchFamily="18" charset="0"/>
              <a:cs typeface="Times New Roman" pitchFamily="18" charset="0"/>
            </a:endParaRPr>
          </a:p>
        </p:txBody>
      </p:sp>
      <p:sp>
        <p:nvSpPr>
          <p:cNvPr id="1536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CC543987-1732-45DB-84A0-1C357129EC49}"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483327"/>
            <a:ext cx="8229600" cy="613954"/>
          </a:xfrm>
        </p:spPr>
        <p:txBody>
          <a:bodyPr/>
          <a:lstStyle/>
          <a:p>
            <a:pPr algn="ctr" eaLnBrk="1" hangingPunct="1"/>
            <a:r>
              <a:rPr lang="en-US" sz="3200" b="1" dirty="0" smtClean="0">
                <a:latin typeface="Times New Roman" pitchFamily="18" charset="0"/>
                <a:cs typeface="Times New Roman" pitchFamily="18" charset="0"/>
              </a:rPr>
              <a:t>Duration Gap Management</a:t>
            </a:r>
          </a:p>
        </p:txBody>
      </p:sp>
      <p:sp>
        <p:nvSpPr>
          <p:cNvPr id="6147" name="Rectangle 3"/>
          <p:cNvSpPr>
            <a:spLocks noGrp="1" noChangeArrowheads="1"/>
          </p:cNvSpPr>
          <p:nvPr>
            <p:ph idx="1"/>
          </p:nvPr>
        </p:nvSpPr>
        <p:spPr>
          <a:xfrm>
            <a:off x="169816" y="1188721"/>
            <a:ext cx="8817429" cy="5364480"/>
          </a:xfrm>
        </p:spPr>
        <p:txBody>
          <a:bodyPr>
            <a:noAutofit/>
          </a:bodyPr>
          <a:lstStyle/>
          <a:p>
            <a:pPr marL="274320" indent="-274320">
              <a:spcBef>
                <a:spcPts val="0"/>
              </a:spcBef>
              <a:spcAft>
                <a:spcPts val="600"/>
              </a:spcAft>
            </a:pPr>
            <a:r>
              <a:rPr lang="en-US" sz="1900" dirty="0" smtClean="0">
                <a:latin typeface="Times New Roman" pitchFamily="18" charset="0"/>
                <a:cs typeface="Times New Roman" pitchFamily="18" charset="0"/>
              </a:rPr>
              <a:t>What are the advantages of using duration as an asset-liability management tool as opposed to interest-sensitive gap analysis?</a:t>
            </a:r>
          </a:p>
          <a:p>
            <a:pPr marL="548640" lvl="1" indent="-274320">
              <a:spcBef>
                <a:spcPts val="0"/>
              </a:spcBef>
              <a:spcAft>
                <a:spcPts val="600"/>
              </a:spcAft>
            </a:pPr>
            <a:r>
              <a:rPr lang="en-US" sz="1900" dirty="0" smtClean="0">
                <a:latin typeface="Times New Roman" pitchFamily="18" charset="0"/>
                <a:cs typeface="Times New Roman" pitchFamily="18" charset="0"/>
              </a:rPr>
              <a:t>Interest-sensitive gap only looks at the impact of changes in interest rates on the bank’s net income. It does not take into account the effect of interest rate changes on the market value of the bank’s equity capital position. In addition, duration provides a single number which tells the bank their overall exposure to interest rate risk.</a:t>
            </a:r>
          </a:p>
          <a:p>
            <a:pPr marL="274320" indent="-274320">
              <a:spcBef>
                <a:spcPts val="0"/>
              </a:spcBef>
              <a:spcAft>
                <a:spcPts val="600"/>
              </a:spcAft>
            </a:pPr>
            <a:r>
              <a:rPr lang="en-US" sz="1900" dirty="0" smtClean="0">
                <a:solidFill>
                  <a:schemeClr val="tx1"/>
                </a:solidFill>
                <a:latin typeface="Times New Roman" pitchFamily="18" charset="0"/>
                <a:cs typeface="Times New Roman" pitchFamily="18" charset="0"/>
              </a:rPr>
              <a:t>Duration is a value-weighted and time-weighted measure of maturity that considers the timing of all cash inflows from earning assets and all cash outflows associated with liabilities</a:t>
            </a:r>
          </a:p>
          <a:p>
            <a:pPr marL="548640" lvl="1" indent="-274320" eaLnBrk="1" fontAlgn="auto" hangingPunct="1">
              <a:spcBef>
                <a:spcPts val="0"/>
              </a:spcBef>
              <a:spcAft>
                <a:spcPts val="600"/>
              </a:spcAft>
              <a:buFont typeface="Georgia"/>
              <a:buChar char="▫"/>
              <a:defRPr/>
            </a:pPr>
            <a:r>
              <a:rPr lang="en-US" sz="1900" dirty="0" smtClean="0">
                <a:latin typeface="Times New Roman" pitchFamily="18" charset="0"/>
                <a:cs typeface="Times New Roman" pitchFamily="18" charset="0"/>
              </a:rPr>
              <a:t>Measures the average maturity of a promised stream of future cash payments</a:t>
            </a:r>
          </a:p>
          <a:p>
            <a:pPr marL="658368" lvl="1" indent="-274320" eaLnBrk="1" fontAlgn="auto" hangingPunct="1">
              <a:spcBef>
                <a:spcPts val="0"/>
              </a:spcBef>
              <a:spcAft>
                <a:spcPts val="600"/>
              </a:spcAft>
              <a:buFont typeface="Georgia"/>
              <a:buChar char="▫"/>
              <a:defRPr/>
            </a:pPr>
            <a:endParaRPr lang="en-US" sz="1900" dirty="0" smtClean="0">
              <a:latin typeface="Times New Roman" pitchFamily="18" charset="0"/>
              <a:cs typeface="Times New Roman" pitchFamily="18" charset="0"/>
            </a:endParaRPr>
          </a:p>
          <a:p>
            <a:pPr marL="658368" lvl="1" indent="-274320" eaLnBrk="1" fontAlgn="auto" hangingPunct="1">
              <a:spcBef>
                <a:spcPts val="0"/>
              </a:spcBef>
              <a:spcAft>
                <a:spcPts val="600"/>
              </a:spcAft>
              <a:buFont typeface="Georgia"/>
              <a:buChar char="▫"/>
              <a:defRPr/>
            </a:pPr>
            <a:endParaRPr lang="en-US" sz="1900" dirty="0" smtClean="0">
              <a:latin typeface="Times New Roman" pitchFamily="18" charset="0"/>
              <a:cs typeface="Times New Roman" pitchFamily="18" charset="0"/>
            </a:endParaRPr>
          </a:p>
        </p:txBody>
      </p:sp>
      <p:sp>
        <p:nvSpPr>
          <p:cNvPr id="4813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FB1E9822-2095-43E9-B459-9E59037965A6}" type="slidenum">
              <a:rPr lang="en-US" sz="1200">
                <a:solidFill>
                  <a:srgbClr val="FFFFFF"/>
                </a:solidFill>
              </a:rPr>
              <a:pPr algn="r"/>
              <a:t>20</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522514"/>
            <a:ext cx="8229600" cy="666206"/>
          </a:xfrm>
        </p:spPr>
        <p:txBody>
          <a:bodyPr/>
          <a:lstStyle/>
          <a:p>
            <a:pPr algn="ctr" eaLnBrk="1" hangingPunct="1"/>
            <a:r>
              <a:rPr lang="en-US" sz="2800" b="1" dirty="0" smtClean="0">
                <a:latin typeface="Times New Roman" pitchFamily="18" charset="0"/>
                <a:cs typeface="Times New Roman" pitchFamily="18" charset="0"/>
              </a:rPr>
              <a:t>Duration as a Risk-Management Tool (cont..)</a:t>
            </a:r>
          </a:p>
        </p:txBody>
      </p:sp>
      <p:sp>
        <p:nvSpPr>
          <p:cNvPr id="6147" name="Rectangle 3"/>
          <p:cNvSpPr>
            <a:spLocks noGrp="1" noChangeArrowheads="1"/>
          </p:cNvSpPr>
          <p:nvPr>
            <p:ph idx="1"/>
          </p:nvPr>
        </p:nvSpPr>
        <p:spPr>
          <a:xfrm>
            <a:off x="156754" y="1319349"/>
            <a:ext cx="8830491" cy="5342707"/>
          </a:xfrm>
        </p:spPr>
        <p:txBody>
          <a:bodyPr>
            <a:noAutofit/>
          </a:bodyPr>
          <a:lstStyle/>
          <a:p>
            <a:pPr marL="274320" lvl="1" indent="-274320" eaLnBrk="1" fontAlgn="auto" hangingPunct="1">
              <a:spcBef>
                <a:spcPts val="0"/>
              </a:spcBef>
              <a:spcAft>
                <a:spcPts val="6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The net worth (NW) of any business or household is equal to the value of its assets less the value of its liabilities.</a:t>
            </a:r>
          </a:p>
          <a:p>
            <a:pPr marL="274320" lvl="1" indent="-274320" eaLnBrk="1" fontAlgn="auto" hangingPunct="1">
              <a:spcBef>
                <a:spcPts val="0"/>
              </a:spcBef>
              <a:spcAft>
                <a:spcPts val="600"/>
              </a:spcAft>
              <a:buClr>
                <a:schemeClr val="accent3"/>
              </a:buClr>
              <a:buNone/>
              <a:defRPr/>
            </a:pPr>
            <a:r>
              <a:rPr lang="en-US" sz="1950" dirty="0" smtClean="0">
                <a:solidFill>
                  <a:schemeClr val="tx1"/>
                </a:solidFill>
                <a:latin typeface="Times New Roman" pitchFamily="18" charset="0"/>
                <a:cs typeface="Times New Roman" pitchFamily="18" charset="0"/>
              </a:rPr>
              <a:t>			NW= A-L</a:t>
            </a:r>
          </a:p>
          <a:p>
            <a:pPr marL="274320" lvl="1" indent="-274320" eaLnBrk="1" fontAlgn="auto" hangingPunct="1">
              <a:spcBef>
                <a:spcPts val="0"/>
              </a:spcBef>
              <a:spcAft>
                <a:spcPts val="6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As market interest rates change, the value of both a financial institution’s assets and its liabilities will change, resulting in a change in its net worth</a:t>
            </a:r>
          </a:p>
          <a:p>
            <a:pPr marL="274320" lvl="1" indent="-274320" eaLnBrk="1" fontAlgn="auto" hangingPunct="1">
              <a:spcBef>
                <a:spcPts val="0"/>
              </a:spcBef>
              <a:spcAft>
                <a:spcPts val="6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Portfolio theory teaches us that</a:t>
            </a:r>
          </a:p>
          <a:p>
            <a:pPr marL="548640" lvl="1" indent="-274320" eaLnBrk="1" fontAlgn="auto" hangingPunct="1">
              <a:spcBef>
                <a:spcPts val="0"/>
              </a:spcBef>
              <a:spcAft>
                <a:spcPts val="600"/>
              </a:spcAft>
              <a:buFont typeface="+mj-lt"/>
              <a:buAutoNum type="arabicPeriod"/>
              <a:defRPr/>
            </a:pPr>
            <a:r>
              <a:rPr lang="en-US" sz="1800" dirty="0" smtClean="0">
                <a:solidFill>
                  <a:schemeClr val="tx1"/>
                </a:solidFill>
                <a:latin typeface="Times New Roman" pitchFamily="18" charset="0"/>
                <a:cs typeface="Times New Roman" pitchFamily="18" charset="0"/>
              </a:rPr>
              <a:t>A rise in market rates of interest will cause the market value (price) of both fixed-rate assets and liabilities to decline</a:t>
            </a:r>
          </a:p>
          <a:p>
            <a:pPr marL="548640" lvl="1" indent="-274320" eaLnBrk="1" fontAlgn="auto" hangingPunct="1">
              <a:spcBef>
                <a:spcPts val="0"/>
              </a:spcBef>
              <a:spcAft>
                <a:spcPts val="600"/>
              </a:spcAft>
              <a:buFont typeface="+mj-lt"/>
              <a:buAutoNum type="arabicPeriod"/>
              <a:defRPr/>
            </a:pPr>
            <a:r>
              <a:rPr lang="en-US" sz="1800" dirty="0" smtClean="0">
                <a:solidFill>
                  <a:schemeClr val="tx1"/>
                </a:solidFill>
                <a:latin typeface="Times New Roman" pitchFamily="18" charset="0"/>
                <a:cs typeface="Times New Roman" pitchFamily="18" charset="0"/>
              </a:rPr>
              <a:t>The longer the maturity of a financial firm’s assets and liabilities, the more they will tend to decline in market value (price) when market interest rates rise </a:t>
            </a:r>
          </a:p>
          <a:p>
            <a:pPr marL="274320" lvl="1" indent="-274320" eaLnBrk="1" fontAlgn="auto" hangingPunct="1">
              <a:spcBef>
                <a:spcPts val="0"/>
              </a:spcBef>
              <a:spcAft>
                <a:spcPts val="6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By equating asset and liability durations, management can balance the average maturity of expected cash inflows from assets with the average maturity of expected cash outflows associated with liabilities</a:t>
            </a:r>
          </a:p>
          <a:p>
            <a:pPr marL="274320" lvl="1" indent="-274320" eaLnBrk="1" fontAlgn="auto" hangingPunct="1">
              <a:spcBef>
                <a:spcPts val="0"/>
              </a:spcBef>
              <a:spcAft>
                <a:spcPts val="600"/>
              </a:spcAft>
              <a:buClr>
                <a:schemeClr val="accent3"/>
              </a:buClr>
              <a:buFont typeface="Georgia"/>
              <a:buChar char="•"/>
              <a:defRPr/>
            </a:pPr>
            <a:r>
              <a:rPr lang="en-US" sz="1950" dirty="0" smtClean="0">
                <a:solidFill>
                  <a:schemeClr val="tx1"/>
                </a:solidFill>
                <a:latin typeface="Times New Roman" pitchFamily="18" charset="0"/>
                <a:cs typeface="Times New Roman" pitchFamily="18" charset="0"/>
              </a:rPr>
              <a:t>Thus, duration analysis can be used to stabilize, or immunize, the market value of a financial institution’s net worth</a:t>
            </a:r>
          </a:p>
        </p:txBody>
      </p:sp>
      <p:sp>
        <p:nvSpPr>
          <p:cNvPr id="4915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6E82E2DC-40DC-482B-8E5F-A23389B4AEE6}" type="slidenum">
              <a:rPr lang="en-US" sz="1200">
                <a:solidFill>
                  <a:srgbClr val="FFFFFF"/>
                </a:solidFill>
              </a:rPr>
              <a:pPr algn="r"/>
              <a:t>21</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Price Sensitivity</a:t>
            </a:r>
          </a:p>
        </p:txBody>
      </p:sp>
      <p:sp>
        <p:nvSpPr>
          <p:cNvPr id="6147" name="Rectangle 3"/>
          <p:cNvSpPr>
            <a:spLocks noGrp="1" noChangeArrowheads="1"/>
          </p:cNvSpPr>
          <p:nvPr>
            <p:ph idx="1"/>
          </p:nvPr>
        </p:nvSpPr>
        <p:spPr>
          <a:xfrm>
            <a:off x="352697" y="1815736"/>
            <a:ext cx="8438606" cy="4737463"/>
          </a:xfrm>
        </p:spPr>
        <p:txBody>
          <a:bodyPr>
            <a:normAutofit/>
          </a:bodyPr>
          <a:lstStyle/>
          <a:p>
            <a:pPr marL="365760" lvl="1" indent="-365760" eaLnBrk="1" fontAlgn="auto" hangingPunct="1">
              <a:spcBef>
                <a:spcPts val="0"/>
              </a:spcBef>
              <a:spcAft>
                <a:spcPts val="1200"/>
              </a:spcAft>
              <a:buClr>
                <a:schemeClr val="accent3"/>
              </a:buClr>
              <a:buFont typeface="Georgia"/>
              <a:buChar char="•"/>
              <a:defRPr/>
            </a:pPr>
            <a:r>
              <a:rPr lang="en-US" sz="2300" dirty="0" smtClean="0">
                <a:solidFill>
                  <a:schemeClr val="tx1"/>
                </a:solidFill>
                <a:latin typeface="Times New Roman" pitchFamily="18" charset="0"/>
                <a:cs typeface="Times New Roman" pitchFamily="18" charset="0"/>
              </a:rPr>
              <a:t>The important feature of duration from a risk-management point of view is that it measures the sensitivity of the market value of financial instruments to changes in interest rates</a:t>
            </a:r>
          </a:p>
          <a:p>
            <a:pPr marL="365760" lvl="1" indent="-365760" eaLnBrk="1" fontAlgn="auto" hangingPunct="1">
              <a:spcBef>
                <a:spcPts val="0"/>
              </a:spcBef>
              <a:spcAft>
                <a:spcPts val="1200"/>
              </a:spcAft>
              <a:buClr>
                <a:schemeClr val="accent3"/>
              </a:buClr>
              <a:buFont typeface="Georgia"/>
              <a:buChar char="•"/>
              <a:defRPr/>
            </a:pPr>
            <a:r>
              <a:rPr lang="en-US" sz="2300" dirty="0" smtClean="0">
                <a:solidFill>
                  <a:schemeClr val="tx1"/>
                </a:solidFill>
                <a:latin typeface="Times New Roman" pitchFamily="18" charset="0"/>
                <a:cs typeface="Times New Roman" pitchFamily="18" charset="0"/>
              </a:rPr>
              <a:t>The percentage change in the market price of an asset or a liability is equal to its duration times the relative change in interest rates attached to that particular asset or liability</a:t>
            </a:r>
          </a:p>
          <a:p>
            <a:pPr marL="365760" lvl="1" indent="-365760" eaLnBrk="1" fontAlgn="auto" hangingPunct="1">
              <a:spcBef>
                <a:spcPts val="0"/>
              </a:spcBef>
              <a:spcAft>
                <a:spcPts val="1200"/>
              </a:spcAft>
              <a:buClr>
                <a:schemeClr val="accent3"/>
              </a:buClr>
              <a:buFont typeface="Georgia"/>
              <a:buChar char="•"/>
              <a:defRPr/>
            </a:pPr>
            <a:r>
              <a:rPr lang="en-US" sz="2300" dirty="0" smtClean="0">
                <a:solidFill>
                  <a:schemeClr val="tx1"/>
                </a:solidFill>
                <a:latin typeface="Times New Roman" pitchFamily="18" charset="0"/>
                <a:cs typeface="Times New Roman" pitchFamily="18" charset="0"/>
              </a:rPr>
              <a:t>We can say what percentage change will occur in the market value due to change in the interest rate</a:t>
            </a:r>
          </a:p>
          <a:p>
            <a:pPr marL="365760" lvl="1" indent="-256032" eaLnBrk="1" fontAlgn="auto" hangingPunct="1">
              <a:spcAft>
                <a:spcPts val="0"/>
              </a:spcAft>
              <a:buClr>
                <a:schemeClr val="accent3"/>
              </a:buClr>
              <a:buFont typeface="Georgia"/>
              <a:buChar char="•"/>
              <a:defRPr/>
            </a:pPr>
            <a:endParaRPr lang="en-US" sz="2300" b="1" dirty="0" smtClean="0">
              <a:solidFill>
                <a:schemeClr val="tx1"/>
              </a:solidFill>
              <a:latin typeface="Times New Roman" pitchFamily="18" charset="0"/>
              <a:cs typeface="Times New Roman" pitchFamily="18" charset="0"/>
            </a:endParaRPr>
          </a:p>
          <a:p>
            <a:pPr marL="365760" lvl="1" indent="-256032" eaLnBrk="1" fontAlgn="auto" hangingPunct="1">
              <a:spcAft>
                <a:spcPts val="0"/>
              </a:spcAft>
              <a:buClr>
                <a:schemeClr val="accent3"/>
              </a:buClr>
              <a:buFont typeface="Georgia"/>
              <a:buChar char="•"/>
              <a:defRPr/>
            </a:pPr>
            <a:endParaRPr lang="en-US" sz="2300" b="1" dirty="0" smtClean="0">
              <a:solidFill>
                <a:schemeClr val="tx1"/>
              </a:solidFill>
              <a:latin typeface="Times New Roman" pitchFamily="18" charset="0"/>
              <a:cs typeface="Times New Roman" pitchFamily="18" charset="0"/>
            </a:endParaRPr>
          </a:p>
        </p:txBody>
      </p:sp>
      <p:sp>
        <p:nvSpPr>
          <p:cNvPr id="51204"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8E1CD096-55F4-403A-8B46-95EADF34B593}" type="slidenum">
              <a:rPr lang="en-US" sz="1200">
                <a:solidFill>
                  <a:srgbClr val="FFFFFF"/>
                </a:solidFill>
              </a:rPr>
              <a:pPr algn="r"/>
              <a:t>22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726077"/>
            <a:ext cx="8229600" cy="580209"/>
          </a:xfrm>
        </p:spPr>
        <p:txBody>
          <a:bodyPr/>
          <a:lstStyle/>
          <a:p>
            <a:pPr algn="ctr" eaLnBrk="1" hangingPunct="1"/>
            <a:r>
              <a:rPr lang="en-US" sz="3200" b="1" dirty="0" smtClean="0">
                <a:latin typeface="Times New Roman" pitchFamily="18" charset="0"/>
                <a:cs typeface="Times New Roman" pitchFamily="18" charset="0"/>
              </a:rPr>
              <a:t>Convexity Concept</a:t>
            </a:r>
          </a:p>
        </p:txBody>
      </p:sp>
      <p:sp>
        <p:nvSpPr>
          <p:cNvPr id="6147" name="Rectangle 3"/>
          <p:cNvSpPr>
            <a:spLocks noGrp="1" noChangeArrowheads="1"/>
          </p:cNvSpPr>
          <p:nvPr>
            <p:ph idx="1"/>
          </p:nvPr>
        </p:nvSpPr>
        <p:spPr>
          <a:xfrm>
            <a:off x="287383" y="1515291"/>
            <a:ext cx="8516983" cy="5037909"/>
          </a:xfrm>
        </p:spPr>
        <p:txBody>
          <a:bodyPr>
            <a:normAutofit/>
          </a:bodyPr>
          <a:lstStyle/>
          <a:p>
            <a:pPr marL="365760" lvl="1" indent="-256032" eaLnBrk="1" fontAlgn="auto" hangingPunct="1">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The relationship between an asset’s change in price and its change in yield or interest rate is captured by a key term in finance that is related to duration – convexity</a:t>
            </a:r>
          </a:p>
          <a:p>
            <a:pPr marL="658368" lvl="1" indent="-246888" eaLnBrk="1" fontAlgn="auto" hangingPunct="1">
              <a:spcBef>
                <a:spcPts val="0"/>
              </a:spcBef>
              <a:spcAft>
                <a:spcPts val="1200"/>
              </a:spcAft>
              <a:buFont typeface="Georgia"/>
              <a:buChar char="▫"/>
              <a:defRPr/>
            </a:pPr>
            <a:r>
              <a:rPr lang="en-US" sz="2000" dirty="0" smtClean="0">
                <a:latin typeface="Times New Roman" pitchFamily="18" charset="0"/>
                <a:cs typeface="Times New Roman" pitchFamily="18" charset="0"/>
              </a:rPr>
              <a:t>Convexity refers to the presence of a nonlinear relationship between changes in an asset’s price and  changes in market interest rates</a:t>
            </a:r>
          </a:p>
          <a:p>
            <a:pPr marL="365760" lvl="1" indent="-256032" eaLnBrk="1" fontAlgn="auto" hangingPunct="1">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It is a number designed to aid portfolio managers in measuring and controlling the market risk in a portfolio of assets</a:t>
            </a:r>
          </a:p>
          <a:p>
            <a:pPr marL="365760" lvl="1" indent="-256032" eaLnBrk="1" fontAlgn="auto" hangingPunct="1">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An asset or portfolio bearing both a low duration and low convexity normally displays relatively small market risk</a:t>
            </a:r>
          </a:p>
          <a:p>
            <a:pPr marL="365760" lvl="1" indent="-256032" eaLnBrk="1" fontAlgn="auto" hangingPunct="1">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Convexity increases with the duration of an asset</a:t>
            </a:r>
          </a:p>
          <a:p>
            <a:pPr marL="365760" lvl="1" indent="-256032" eaLnBrk="1" fontAlgn="auto" hangingPunct="1">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It tells us that the rate of change in any interest-bearing asset’s price (market value) for a given change in interest rates varies according to the prevailing level of interest rates</a:t>
            </a:r>
          </a:p>
        </p:txBody>
      </p:sp>
      <p:sp>
        <p:nvSpPr>
          <p:cNvPr id="5222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4F055A8F-AB1A-4B4D-8451-8A2C8436366E}" type="slidenum">
              <a:rPr lang="en-US" sz="1200">
                <a:solidFill>
                  <a:srgbClr val="FFFFFF"/>
                </a:solidFill>
              </a:rPr>
              <a:pPr algn="r"/>
              <a:t>23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Duration to Hedge against Interest Rate Risk</a:t>
            </a:r>
          </a:p>
        </p:txBody>
      </p:sp>
      <p:sp>
        <p:nvSpPr>
          <p:cNvPr id="6147" name="Rectangle 3"/>
          <p:cNvSpPr>
            <a:spLocks noGrp="1" noChangeArrowheads="1"/>
          </p:cNvSpPr>
          <p:nvPr>
            <p:ph idx="1"/>
          </p:nvPr>
        </p:nvSpPr>
        <p:spPr>
          <a:xfrm>
            <a:off x="457200" y="2717074"/>
            <a:ext cx="8229600" cy="3836126"/>
          </a:xfrm>
        </p:spPr>
        <p:txBody>
          <a:bodyPr>
            <a:normAutofit/>
          </a:bodyPr>
          <a:lstStyle/>
          <a:p>
            <a:pPr marL="365760" lvl="1" indent="-256032" eaLnBrk="1" fontAlgn="auto" hangingPunct="1">
              <a:spcAft>
                <a:spcPts val="0"/>
              </a:spcAft>
              <a:buClr>
                <a:schemeClr val="accent3"/>
              </a:buClr>
              <a:buFont typeface="Georgia"/>
              <a:buChar char="•"/>
              <a:defRPr/>
            </a:pPr>
            <a:r>
              <a:rPr lang="en-US" sz="2300" dirty="0" smtClean="0">
                <a:solidFill>
                  <a:schemeClr val="tx1"/>
                </a:solidFill>
                <a:latin typeface="Times New Roman" pitchFamily="18" charset="0"/>
                <a:cs typeface="Times New Roman" pitchFamily="18" charset="0"/>
              </a:rPr>
              <a:t>A financial-service provider interested in fully hedging against interest rate fluctuations wants to choose assets and liabilities such that so that the duration gap is as close to zero as possible</a:t>
            </a:r>
          </a:p>
        </p:txBody>
      </p:sp>
      <p:sp>
        <p:nvSpPr>
          <p:cNvPr id="53252"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9240B1BB-4262-487D-AB8A-5CD856A7E9E5}" type="slidenum">
              <a:rPr lang="en-US" sz="1200">
                <a:solidFill>
                  <a:srgbClr val="FFFFFF"/>
                </a:solidFill>
              </a:rPr>
              <a:pPr algn="r"/>
              <a:t>24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26571" y="522515"/>
            <a:ext cx="8464731" cy="822960"/>
          </a:xfrm>
        </p:spPr>
        <p:txBody>
          <a:bodyPr/>
          <a:lstStyle/>
          <a:p>
            <a:pPr algn="ctr" eaLnBrk="1" hangingPunct="1"/>
            <a:r>
              <a:rPr lang="en-US" sz="2800" b="1" dirty="0" smtClean="0">
                <a:latin typeface="Times New Roman" pitchFamily="18" charset="0"/>
                <a:cs typeface="Times New Roman" pitchFamily="18" charset="0"/>
              </a:rPr>
              <a:t>Duration to Hedge against Interest Rate Risk (cont..)</a:t>
            </a:r>
          </a:p>
        </p:txBody>
      </p:sp>
      <p:sp>
        <p:nvSpPr>
          <p:cNvPr id="6147" name="Rectangle 3"/>
          <p:cNvSpPr>
            <a:spLocks noGrp="1" noChangeArrowheads="1"/>
          </p:cNvSpPr>
          <p:nvPr>
            <p:ph idx="1"/>
          </p:nvPr>
        </p:nvSpPr>
        <p:spPr>
          <a:xfrm>
            <a:off x="195943" y="1554480"/>
            <a:ext cx="8660674" cy="4998720"/>
          </a:xfrm>
        </p:spPr>
        <p:txBody>
          <a:bodyPr>
            <a:normAutofit/>
          </a:bodyPr>
          <a:lstStyle/>
          <a:p>
            <a:pPr marL="274320" lvl="1" indent="-274320" eaLnBrk="1" fontAlgn="auto" hangingPunct="1">
              <a:lnSpc>
                <a:spcPct val="110000"/>
              </a:lnSpc>
              <a:spcBef>
                <a:spcPts val="0"/>
              </a:spcBef>
              <a:spcAft>
                <a:spcPts val="1200"/>
              </a:spcAft>
              <a:buClr>
                <a:schemeClr val="accent3"/>
              </a:buClr>
              <a:buFont typeface="Georgia"/>
              <a:buChar char="•"/>
              <a:defRPr/>
            </a:pPr>
            <a:r>
              <a:rPr lang="en-US" sz="2200" dirty="0" smtClean="0">
                <a:solidFill>
                  <a:schemeClr val="tx1"/>
                </a:solidFill>
                <a:latin typeface="Times New Roman" pitchFamily="18" charset="0"/>
                <a:cs typeface="Times New Roman" pitchFamily="18" charset="0"/>
              </a:rPr>
              <a:t>Because the dollar volume of assets usually exceeds the dollar volume of liabilities, a financial institution seeking to minimize the effects of interest rate fluctuations would need to adjust for leverage</a:t>
            </a:r>
          </a:p>
          <a:p>
            <a:pPr marL="274320" lvl="1" indent="-274320" eaLnBrk="1" fontAlgn="auto" hangingPunct="1">
              <a:lnSpc>
                <a:spcPct val="110000"/>
              </a:lnSpc>
              <a:spcBef>
                <a:spcPts val="0"/>
              </a:spcBef>
              <a:spcAft>
                <a:spcPts val="1200"/>
              </a:spcAft>
              <a:buClr>
                <a:schemeClr val="accent3"/>
              </a:buClr>
              <a:buNone/>
              <a:defRPr/>
            </a:pPr>
            <a:endParaRPr lang="en-US" sz="1100" dirty="0" smtClean="0">
              <a:solidFill>
                <a:schemeClr val="tx1"/>
              </a:solidFill>
              <a:latin typeface="Times New Roman" pitchFamily="18" charset="0"/>
              <a:cs typeface="Times New Roman" pitchFamily="18" charset="0"/>
            </a:endParaRPr>
          </a:p>
          <a:p>
            <a:pPr marL="274320" lvl="1" indent="-274320" eaLnBrk="1" fontAlgn="auto" hangingPunct="1">
              <a:lnSpc>
                <a:spcPct val="110000"/>
              </a:lnSpc>
              <a:spcBef>
                <a:spcPts val="0"/>
              </a:spcBef>
              <a:spcAft>
                <a:spcPts val="1200"/>
              </a:spcAft>
              <a:buClr>
                <a:schemeClr val="accent3"/>
              </a:buClr>
              <a:buFont typeface="Georgia"/>
              <a:buChar char="•"/>
              <a:defRPr/>
            </a:pPr>
            <a:r>
              <a:rPr lang="en-US" sz="2200" dirty="0" smtClean="0">
                <a:solidFill>
                  <a:schemeClr val="tx1"/>
                </a:solidFill>
                <a:latin typeface="Times New Roman" pitchFamily="18" charset="0"/>
                <a:cs typeface="Times New Roman" pitchFamily="18" charset="0"/>
              </a:rPr>
              <a:t>This states that the value of liabilities must change by slightly more than the value of assets to eliminate a financial firm’s overall interest-rate risk exposure</a:t>
            </a:r>
          </a:p>
          <a:p>
            <a:pPr marL="274320" lvl="1" indent="-274320" eaLnBrk="1" fontAlgn="auto" hangingPunct="1">
              <a:lnSpc>
                <a:spcPct val="110000"/>
              </a:lnSpc>
              <a:spcBef>
                <a:spcPts val="0"/>
              </a:spcBef>
              <a:spcAft>
                <a:spcPts val="1200"/>
              </a:spcAft>
              <a:buClr>
                <a:schemeClr val="accent3"/>
              </a:buClr>
              <a:buFont typeface="Georgia"/>
              <a:buChar char="•"/>
              <a:defRPr/>
            </a:pPr>
            <a:r>
              <a:rPr lang="en-US" sz="2200" b="1" dirty="0" smtClean="0">
                <a:solidFill>
                  <a:schemeClr val="tx1"/>
                </a:solidFill>
                <a:latin typeface="Times New Roman" pitchFamily="18" charset="0"/>
                <a:cs typeface="Times New Roman" pitchFamily="18" charset="0"/>
              </a:rPr>
              <a:t>The larger the leverage-adjusted duration gap, the more sensitive will be the net worth (equity capital) of a financial institution to a change in interest rates</a:t>
            </a:r>
            <a:endParaRPr lang="en-US" sz="2300" b="1" dirty="0" smtClean="0">
              <a:solidFill>
                <a:schemeClr val="tx1"/>
              </a:solidFill>
              <a:latin typeface="Times New Roman" pitchFamily="18" charset="0"/>
              <a:cs typeface="Times New Roman" pitchFamily="18" charset="0"/>
            </a:endParaRPr>
          </a:p>
        </p:txBody>
      </p:sp>
      <p:sp>
        <p:nvSpPr>
          <p:cNvPr id="5427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D891D150-8525-4EA4-8923-D2BB28CEB1E4}" type="slidenum">
              <a:rPr lang="en-US" sz="1200">
                <a:solidFill>
                  <a:srgbClr val="FFFFFF"/>
                </a:solidFill>
              </a:rPr>
              <a:pPr algn="r"/>
              <a:t>25</a:t>
            </a:fld>
            <a:endParaRPr lang="en-US" sz="1200">
              <a:solidFill>
                <a:srgbClr val="FFFFFF"/>
              </a:solidFill>
            </a:endParaRPr>
          </a:p>
        </p:txBody>
      </p:sp>
      <p:sp>
        <p:nvSpPr>
          <p:cNvPr id="54277" name="Rectangle 11"/>
          <p:cNvSpPr>
            <a:spLocks noChangeArrowheads="1"/>
          </p:cNvSpPr>
          <p:nvPr/>
        </p:nvSpPr>
        <p:spPr bwMode="auto">
          <a:xfrm>
            <a:off x="2662238" y="6553200"/>
            <a:ext cx="6405562" cy="457200"/>
          </a:xfrm>
          <a:prstGeom prst="rect">
            <a:avLst/>
          </a:prstGeom>
          <a:noFill/>
          <a:ln w="12700" cap="sq">
            <a:noFill/>
            <a:miter lim="800000"/>
            <a:headEnd type="none" w="sm" len="sm"/>
            <a:tailEnd type="none" w="sm" len="sm"/>
          </a:ln>
        </p:spPr>
        <p:txBody>
          <a:bodyPr/>
          <a:lstStyle/>
          <a:p>
            <a:pPr algn="r" eaLnBrk="0" hangingPunct="0">
              <a:spcBef>
                <a:spcPct val="50000"/>
              </a:spcBef>
            </a:pPr>
            <a:r>
              <a:rPr lang="en-US" sz="1000" b="1" dirty="0">
                <a:latin typeface="Times New Roman" pitchFamily="18" charset="0"/>
              </a:rPr>
              <a:t>Copyright © 2013 The McGraw-Hill Companies, Inc.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647700"/>
            <a:ext cx="8229600" cy="1066800"/>
          </a:xfrm>
        </p:spPr>
        <p:txBody>
          <a:bodyPr/>
          <a:lstStyle/>
          <a:p>
            <a:pPr algn="ctr" eaLnBrk="1" hangingPunct="1"/>
            <a:r>
              <a:rPr lang="en-US" sz="2800" b="1" dirty="0" smtClean="0">
                <a:latin typeface="Times New Roman" pitchFamily="18" charset="0"/>
                <a:cs typeface="Times New Roman" pitchFamily="18" charset="0"/>
              </a:rPr>
              <a:t>The Limitations of Duration Gap Management</a:t>
            </a:r>
          </a:p>
        </p:txBody>
      </p:sp>
      <p:sp>
        <p:nvSpPr>
          <p:cNvPr id="6147" name="Rectangle 3"/>
          <p:cNvSpPr>
            <a:spLocks noGrp="1" noChangeArrowheads="1"/>
          </p:cNvSpPr>
          <p:nvPr>
            <p:ph idx="1"/>
          </p:nvPr>
        </p:nvSpPr>
        <p:spPr>
          <a:xfrm>
            <a:off x="457200" y="2181496"/>
            <a:ext cx="8229600" cy="4371703"/>
          </a:xfrm>
        </p:spPr>
        <p:txBody>
          <a:bodyPr>
            <a:normAutofit/>
          </a:bodyPr>
          <a:lstStyle/>
          <a:p>
            <a:pPr marL="365760" lvl="1" indent="-256032" eaLnBrk="1" fontAlgn="auto" hangingPunct="1">
              <a:spcBef>
                <a:spcPts val="0"/>
              </a:spcBef>
              <a:spcAft>
                <a:spcPts val="1200"/>
              </a:spcAft>
              <a:buClr>
                <a:schemeClr val="accent3"/>
              </a:buClr>
              <a:buFont typeface="Georgia"/>
              <a:buChar char="•"/>
              <a:defRPr/>
            </a:pPr>
            <a:r>
              <a:rPr lang="en-US" dirty="0" smtClean="0">
                <a:solidFill>
                  <a:schemeClr val="tx1"/>
                </a:solidFill>
                <a:latin typeface="Times New Roman" pitchFamily="18" charset="0"/>
                <a:cs typeface="Times New Roman" pitchFamily="18" charset="0"/>
              </a:rPr>
              <a:t>Finding assets and liabilities of the same duration can be difficult</a:t>
            </a:r>
          </a:p>
          <a:p>
            <a:pPr marL="365760" lvl="1" indent="-256032" eaLnBrk="1" fontAlgn="auto" hangingPunct="1">
              <a:spcBef>
                <a:spcPts val="0"/>
              </a:spcBef>
              <a:spcAft>
                <a:spcPts val="1200"/>
              </a:spcAft>
              <a:buClr>
                <a:schemeClr val="accent3"/>
              </a:buClr>
              <a:buFont typeface="Georgia"/>
              <a:buChar char="•"/>
              <a:defRPr/>
            </a:pPr>
            <a:r>
              <a:rPr lang="en-US" dirty="0" smtClean="0">
                <a:solidFill>
                  <a:schemeClr val="tx1"/>
                </a:solidFill>
                <a:latin typeface="Times New Roman" pitchFamily="18" charset="0"/>
                <a:cs typeface="Times New Roman" pitchFamily="18" charset="0"/>
              </a:rPr>
              <a:t>Some assets and liabilities may have patterns of cash flows that are not well defined </a:t>
            </a:r>
          </a:p>
          <a:p>
            <a:pPr marL="365760" lvl="1" indent="-256032" eaLnBrk="1" fontAlgn="auto" hangingPunct="1">
              <a:spcBef>
                <a:spcPts val="0"/>
              </a:spcBef>
              <a:spcAft>
                <a:spcPts val="1200"/>
              </a:spcAft>
              <a:buClr>
                <a:schemeClr val="accent3"/>
              </a:buClr>
              <a:buFont typeface="Georgia"/>
              <a:buChar char="•"/>
              <a:defRPr/>
            </a:pPr>
            <a:r>
              <a:rPr lang="en-US" dirty="0" smtClean="0">
                <a:solidFill>
                  <a:schemeClr val="tx1"/>
                </a:solidFill>
                <a:latin typeface="Times New Roman" pitchFamily="18" charset="0"/>
                <a:cs typeface="Times New Roman" pitchFamily="18" charset="0"/>
              </a:rPr>
              <a:t>Customer prepayments may distort the expected cash flows in duration</a:t>
            </a:r>
          </a:p>
          <a:p>
            <a:pPr marL="365760" lvl="1" indent="-256032" eaLnBrk="1" fontAlgn="auto" hangingPunct="1">
              <a:spcBef>
                <a:spcPts val="0"/>
              </a:spcBef>
              <a:spcAft>
                <a:spcPts val="1200"/>
              </a:spcAft>
              <a:buClr>
                <a:schemeClr val="accent3"/>
              </a:buClr>
              <a:buFont typeface="Georgia"/>
              <a:buChar char="•"/>
              <a:defRPr/>
            </a:pPr>
            <a:r>
              <a:rPr lang="en-US" dirty="0" smtClean="0">
                <a:solidFill>
                  <a:schemeClr val="tx1"/>
                </a:solidFill>
                <a:latin typeface="Times New Roman" pitchFamily="18" charset="0"/>
                <a:cs typeface="Times New Roman" pitchFamily="18" charset="0"/>
              </a:rPr>
              <a:t>Customer defaults may distort the expected cash flows in duration</a:t>
            </a:r>
          </a:p>
          <a:p>
            <a:pPr marL="365760" lvl="1" indent="-256032" eaLnBrk="1" fontAlgn="auto" hangingPunct="1">
              <a:spcBef>
                <a:spcPts val="0"/>
              </a:spcBef>
              <a:spcAft>
                <a:spcPts val="1200"/>
              </a:spcAft>
              <a:buClr>
                <a:schemeClr val="accent3"/>
              </a:buClr>
              <a:buFont typeface="Georgia"/>
              <a:buChar char="•"/>
              <a:defRPr/>
            </a:pPr>
            <a:endParaRPr lang="en-US" dirty="0" smtClean="0">
              <a:solidFill>
                <a:schemeClr val="tx1"/>
              </a:solidFill>
              <a:latin typeface="Times New Roman" pitchFamily="18" charset="0"/>
              <a:cs typeface="Times New Roman" pitchFamily="18" charset="0"/>
            </a:endParaRPr>
          </a:p>
        </p:txBody>
      </p:sp>
      <p:sp>
        <p:nvSpPr>
          <p:cNvPr id="5939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018C4FEF-EA89-4308-ADB1-46264BEFE420}" type="slidenum">
              <a:rPr lang="en-US" sz="1200">
                <a:solidFill>
                  <a:srgbClr val="FFFFFF"/>
                </a:solidFill>
              </a:rPr>
              <a:pPr algn="r"/>
              <a:t>26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3" y="2645228"/>
            <a:ext cx="8229600" cy="1066800"/>
          </a:xfrm>
        </p:spPr>
        <p:txBody>
          <a:bodyPr/>
          <a:lstStyle/>
          <a:p>
            <a:pPr algn="ctr"/>
            <a:r>
              <a:rPr lang="en-US" dirty="0" smtClean="0"/>
              <a:t>Read Page 244-245</a:t>
            </a:r>
            <a:br>
              <a:rPr lang="en-US" dirty="0" smtClean="0"/>
            </a:br>
            <a:r>
              <a:rPr lang="en-US" dirty="0" smtClean="0"/>
              <a:t>Table 7-4</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83326" y="399506"/>
            <a:ext cx="8229600" cy="854528"/>
          </a:xfrm>
        </p:spPr>
        <p:txBody>
          <a:bodyPr/>
          <a:lstStyle/>
          <a:p>
            <a:pPr algn="ctr" eaLnBrk="1" hangingPunct="1"/>
            <a:r>
              <a:rPr lang="en-US" sz="2800" b="1" dirty="0" smtClean="0">
                <a:latin typeface="Times New Roman" pitchFamily="18" charset="0"/>
                <a:cs typeface="Times New Roman" pitchFamily="18" charset="0"/>
              </a:rPr>
              <a:t>Asset-Liability Management Strategies</a:t>
            </a:r>
          </a:p>
        </p:txBody>
      </p:sp>
      <p:sp>
        <p:nvSpPr>
          <p:cNvPr id="6147" name="Rectangle 3"/>
          <p:cNvSpPr>
            <a:spLocks noGrp="1" noChangeArrowheads="1"/>
          </p:cNvSpPr>
          <p:nvPr>
            <p:ph idx="1"/>
          </p:nvPr>
        </p:nvSpPr>
        <p:spPr>
          <a:xfrm>
            <a:off x="156754" y="1306287"/>
            <a:ext cx="8830492" cy="4990012"/>
          </a:xfrm>
        </p:spPr>
        <p:txBody>
          <a:bodyPr>
            <a:noAutofit/>
          </a:bodyPr>
          <a:lstStyle/>
          <a:p>
            <a:pPr marL="274320" indent="-274320">
              <a:spcBef>
                <a:spcPts val="0"/>
              </a:spcBef>
              <a:spcAft>
                <a:spcPts val="600"/>
              </a:spcAft>
            </a:pPr>
            <a:r>
              <a:rPr lang="en-US" sz="2000" dirty="0" smtClean="0">
                <a:latin typeface="Times New Roman" pitchFamily="18" charset="0"/>
                <a:cs typeface="Times New Roman" pitchFamily="18" charset="0"/>
              </a:rPr>
              <a:t>Asset Liability Management (ALM) can be defined as a mechanism to address the  risk faced by a bank due to a mismatch between assets and liabilities either due to liquidity or changes in interest rates. </a:t>
            </a:r>
          </a:p>
          <a:p>
            <a:pPr marL="566420" lvl="1" indent="-274320">
              <a:spcBef>
                <a:spcPts val="0"/>
              </a:spcBef>
              <a:spcAft>
                <a:spcPts val="600"/>
              </a:spcAft>
            </a:pPr>
            <a:r>
              <a:rPr lang="en-US" sz="1800" dirty="0" smtClean="0">
                <a:latin typeface="Times New Roman" pitchFamily="18" charset="0"/>
                <a:cs typeface="Times New Roman" pitchFamily="18" charset="0"/>
              </a:rPr>
              <a:t>Liquidity is an institution’s ability to meet  its liabilities either by borrowing or converting assets. A bank may also have a mismatch due to changes in interest rates as banks typically tend to  borrow short term (fixed or floating) and lend long term (fixed or floating).</a:t>
            </a:r>
            <a:endParaRPr lang="en-US" sz="1800" b="1" dirty="0" smtClean="0">
              <a:latin typeface="Times New Roman" pitchFamily="18" charset="0"/>
              <a:cs typeface="Times New Roman" pitchFamily="18" charset="0"/>
            </a:endParaRPr>
          </a:p>
          <a:p>
            <a:pPr marL="274320" indent="-274320" eaLnBrk="1" fontAlgn="auto" hangingPunct="1">
              <a:spcBef>
                <a:spcPts val="0"/>
              </a:spcBef>
              <a:spcAft>
                <a:spcPts val="600"/>
              </a:spcAft>
              <a:buClr>
                <a:schemeClr val="accent3"/>
              </a:buClr>
              <a:buFont typeface="Georgia"/>
              <a:buChar char="•"/>
              <a:defRPr/>
            </a:pPr>
            <a:r>
              <a:rPr lang="en-US" sz="2000" b="1" dirty="0" smtClean="0">
                <a:latin typeface="Times New Roman" pitchFamily="18" charset="0"/>
                <a:cs typeface="Times New Roman" pitchFamily="18" charset="0"/>
              </a:rPr>
              <a:t>Asset Management Strategy</a:t>
            </a:r>
            <a:r>
              <a:rPr lang="en-US" sz="2000" b="1" dirty="0" smtClean="0">
                <a:latin typeface="Times New Roman" pitchFamily="18" charset="0"/>
              </a:rPr>
              <a:t>:  </a:t>
            </a:r>
            <a:r>
              <a:rPr lang="en-US" sz="2000" dirty="0" smtClean="0">
                <a:latin typeface="Times New Roman" pitchFamily="18" charset="0"/>
              </a:rPr>
              <a:t>Control of the composition of a bank’s assets to provide adequate liquidity &amp; earnings &amp; meet other goals. The banker could exercise control only over the allocation of incoming funds by deciding who was to receive the scarce quantity of loans available &amp; what the terms on those loans would be.</a:t>
            </a:r>
            <a:endParaRPr lang="en-US" sz="2000" b="1" dirty="0" smtClean="0">
              <a:latin typeface="Times New Roman" pitchFamily="18" charset="0"/>
              <a:cs typeface="Times New Roman" pitchFamily="18" charset="0"/>
            </a:endParaRPr>
          </a:p>
          <a:p>
            <a:pPr marL="274320" indent="-274320" eaLnBrk="1" fontAlgn="auto" hangingPunct="1">
              <a:spcBef>
                <a:spcPts val="0"/>
              </a:spcBef>
              <a:spcAft>
                <a:spcPts val="600"/>
              </a:spcAft>
              <a:buClr>
                <a:schemeClr val="accent3"/>
              </a:buClr>
              <a:buFont typeface="Georgia"/>
              <a:buChar char="•"/>
              <a:defRPr/>
            </a:pPr>
            <a:r>
              <a:rPr lang="en-US" sz="2000" b="1" dirty="0" smtClean="0">
                <a:latin typeface="Times New Roman" pitchFamily="18" charset="0"/>
                <a:cs typeface="Times New Roman" pitchFamily="18" charset="0"/>
              </a:rPr>
              <a:t>Liability Management Strategy: </a:t>
            </a:r>
            <a:r>
              <a:rPr lang="en-US" sz="2000" dirty="0" smtClean="0">
                <a:latin typeface="Times New Roman" pitchFamily="18" charset="0"/>
              </a:rPr>
              <a:t>Its goal was simply to gain control over the bank’s funds sources comparable to the control bankers had long exercised over their assets.  The key control lever was </a:t>
            </a:r>
            <a:r>
              <a:rPr lang="en-US" sz="2000" b="1" i="1" dirty="0" smtClean="0">
                <a:latin typeface="Times New Roman" pitchFamily="18" charset="0"/>
              </a:rPr>
              <a:t>price (</a:t>
            </a:r>
            <a:r>
              <a:rPr lang="en-US" sz="2000" dirty="0" smtClean="0">
                <a:latin typeface="Times New Roman" pitchFamily="18" charset="0"/>
              </a:rPr>
              <a:t>the interest rate &amp; other terms banks could offer on their deposits &amp; borrowings to achieve the volume, mix &amp; cost desired).  </a:t>
            </a:r>
            <a:endParaRPr lang="en-US" sz="2000" b="1" dirty="0" smtClean="0">
              <a:latin typeface="Times New Roman" pitchFamily="18" charset="0"/>
              <a:cs typeface="Times New Roman" pitchFamily="18" charset="0"/>
            </a:endParaRPr>
          </a:p>
        </p:txBody>
      </p:sp>
      <p:sp>
        <p:nvSpPr>
          <p:cNvPr id="1638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B0E7109C-1723-4520-AF0E-8AAFA1AF775E}"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476794"/>
            <a:ext cx="8229600" cy="1066800"/>
          </a:xfrm>
        </p:spPr>
        <p:txBody>
          <a:bodyPr/>
          <a:lstStyle/>
          <a:p>
            <a:pPr algn="ctr"/>
            <a:r>
              <a:rPr lang="en-US" sz="3200" b="1" dirty="0" smtClean="0">
                <a:latin typeface="Times New Roman" pitchFamily="18" charset="0"/>
                <a:cs typeface="Times New Roman" pitchFamily="18" charset="0"/>
              </a:rPr>
              <a:t>Funds Management Strategy</a:t>
            </a:r>
            <a:endParaRPr lang="en-US" sz="3200" dirty="0"/>
          </a:p>
        </p:txBody>
      </p:sp>
      <p:sp>
        <p:nvSpPr>
          <p:cNvPr id="3" name="Content Placeholder 2"/>
          <p:cNvSpPr>
            <a:spLocks noGrp="1"/>
          </p:cNvSpPr>
          <p:nvPr>
            <p:ph idx="1"/>
          </p:nvPr>
        </p:nvSpPr>
        <p:spPr>
          <a:xfrm>
            <a:off x="457200" y="1828801"/>
            <a:ext cx="8229600" cy="4745038"/>
          </a:xfrm>
        </p:spPr>
        <p:txBody>
          <a:bodyPr/>
          <a:lstStyle/>
          <a:p>
            <a:pPr marL="274320" indent="-274320" eaLnBrk="1" fontAlgn="auto" hangingPunct="1">
              <a:spcBef>
                <a:spcPts val="0"/>
              </a:spcBef>
              <a:spcAft>
                <a:spcPts val="600"/>
              </a:spcAft>
              <a:buClr>
                <a:schemeClr val="accent3"/>
              </a:buClr>
              <a:buFont typeface="Georgia"/>
              <a:buChar char="•"/>
              <a:defRPr/>
            </a:pPr>
            <a:r>
              <a:rPr lang="en-US" sz="2000" b="1" dirty="0" smtClean="0">
                <a:latin typeface="Times New Roman" pitchFamily="18" charset="0"/>
                <a:cs typeface="Times New Roman" pitchFamily="18" charset="0"/>
              </a:rPr>
              <a:t>Works with both strategies</a:t>
            </a:r>
          </a:p>
          <a:p>
            <a:pPr marL="274320" indent="-274320" eaLnBrk="1" fontAlgn="auto" hangingPunct="1">
              <a:spcBef>
                <a:spcPts val="0"/>
              </a:spcBef>
              <a:spcAft>
                <a:spcPts val="600"/>
              </a:spcAft>
              <a:buClr>
                <a:schemeClr val="accent3"/>
              </a:buClr>
              <a:buFont typeface="Georgia"/>
              <a:buChar char="•"/>
              <a:defRPr/>
            </a:pPr>
            <a:r>
              <a:rPr lang="en-US" sz="2000" dirty="0" smtClean="0">
                <a:latin typeface="Times New Roman" pitchFamily="18" charset="0"/>
              </a:rPr>
              <a:t>The key objectives of fund management strategy are:</a:t>
            </a:r>
            <a:endParaRPr lang="en-US" sz="2000" b="1" dirty="0" smtClean="0">
              <a:latin typeface="Times New Roman" pitchFamily="18" charset="0"/>
              <a:cs typeface="Times New Roman" pitchFamily="18" charset="0"/>
            </a:endParaRPr>
          </a:p>
          <a:p>
            <a:pPr marL="539433" lvl="2" indent="-274320" eaLnBrk="1" hangingPunct="1">
              <a:lnSpc>
                <a:spcPct val="90000"/>
              </a:lnSpc>
              <a:spcBef>
                <a:spcPts val="0"/>
              </a:spcBef>
              <a:spcAft>
                <a:spcPts val="1200"/>
              </a:spcAft>
            </a:pPr>
            <a:r>
              <a:rPr lang="en-US" sz="2000" dirty="0" smtClean="0">
                <a:solidFill>
                  <a:schemeClr val="tx1">
                    <a:lumMod val="95000"/>
                    <a:lumOff val="5000"/>
                  </a:schemeClr>
                </a:solidFill>
                <a:latin typeface="Times New Roman" pitchFamily="18" charset="0"/>
                <a:cs typeface="Times New Roman" pitchFamily="18" charset="0"/>
              </a:rPr>
              <a:t>Bank management should exercise as much as control as possible over the volume, mix, &amp; return or cost of both assets &amp; liabilities to achieve the bank’s goals.</a:t>
            </a:r>
          </a:p>
          <a:p>
            <a:pPr marL="539433" lvl="2" indent="-274320" eaLnBrk="1" hangingPunct="1">
              <a:lnSpc>
                <a:spcPct val="90000"/>
              </a:lnSpc>
              <a:spcBef>
                <a:spcPts val="0"/>
              </a:spcBef>
              <a:spcAft>
                <a:spcPts val="1200"/>
              </a:spcAft>
            </a:pPr>
            <a:r>
              <a:rPr lang="en-US" sz="2000" dirty="0" smtClean="0">
                <a:solidFill>
                  <a:schemeClr val="tx1">
                    <a:lumMod val="95000"/>
                    <a:lumOff val="5000"/>
                  </a:schemeClr>
                </a:solidFill>
                <a:latin typeface="Times New Roman" pitchFamily="18" charset="0"/>
                <a:cs typeface="Times New Roman" pitchFamily="18" charset="0"/>
              </a:rPr>
              <a:t>Management’s control over assets must be coordinated with its control over liabilities so that asset &amp; liability management are internally consistent &amp; do not pull against each other.</a:t>
            </a:r>
          </a:p>
          <a:p>
            <a:pPr marL="539433" lvl="2" indent="-274320" eaLnBrk="1" hangingPunct="1">
              <a:lnSpc>
                <a:spcPct val="90000"/>
              </a:lnSpc>
              <a:spcBef>
                <a:spcPts val="0"/>
              </a:spcBef>
              <a:spcAft>
                <a:spcPts val="1200"/>
              </a:spcAft>
            </a:pPr>
            <a:r>
              <a:rPr lang="en-US" sz="2000" dirty="0" smtClean="0">
                <a:solidFill>
                  <a:schemeClr val="tx1">
                    <a:lumMod val="95000"/>
                    <a:lumOff val="5000"/>
                  </a:schemeClr>
                </a:solidFill>
                <a:latin typeface="Times New Roman" pitchFamily="18" charset="0"/>
                <a:cs typeface="Times New Roman" pitchFamily="18" charset="0"/>
              </a:rPr>
              <a:t>Revenues &amp; costs arise from both sides of the bank’s balance sheet. Bank policies need to be developed that maximize reruns &amp; minimize costs from supplying services. </a:t>
            </a:r>
          </a:p>
          <a:p>
            <a:pPr marL="274320" lvl="1" indent="-274320" eaLnBrk="1" fontAlgn="auto" hangingPunct="1">
              <a:spcBef>
                <a:spcPts val="0"/>
              </a:spcBef>
              <a:spcAft>
                <a:spcPts val="600"/>
              </a:spcAft>
              <a:buFont typeface="Georgia"/>
              <a:buChar char="▫"/>
              <a:defRPr/>
            </a:pPr>
            <a:endParaRPr lang="en-US" sz="2000" b="1" dirty="0" smtClean="0">
              <a:latin typeface="Times New Roman" pitchFamily="18" charset="0"/>
              <a:cs typeface="Times New Roman" pitchFamily="18" charset="0"/>
            </a:endParaRPr>
          </a:p>
          <a:p>
            <a:endParaRPr lang="en-US" sz="20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70262" y="438694"/>
            <a:ext cx="8229600" cy="776151"/>
          </a:xfrm>
        </p:spPr>
        <p:txBody>
          <a:bodyPr/>
          <a:lstStyle/>
          <a:p>
            <a:pPr algn="ctr" eaLnBrk="1" hangingPunct="1"/>
            <a:r>
              <a:rPr lang="en-US" sz="3200" b="1" dirty="0" smtClean="0">
                <a:latin typeface="Times New Roman" pitchFamily="18" charset="0"/>
                <a:cs typeface="Times New Roman" pitchFamily="18" charset="0"/>
              </a:rPr>
              <a:t>Interest Rate Risk</a:t>
            </a:r>
          </a:p>
        </p:txBody>
      </p:sp>
      <p:sp>
        <p:nvSpPr>
          <p:cNvPr id="6147" name="Rectangle 3"/>
          <p:cNvSpPr>
            <a:spLocks noGrp="1" noChangeArrowheads="1"/>
          </p:cNvSpPr>
          <p:nvPr>
            <p:ph idx="1"/>
          </p:nvPr>
        </p:nvSpPr>
        <p:spPr>
          <a:xfrm>
            <a:off x="156754" y="1528354"/>
            <a:ext cx="8830492" cy="5024846"/>
          </a:xfrm>
        </p:spPr>
        <p:txBody>
          <a:bodyPr>
            <a:normAutofit/>
          </a:bodyPr>
          <a:lstStyle/>
          <a:p>
            <a:pPr marL="365760" indent="-256032" eaLnBrk="1" fontAlgn="auto" hangingPunct="1">
              <a:spcBef>
                <a:spcPts val="0"/>
              </a:spcBef>
              <a:spcAft>
                <a:spcPts val="1200"/>
              </a:spcAft>
              <a:buClr>
                <a:schemeClr val="accent3"/>
              </a:buClr>
              <a:buFont typeface="Georgia"/>
              <a:buChar char="•"/>
              <a:defRPr/>
            </a:pPr>
            <a:r>
              <a:rPr lang="en-US" sz="2000" dirty="0" smtClean="0">
                <a:latin typeface="Times New Roman" pitchFamily="18" charset="0"/>
                <a:cs typeface="Times New Roman" pitchFamily="18" charset="0"/>
              </a:rPr>
              <a:t>Changing interest rates impact both the balance sheet and the statement of income and expenses of financial firms</a:t>
            </a:r>
          </a:p>
          <a:p>
            <a:pPr marL="365760" indent="-256032" eaLnBrk="1" fontAlgn="auto" hangingPunct="1">
              <a:spcBef>
                <a:spcPts val="0"/>
              </a:spcBef>
              <a:spcAft>
                <a:spcPts val="1200"/>
              </a:spcAft>
              <a:buClr>
                <a:schemeClr val="accent3"/>
              </a:buClr>
              <a:buFont typeface="Georgia"/>
              <a:buChar char="•"/>
              <a:defRPr/>
            </a:pPr>
            <a:r>
              <a:rPr lang="en-US" sz="2000" dirty="0" smtClean="0">
                <a:latin typeface="Times New Roman" pitchFamily="18" charset="0"/>
              </a:rPr>
              <a:t>There are different types of interest rate risk that affect earnings:</a:t>
            </a:r>
            <a:endParaRPr lang="en-US" sz="2000" dirty="0" smtClean="0">
              <a:latin typeface="Times New Roman" pitchFamily="18" charset="0"/>
              <a:cs typeface="Times New Roman" pitchFamily="18" charset="0"/>
            </a:endParaRPr>
          </a:p>
          <a:p>
            <a:pPr marL="859028" lvl="1" indent="-457200" eaLnBrk="1" fontAlgn="auto" hangingPunct="1">
              <a:spcBef>
                <a:spcPts val="0"/>
              </a:spcBef>
              <a:spcAft>
                <a:spcPts val="1200"/>
              </a:spcAft>
              <a:buClr>
                <a:schemeClr val="accent3"/>
              </a:buClr>
              <a:buFont typeface="+mj-lt"/>
              <a:buAutoNum type="arabicPeriod"/>
              <a:defRPr/>
            </a:pPr>
            <a:r>
              <a:rPr lang="en-US" sz="1800" b="1" dirty="0" smtClean="0">
                <a:solidFill>
                  <a:schemeClr val="tx1"/>
                </a:solidFill>
                <a:latin typeface="Times New Roman" pitchFamily="18" charset="0"/>
                <a:cs typeface="Times New Roman" pitchFamily="18" charset="0"/>
              </a:rPr>
              <a:t>Price Risk</a:t>
            </a:r>
          </a:p>
          <a:p>
            <a:pPr marL="1180656" lvl="3" indent="-246888" eaLnBrk="1" fontAlgn="auto" hangingPunct="1">
              <a:spcBef>
                <a:spcPts val="0"/>
              </a:spcBef>
              <a:spcAft>
                <a:spcPts val="1200"/>
              </a:spcAft>
              <a:buFont typeface="Georgia"/>
              <a:buChar char="▫"/>
              <a:defRPr/>
            </a:pPr>
            <a:r>
              <a:rPr lang="en-US" sz="1800" dirty="0" smtClean="0">
                <a:solidFill>
                  <a:schemeClr val="tx1"/>
                </a:solidFill>
                <a:latin typeface="Times New Roman" pitchFamily="18" charset="0"/>
                <a:cs typeface="Times New Roman" pitchFamily="18" charset="0"/>
              </a:rPr>
              <a:t>When interest rates rise, the market value of the bond or asset falls and might have capital losses while selling.</a:t>
            </a:r>
          </a:p>
          <a:p>
            <a:pPr marL="859028" lvl="1" indent="-457200" eaLnBrk="1" fontAlgn="auto" hangingPunct="1">
              <a:spcBef>
                <a:spcPts val="0"/>
              </a:spcBef>
              <a:spcAft>
                <a:spcPts val="1200"/>
              </a:spcAft>
              <a:buClr>
                <a:schemeClr val="accent3"/>
              </a:buClr>
              <a:buFont typeface="+mj-lt"/>
              <a:buAutoNum type="arabicPeriod"/>
              <a:defRPr/>
            </a:pPr>
            <a:r>
              <a:rPr lang="en-US" sz="1800" b="1" dirty="0" smtClean="0">
                <a:solidFill>
                  <a:schemeClr val="tx1"/>
                </a:solidFill>
                <a:latin typeface="Times New Roman" pitchFamily="18" charset="0"/>
                <a:cs typeface="Times New Roman" pitchFamily="18" charset="0"/>
              </a:rPr>
              <a:t>Reinvestment Risk</a:t>
            </a:r>
          </a:p>
          <a:p>
            <a:pPr marL="1180656" lvl="3" indent="-246888" eaLnBrk="1" fontAlgn="auto" hangingPunct="1">
              <a:spcBef>
                <a:spcPts val="0"/>
              </a:spcBef>
              <a:spcAft>
                <a:spcPts val="1200"/>
              </a:spcAft>
              <a:buFont typeface="Georgia"/>
              <a:buChar char="▫"/>
              <a:defRPr/>
            </a:pPr>
            <a:r>
              <a:rPr lang="en-US" sz="1800" dirty="0" smtClean="0">
                <a:solidFill>
                  <a:schemeClr val="tx1"/>
                </a:solidFill>
                <a:latin typeface="Times New Roman" pitchFamily="18" charset="0"/>
                <a:cs typeface="Times New Roman" pitchFamily="18" charset="0"/>
              </a:rPr>
              <a:t>When interest rates fall, the coupon payments on the bond are reinvested at lower rates or a firm is forced to invest incoming funds in lower-yielding earning assets. </a:t>
            </a:r>
          </a:p>
          <a:p>
            <a:pPr marL="859028" lvl="1" indent="-457200" eaLnBrk="1" fontAlgn="auto" hangingPunct="1">
              <a:spcBef>
                <a:spcPts val="0"/>
              </a:spcBef>
              <a:spcAft>
                <a:spcPts val="1200"/>
              </a:spcAft>
              <a:buClr>
                <a:schemeClr val="accent3"/>
              </a:buClr>
              <a:buFont typeface="+mj-lt"/>
              <a:buAutoNum type="arabicPeriod"/>
              <a:defRPr/>
            </a:pPr>
            <a:r>
              <a:rPr lang="en-US" sz="1800" b="1" dirty="0" smtClean="0">
                <a:solidFill>
                  <a:schemeClr val="tx1"/>
                </a:solidFill>
                <a:latin typeface="Times New Roman" pitchFamily="18" charset="0"/>
                <a:cs typeface="Times New Roman" pitchFamily="18" charset="0"/>
              </a:rPr>
              <a:t>Maturity Risk &amp; Yield Curve</a:t>
            </a:r>
          </a:p>
          <a:p>
            <a:pPr marL="859028" lvl="1" indent="-457200" eaLnBrk="1" fontAlgn="auto" hangingPunct="1">
              <a:spcBef>
                <a:spcPts val="0"/>
              </a:spcBef>
              <a:spcAft>
                <a:spcPts val="1200"/>
              </a:spcAft>
              <a:buClr>
                <a:schemeClr val="accent3"/>
              </a:buClr>
              <a:buFont typeface="+mj-lt"/>
              <a:buAutoNum type="arabicPeriod"/>
              <a:defRPr/>
            </a:pPr>
            <a:r>
              <a:rPr lang="en-US" sz="1800" b="1" dirty="0" smtClean="0">
                <a:solidFill>
                  <a:schemeClr val="tx1"/>
                </a:solidFill>
                <a:latin typeface="Times New Roman" pitchFamily="18" charset="0"/>
              </a:rPr>
              <a:t>Gap Risk</a:t>
            </a:r>
          </a:p>
          <a:p>
            <a:pPr marL="658368" lvl="1" indent="-246888" eaLnBrk="1" fontAlgn="auto" hangingPunct="1">
              <a:spcAft>
                <a:spcPts val="0"/>
              </a:spcAft>
              <a:buFont typeface="Georgia"/>
              <a:buChar char="▫"/>
              <a:defRPr/>
            </a:pPr>
            <a:endParaRPr lang="en-US" sz="2000" dirty="0" smtClean="0">
              <a:solidFill>
                <a:schemeClr val="tx1"/>
              </a:solidFill>
              <a:latin typeface="Times New Roman" pitchFamily="18" charset="0"/>
              <a:cs typeface="Times New Roman" pitchFamily="18" charset="0"/>
            </a:endParaRPr>
          </a:p>
        </p:txBody>
      </p:sp>
      <p:sp>
        <p:nvSpPr>
          <p:cNvPr id="1843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7930C752-DE59-4684-AA87-E1F6DDC628EE}" type="slidenum">
              <a:rPr lang="en-US" sz="1200">
                <a:solidFill>
                  <a:srgbClr val="FFFFFF"/>
                </a:solidFill>
              </a:rPr>
              <a:pPr algn="r"/>
              <a:t>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70263" y="477883"/>
            <a:ext cx="8229600" cy="736963"/>
          </a:xfrm>
        </p:spPr>
        <p:txBody>
          <a:bodyPr/>
          <a:lstStyle/>
          <a:p>
            <a:pPr algn="ctr" eaLnBrk="1" hangingPunct="1"/>
            <a:r>
              <a:rPr lang="en-US" sz="2800" b="1" dirty="0" smtClean="0">
                <a:latin typeface="Times New Roman" pitchFamily="18" charset="0"/>
                <a:cs typeface="Times New Roman" pitchFamily="18" charset="0"/>
              </a:rPr>
              <a:t>Measurement of Interest Rate Risk</a:t>
            </a:r>
          </a:p>
        </p:txBody>
      </p:sp>
      <p:sp>
        <p:nvSpPr>
          <p:cNvPr id="6147" name="Rectangle 3"/>
          <p:cNvSpPr>
            <a:spLocks noGrp="1" noChangeArrowheads="1"/>
          </p:cNvSpPr>
          <p:nvPr>
            <p:ph idx="1"/>
          </p:nvPr>
        </p:nvSpPr>
        <p:spPr>
          <a:xfrm>
            <a:off x="274320" y="1358537"/>
            <a:ext cx="8412480" cy="4036423"/>
          </a:xfrm>
        </p:spPr>
        <p:txBody>
          <a:bodyPr>
            <a:normAutofit/>
          </a:bodyPr>
          <a:lstStyle/>
          <a:p>
            <a:pPr marL="365760" indent="-256032" eaLnBrk="1" fontAlgn="auto" hangingPunct="1">
              <a:spcAft>
                <a:spcPts val="0"/>
              </a:spcAft>
              <a:buClr>
                <a:schemeClr val="accent3"/>
              </a:buClr>
              <a:buFont typeface="Georgia"/>
              <a:buChar char="•"/>
              <a:defRPr/>
            </a:pPr>
            <a:r>
              <a:rPr lang="en-US" sz="2000" dirty="0" smtClean="0">
                <a:latin typeface="Times New Roman" pitchFamily="18" charset="0"/>
                <a:cs typeface="Times New Roman" pitchFamily="18" charset="0"/>
              </a:rPr>
              <a:t>Interest rates are the </a:t>
            </a:r>
            <a:r>
              <a:rPr lang="en-US" sz="2000" b="1" dirty="0" smtClean="0">
                <a:latin typeface="Times New Roman" pitchFamily="18" charset="0"/>
                <a:cs typeface="Times New Roman" pitchFamily="18" charset="0"/>
              </a:rPr>
              <a:t>price of credit</a:t>
            </a:r>
          </a:p>
          <a:p>
            <a:pPr marL="923481" lvl="2" indent="-246888" eaLnBrk="1" fontAlgn="auto" hangingPunct="1">
              <a:spcAft>
                <a:spcPts val="0"/>
              </a:spcAft>
              <a:buFont typeface="Georgia"/>
              <a:buChar char="▫"/>
              <a:defRPr/>
            </a:pPr>
            <a:r>
              <a:rPr lang="en-US" sz="2000" dirty="0" smtClean="0">
                <a:solidFill>
                  <a:schemeClr val="tx1"/>
                </a:solidFill>
                <a:latin typeface="Times New Roman" pitchFamily="18" charset="0"/>
                <a:cs typeface="Times New Roman" pitchFamily="18" charset="0"/>
              </a:rPr>
              <a:t>Demanded by lenders as compensation for the use of borrowed funds</a:t>
            </a:r>
          </a:p>
          <a:p>
            <a:pPr marL="923481" lvl="2" indent="-246888" eaLnBrk="1" fontAlgn="auto" hangingPunct="1">
              <a:spcAft>
                <a:spcPts val="0"/>
              </a:spcAft>
              <a:buFont typeface="Georgia"/>
              <a:buChar char="▫"/>
              <a:defRPr/>
            </a:pPr>
            <a:r>
              <a:rPr lang="en-US" sz="2000" dirty="0" smtClean="0">
                <a:solidFill>
                  <a:schemeClr val="tx1"/>
                </a:solidFill>
                <a:latin typeface="Times New Roman" pitchFamily="18" charset="0"/>
                <a:cs typeface="Times New Roman" pitchFamily="18" charset="0"/>
              </a:rPr>
              <a:t>Expressed in percentage points and basis points that is the fees paid to obtain the credit divided by the amount of credit obtained (1/100 of a percentage point)</a:t>
            </a:r>
          </a:p>
          <a:p>
            <a:pPr marL="658368" lvl="1" indent="-246888" eaLnBrk="1" fontAlgn="auto" hangingPunct="1">
              <a:spcAft>
                <a:spcPts val="0"/>
              </a:spcAft>
              <a:buNone/>
              <a:defRPr/>
            </a:pPr>
            <a:endParaRPr lang="en-US" sz="2000" dirty="0" smtClean="0">
              <a:solidFill>
                <a:schemeClr val="tx1"/>
              </a:solidFill>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r>
              <a:rPr lang="en-US" sz="2000" dirty="0" smtClean="0">
                <a:latin typeface="Times New Roman" pitchFamily="18" charset="0"/>
                <a:cs typeface="Times New Roman" pitchFamily="18" charset="0"/>
              </a:rPr>
              <a:t>Popular measurement approach is </a:t>
            </a:r>
            <a:r>
              <a:rPr lang="en-US" sz="2000" b="1" dirty="0" smtClean="0">
                <a:latin typeface="Times New Roman" pitchFamily="18" charset="0"/>
                <a:cs typeface="Times New Roman" pitchFamily="18" charset="0"/>
              </a:rPr>
              <a:t>Yield to Maturity </a:t>
            </a:r>
            <a:r>
              <a:rPr lang="en-US" sz="2000" dirty="0" smtClean="0">
                <a:latin typeface="Times New Roman" pitchFamily="18" charset="0"/>
                <a:cs typeface="Times New Roman" pitchFamily="18" charset="0"/>
              </a:rPr>
              <a:t>(YTM)</a:t>
            </a:r>
          </a:p>
          <a:p>
            <a:pPr marL="923481" lvl="2" indent="-246888" eaLnBrk="1" fontAlgn="auto" hangingPunct="1">
              <a:spcAft>
                <a:spcPts val="0"/>
              </a:spcAft>
              <a:buFont typeface="Georgia"/>
              <a:buChar char="▫"/>
              <a:defRPr/>
            </a:pPr>
            <a:r>
              <a:rPr lang="en-US" sz="2000" dirty="0" smtClean="0">
                <a:solidFill>
                  <a:schemeClr val="tx1"/>
                </a:solidFill>
                <a:latin typeface="Times New Roman" pitchFamily="18" charset="0"/>
                <a:cs typeface="Times New Roman" pitchFamily="18" charset="0"/>
              </a:rPr>
              <a:t>The discount rate that equalizes the current market value of a loan or security with the expected stream of future income payments that the loan or security will generate</a:t>
            </a:r>
          </a:p>
        </p:txBody>
      </p:sp>
      <p:sp>
        <p:nvSpPr>
          <p:cNvPr id="2150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20217A26-8F5A-4725-978D-DBA94F154E77}" type="slidenum">
              <a:rPr lang="en-US" sz="1200">
                <a:solidFill>
                  <a:srgbClr val="FFFFFF"/>
                </a:solidFill>
              </a:rPr>
              <a:pPr algn="r"/>
              <a:t>6</a:t>
            </a:fld>
            <a:endParaRPr lang="en-US" sz="1200">
              <a:solidFill>
                <a:srgbClr val="FFFFFF"/>
              </a:solidFill>
            </a:endParaRPr>
          </a:p>
        </p:txBody>
      </p:sp>
      <p:pic>
        <p:nvPicPr>
          <p:cNvPr id="6" name="Picture 2"/>
          <p:cNvPicPr>
            <a:picLocks noChangeAspect="1" noChangeArrowheads="1"/>
          </p:cNvPicPr>
          <p:nvPr/>
        </p:nvPicPr>
        <p:blipFill>
          <a:blip r:embed="rId3" cstate="print"/>
          <a:srcRect/>
          <a:stretch>
            <a:fillRect/>
          </a:stretch>
        </p:blipFill>
        <p:spPr bwMode="ltGray">
          <a:xfrm>
            <a:off x="915722" y="4885508"/>
            <a:ext cx="7078747" cy="159652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3325" y="530135"/>
            <a:ext cx="8229600" cy="815340"/>
          </a:xfrm>
        </p:spPr>
        <p:txBody>
          <a:bodyPr/>
          <a:lstStyle/>
          <a:p>
            <a:pPr algn="ctr" eaLnBrk="1" hangingPunct="1"/>
            <a:r>
              <a:rPr lang="en-US" sz="2800" b="1" dirty="0" smtClean="0">
                <a:latin typeface="Times New Roman" pitchFamily="18" charset="0"/>
                <a:cs typeface="Times New Roman" pitchFamily="18" charset="0"/>
              </a:rPr>
              <a:t>Measurement of Interest Rate Risk (</a:t>
            </a:r>
            <a:r>
              <a:rPr lang="en-US" sz="2800" b="1" dirty="0" err="1" smtClean="0">
                <a:latin typeface="Times New Roman" pitchFamily="18" charset="0"/>
                <a:cs typeface="Times New Roman" pitchFamily="18" charset="0"/>
              </a:rPr>
              <a:t>contd</a:t>
            </a:r>
            <a:r>
              <a:rPr lang="en-US" sz="2800" b="1" dirty="0" smtClean="0">
                <a:latin typeface="Times New Roman" pitchFamily="18" charset="0"/>
                <a:cs typeface="Times New Roman" pitchFamily="18" charset="0"/>
              </a:rPr>
              <a:t>)</a:t>
            </a:r>
          </a:p>
        </p:txBody>
      </p:sp>
      <p:sp>
        <p:nvSpPr>
          <p:cNvPr id="6147" name="Rectangle 3"/>
          <p:cNvSpPr>
            <a:spLocks noGrp="1" noChangeArrowheads="1"/>
          </p:cNvSpPr>
          <p:nvPr>
            <p:ph idx="1"/>
          </p:nvPr>
        </p:nvSpPr>
        <p:spPr>
          <a:xfrm>
            <a:off x="457200" y="1733550"/>
            <a:ext cx="8229600" cy="4819650"/>
          </a:xfrm>
        </p:spPr>
        <p:txBody>
          <a:bodyPr>
            <a:normAutofit/>
          </a:bodyPr>
          <a:lstStyle/>
          <a:p>
            <a:pPr marL="365760" indent="-256032" eaLnBrk="1" fontAlgn="auto" hangingPunct="1">
              <a:spcAft>
                <a:spcPts val="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None/>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None/>
              <a:defRPr/>
            </a:pPr>
            <a:endParaRPr lang="en-US" sz="2000" dirty="0" smtClean="0">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r>
              <a:rPr lang="en-US" sz="2000" dirty="0" smtClean="0">
                <a:latin typeface="Times New Roman" pitchFamily="18" charset="0"/>
                <a:cs typeface="Times New Roman" pitchFamily="18" charset="0"/>
              </a:rPr>
              <a:t>Another popular interest rate measure is the </a:t>
            </a:r>
            <a:r>
              <a:rPr lang="en-US" sz="2000" b="1" dirty="0" smtClean="0">
                <a:latin typeface="Times New Roman" pitchFamily="18" charset="0"/>
                <a:cs typeface="Times New Roman" pitchFamily="18" charset="0"/>
              </a:rPr>
              <a:t>bank discount rate</a:t>
            </a:r>
            <a:r>
              <a:rPr lang="en-US" sz="2000" dirty="0" smtClean="0">
                <a:latin typeface="Times New Roman" pitchFamily="18" charset="0"/>
                <a:cs typeface="Times New Roman" pitchFamily="18" charset="0"/>
              </a:rPr>
              <a:t> (DR)</a:t>
            </a:r>
          </a:p>
          <a:p>
            <a:pPr marL="923481" lvl="2" indent="-246888" eaLnBrk="1" fontAlgn="auto" hangingPunct="1">
              <a:spcAft>
                <a:spcPts val="0"/>
              </a:spcAft>
              <a:buFont typeface="Georgia"/>
              <a:buChar char="▫"/>
              <a:defRPr/>
            </a:pPr>
            <a:r>
              <a:rPr lang="en-US" sz="1800" dirty="0" smtClean="0">
                <a:solidFill>
                  <a:schemeClr val="tx1"/>
                </a:solidFill>
                <a:latin typeface="Times New Roman" pitchFamily="18" charset="0"/>
                <a:cs typeface="Times New Roman" pitchFamily="18" charset="0"/>
              </a:rPr>
              <a:t>Often quoted on short-term loans and money market securities (such as Treasury bills)</a:t>
            </a:r>
          </a:p>
          <a:p>
            <a:pPr marL="658368" lvl="1" indent="-246888" eaLnBrk="1" fontAlgn="auto" hangingPunct="1">
              <a:spcAft>
                <a:spcPts val="0"/>
              </a:spcAft>
              <a:buFont typeface="Georgia" pitchFamily="18" charset="0"/>
              <a:buNone/>
              <a:defRPr/>
            </a:pPr>
            <a:endParaRPr lang="en-US" sz="2000" b="1" dirty="0" smtClean="0">
              <a:latin typeface="Times New Roman" pitchFamily="18" charset="0"/>
              <a:cs typeface="Times New Roman" pitchFamily="18" charset="0"/>
            </a:endParaRPr>
          </a:p>
        </p:txBody>
      </p:sp>
      <p:sp>
        <p:nvSpPr>
          <p:cNvPr id="23556"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8F4F9602-D876-45B9-928B-A17323683D59}" type="slidenum">
              <a:rPr lang="en-US" sz="1200">
                <a:solidFill>
                  <a:srgbClr val="FFFFFF"/>
                </a:solidFill>
              </a:rPr>
              <a:pPr algn="r"/>
              <a:t>7</a:t>
            </a:fld>
            <a:endParaRPr lang="en-US" sz="1200">
              <a:solidFill>
                <a:srgbClr val="FFFFFF"/>
              </a:solidFill>
            </a:endParaRPr>
          </a:p>
        </p:txBody>
      </p:sp>
      <p:grpSp>
        <p:nvGrpSpPr>
          <p:cNvPr id="2" name="Group 4"/>
          <p:cNvGrpSpPr>
            <a:grpSpLocks/>
          </p:cNvGrpSpPr>
          <p:nvPr/>
        </p:nvGrpSpPr>
        <p:grpSpPr bwMode="auto">
          <a:xfrm>
            <a:off x="1149528" y="1632857"/>
            <a:ext cx="6910254" cy="2194561"/>
            <a:chOff x="672" y="1966"/>
            <a:chExt cx="3847" cy="1976"/>
          </a:xfrm>
        </p:grpSpPr>
        <p:sp>
          <p:nvSpPr>
            <p:cNvPr id="8" name="Text Box 5"/>
            <p:cNvSpPr txBox="1">
              <a:spLocks noChangeArrowheads="1"/>
            </p:cNvSpPr>
            <p:nvPr/>
          </p:nvSpPr>
          <p:spPr bwMode="auto">
            <a:xfrm>
              <a:off x="672" y="2160"/>
              <a:ext cx="1830" cy="596"/>
            </a:xfrm>
            <a:prstGeom prst="rect">
              <a:avLst/>
            </a:prstGeom>
            <a:noFill/>
            <a:ln w="9525">
              <a:noFill/>
              <a:miter lim="800000"/>
              <a:headEnd/>
              <a:tailEnd/>
            </a:ln>
          </p:spPr>
          <p:txBody>
            <a:bodyPr>
              <a:spAutoFit/>
            </a:bodyPr>
            <a:lstStyle/>
            <a:p>
              <a:pPr algn="ctr" eaLnBrk="0" hangingPunct="0">
                <a:spcBef>
                  <a:spcPct val="50000"/>
                </a:spcBef>
              </a:pPr>
              <a:r>
                <a:rPr lang="en-US" altLang="en-US" sz="2800" b="0" dirty="0">
                  <a:latin typeface="Times New Roman" pitchFamily="18" charset="0"/>
                </a:rPr>
                <a:t>Approximate yield to maturity</a:t>
              </a:r>
              <a:endParaRPr lang="en-US" altLang="en-US" sz="3200" b="0" dirty="0">
                <a:latin typeface="Times New Roman" pitchFamily="18" charset="0"/>
              </a:endParaRPr>
            </a:p>
          </p:txBody>
        </p:sp>
        <p:graphicFrame>
          <p:nvGraphicFramePr>
            <p:cNvPr id="9" name="Object 6"/>
            <p:cNvGraphicFramePr>
              <a:graphicFrameLocks noChangeAspect="1"/>
            </p:cNvGraphicFramePr>
            <p:nvPr/>
          </p:nvGraphicFramePr>
          <p:xfrm>
            <a:off x="2602" y="1966"/>
            <a:ext cx="1917" cy="1976"/>
          </p:xfrm>
          <a:graphic>
            <a:graphicData uri="http://schemas.openxmlformats.org/presentationml/2006/ole">
              <p:oleObj spid="_x0000_s1026" name="Equation" r:id="rId4" imgW="1688760" imgH="1739880" progId="Equation.3">
                <p:embed/>
              </p:oleObj>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18011" y="504009"/>
            <a:ext cx="8229600" cy="1066800"/>
          </a:xfrm>
        </p:spPr>
        <p:txBody>
          <a:bodyPr/>
          <a:lstStyle/>
          <a:p>
            <a:pPr algn="ctr" eaLnBrk="1" hangingPunct="1"/>
            <a:r>
              <a:rPr lang="en-US" sz="2800" b="1" dirty="0" smtClean="0">
                <a:latin typeface="Times New Roman" pitchFamily="18" charset="0"/>
                <a:cs typeface="Times New Roman" pitchFamily="18" charset="0"/>
              </a:rPr>
              <a:t>Bank Discount Rate Vs YTM</a:t>
            </a:r>
          </a:p>
        </p:txBody>
      </p:sp>
      <p:sp>
        <p:nvSpPr>
          <p:cNvPr id="6147" name="Rectangle 3"/>
          <p:cNvSpPr>
            <a:spLocks noGrp="1" noChangeArrowheads="1"/>
          </p:cNvSpPr>
          <p:nvPr>
            <p:ph idx="1"/>
          </p:nvPr>
        </p:nvSpPr>
        <p:spPr>
          <a:xfrm>
            <a:off x="222069" y="1632857"/>
            <a:ext cx="8595360" cy="4920343"/>
          </a:xfrm>
        </p:spPr>
        <p:txBody>
          <a:bodyPr>
            <a:normAutofit/>
          </a:bodyPr>
          <a:lstStyle/>
          <a:p>
            <a:pPr marL="365760" indent="-256032" eaLnBrk="1" fontAlgn="auto" hangingPunct="1">
              <a:spcAft>
                <a:spcPts val="0"/>
              </a:spcAft>
              <a:buClr>
                <a:schemeClr val="accent3"/>
              </a:buClr>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The DR measure ignores the effect of compounding and is based on a 360-day year</a:t>
            </a:r>
          </a:p>
          <a:p>
            <a:pPr marL="658368" lvl="1" indent="-246888" eaLnBrk="1" fontAlgn="auto" hangingPunct="1">
              <a:spcAft>
                <a:spcPts val="0"/>
              </a:spcAft>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Unlike the YTM measure, which assumes a 365-day year and assumes that interest income is compounded at the calculated YTM</a:t>
            </a:r>
          </a:p>
          <a:p>
            <a:pPr marL="658368" lvl="1" indent="-246888" eaLnBrk="1" fontAlgn="auto" hangingPunct="1">
              <a:spcAft>
                <a:spcPts val="0"/>
              </a:spcAft>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The DR measure uses the face value of a financial instrument to calculate its yield or rate of return</a:t>
            </a:r>
          </a:p>
          <a:p>
            <a:pPr marL="923481" lvl="2" indent="-246888" eaLnBrk="1" fontAlgn="auto" hangingPunct="1">
              <a:spcAft>
                <a:spcPts val="0"/>
              </a:spcAft>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Makes calculations easier but is theoretically incorrect</a:t>
            </a:r>
          </a:p>
          <a:p>
            <a:pPr marL="658368" lvl="1" indent="-246888" eaLnBrk="1" fontAlgn="auto" hangingPunct="1">
              <a:spcAft>
                <a:spcPts val="0"/>
              </a:spcAft>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The purchase price of a financial instrument is a much better base to use in calculating the instrument’s true rate of return  </a:t>
            </a:r>
          </a:p>
          <a:p>
            <a:pPr marL="365760" indent="-256032" eaLnBrk="1" fontAlgn="auto" hangingPunct="1">
              <a:spcAft>
                <a:spcPts val="0"/>
              </a:spcAft>
              <a:buClr>
                <a:schemeClr val="accent3"/>
              </a:buClr>
              <a:buFont typeface="Georgia"/>
              <a:buChar char="•"/>
              <a:defRPr/>
            </a:pPr>
            <a:r>
              <a:rPr lang="en-US" sz="2000" dirty="0" smtClean="0">
                <a:solidFill>
                  <a:schemeClr val="tx1">
                    <a:lumMod val="95000"/>
                    <a:lumOff val="5000"/>
                  </a:schemeClr>
                </a:solidFill>
                <a:latin typeface="Times New Roman" pitchFamily="18" charset="0"/>
                <a:cs typeface="Times New Roman" pitchFamily="18" charset="0"/>
              </a:rPr>
              <a:t>To convert a DR to the equivalent yield to maturity, we can use the formula</a:t>
            </a:r>
          </a:p>
          <a:p>
            <a:pPr marL="365760" indent="-256032" eaLnBrk="1" fontAlgn="auto" hangingPunct="1">
              <a:spcAft>
                <a:spcPts val="0"/>
              </a:spcAft>
              <a:buClr>
                <a:schemeClr val="accent3"/>
              </a:buClr>
              <a:buFont typeface="Georgia"/>
              <a:buChar char="•"/>
              <a:defRPr/>
            </a:pPr>
            <a:endParaRPr lang="en-US" b="1" dirty="0" smtClean="0">
              <a:solidFill>
                <a:schemeClr val="tx1">
                  <a:lumMod val="95000"/>
                  <a:lumOff val="5000"/>
                </a:schemeClr>
              </a:solidFill>
              <a:latin typeface="Times New Roman" pitchFamily="18" charset="0"/>
              <a:cs typeface="Times New Roman" pitchFamily="18" charset="0"/>
            </a:endParaRPr>
          </a:p>
          <a:p>
            <a:pPr marL="658368" lvl="1" indent="-246888" eaLnBrk="1" fontAlgn="auto" hangingPunct="1">
              <a:spcAft>
                <a:spcPts val="0"/>
              </a:spcAft>
              <a:buNone/>
              <a:defRPr/>
            </a:pPr>
            <a:endParaRPr lang="en-US" b="1" dirty="0" smtClean="0">
              <a:solidFill>
                <a:schemeClr val="tx1">
                  <a:lumMod val="95000"/>
                  <a:lumOff val="5000"/>
                </a:schemeClr>
              </a:solidFill>
              <a:latin typeface="Times New Roman" pitchFamily="18" charset="0"/>
              <a:cs typeface="Times New Roman" pitchFamily="18" charset="0"/>
            </a:endParaRPr>
          </a:p>
          <a:p>
            <a:pPr marL="658368" lvl="1" indent="-246888" eaLnBrk="1" fontAlgn="auto" hangingPunct="1">
              <a:spcAft>
                <a:spcPts val="0"/>
              </a:spcAft>
              <a:buNone/>
              <a:defRPr/>
            </a:pPr>
            <a:endParaRPr lang="en-US" sz="2000" dirty="0" smtClean="0">
              <a:solidFill>
                <a:schemeClr val="tx1">
                  <a:lumMod val="95000"/>
                  <a:lumOff val="5000"/>
                </a:schemeClr>
              </a:solidFill>
              <a:latin typeface="Times New Roman" pitchFamily="18" charset="0"/>
              <a:cs typeface="Times New Roman" pitchFamily="18" charset="0"/>
            </a:endParaRPr>
          </a:p>
          <a:p>
            <a:pPr marL="365760" indent="-256032" eaLnBrk="1" fontAlgn="auto" hangingPunct="1">
              <a:spcAft>
                <a:spcPts val="0"/>
              </a:spcAft>
              <a:buClr>
                <a:schemeClr val="accent3"/>
              </a:buClr>
              <a:buFont typeface="Georgia"/>
              <a:buChar char="•"/>
              <a:defRPr/>
            </a:pPr>
            <a:endParaRPr lang="en-US" sz="2000" dirty="0" smtClean="0">
              <a:solidFill>
                <a:schemeClr val="tx1">
                  <a:lumMod val="95000"/>
                  <a:lumOff val="5000"/>
                </a:schemeClr>
              </a:solidFill>
              <a:latin typeface="Times New Roman" pitchFamily="18" charset="0"/>
              <a:cs typeface="Times New Roman" pitchFamily="18" charset="0"/>
            </a:endParaRPr>
          </a:p>
          <a:p>
            <a:pPr marL="658368" lvl="1" indent="-246888" eaLnBrk="1" fontAlgn="auto" hangingPunct="1">
              <a:spcAft>
                <a:spcPts val="0"/>
              </a:spcAft>
              <a:buFont typeface="Georgia" pitchFamily="18" charset="0"/>
              <a:buNone/>
              <a:defRPr/>
            </a:pPr>
            <a:endParaRPr lang="en-US" sz="2000" dirty="0" smtClean="0">
              <a:solidFill>
                <a:schemeClr val="tx1">
                  <a:lumMod val="95000"/>
                  <a:lumOff val="5000"/>
                </a:schemeClr>
              </a:solidFill>
              <a:latin typeface="Times New Roman" pitchFamily="18" charset="0"/>
              <a:cs typeface="Times New Roman" pitchFamily="18" charset="0"/>
            </a:endParaRPr>
          </a:p>
        </p:txBody>
      </p:sp>
      <p:sp>
        <p:nvSpPr>
          <p:cNvPr id="24580"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2C68D05E-A375-4301-BD0A-E767AB216F0D}" type="slidenum">
              <a:rPr lang="en-US" sz="1200">
                <a:solidFill>
                  <a:srgbClr val="FFFFFF"/>
                </a:solidFill>
              </a:rPr>
              <a:pPr algn="r"/>
              <a:t>8</a:t>
            </a:fld>
            <a:endParaRPr lang="en-US" sz="1200">
              <a:solidFill>
                <a:srgbClr val="FFFFFF"/>
              </a:solidFill>
            </a:endParaRPr>
          </a:p>
        </p:txBody>
      </p:sp>
      <p:pic>
        <p:nvPicPr>
          <p:cNvPr id="6" name="Picture 2"/>
          <p:cNvPicPr>
            <a:picLocks noChangeAspect="1" noChangeArrowheads="1"/>
          </p:cNvPicPr>
          <p:nvPr/>
        </p:nvPicPr>
        <p:blipFill>
          <a:blip r:embed="rId3" cstate="print"/>
          <a:srcRect/>
          <a:stretch>
            <a:fillRect/>
          </a:stretch>
        </p:blipFill>
        <p:spPr bwMode="ltGray">
          <a:xfrm>
            <a:off x="650014" y="5328826"/>
            <a:ext cx="7344455" cy="85566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9452" y="438694"/>
            <a:ext cx="8229600" cy="815340"/>
          </a:xfrm>
        </p:spPr>
        <p:txBody>
          <a:bodyPr/>
          <a:lstStyle/>
          <a:p>
            <a:pPr algn="ctr" eaLnBrk="1" hangingPunct="1"/>
            <a:r>
              <a:rPr lang="en-US" sz="2800" b="1" dirty="0" smtClean="0">
                <a:latin typeface="Times New Roman" pitchFamily="18" charset="0"/>
                <a:cs typeface="Times New Roman" pitchFamily="18" charset="0"/>
              </a:rPr>
              <a:t>Components of Interest Rate Risk</a:t>
            </a:r>
          </a:p>
        </p:txBody>
      </p:sp>
      <p:sp>
        <p:nvSpPr>
          <p:cNvPr id="6147" name="Rectangle 3"/>
          <p:cNvSpPr>
            <a:spLocks noGrp="1" noChangeArrowheads="1"/>
          </p:cNvSpPr>
          <p:nvPr>
            <p:ph idx="1"/>
          </p:nvPr>
        </p:nvSpPr>
        <p:spPr>
          <a:xfrm>
            <a:off x="235132" y="1367790"/>
            <a:ext cx="8647612" cy="3282587"/>
          </a:xfrm>
        </p:spPr>
        <p:txBody>
          <a:bodyPr>
            <a:normAutofit/>
          </a:bodyPr>
          <a:lstStyle/>
          <a:p>
            <a:pPr marL="365760" indent="-256032" eaLnBrk="1" fontAlgn="auto" hangingPunct="1">
              <a:spcBef>
                <a:spcPts val="0"/>
              </a:spcBef>
              <a:spcAft>
                <a:spcPts val="600"/>
              </a:spcAft>
              <a:buClr>
                <a:schemeClr val="accent3"/>
              </a:buClr>
              <a:buFont typeface="Georgia"/>
              <a:buChar char="•"/>
              <a:defRPr/>
            </a:pPr>
            <a:r>
              <a:rPr lang="en-US" sz="1900" dirty="0" smtClean="0">
                <a:latin typeface="Times New Roman" pitchFamily="18" charset="0"/>
                <a:cs typeface="Times New Roman" pitchFamily="18" charset="0"/>
              </a:rPr>
              <a:t>Market interest rates are a function of</a:t>
            </a:r>
          </a:p>
          <a:p>
            <a:pPr marL="658368" lvl="1" indent="-246888" eaLnBrk="1" fontAlgn="auto" hangingPunct="1">
              <a:spcBef>
                <a:spcPts val="0"/>
              </a:spcBef>
              <a:spcAft>
                <a:spcPts val="600"/>
              </a:spcAft>
              <a:buFont typeface="Georgia"/>
              <a:buChar char="▫"/>
              <a:defRPr/>
            </a:pPr>
            <a:r>
              <a:rPr lang="en-US" sz="1900" b="1" dirty="0" smtClean="0">
                <a:solidFill>
                  <a:schemeClr val="tx1"/>
                </a:solidFill>
                <a:latin typeface="Times New Roman" pitchFamily="18" charset="0"/>
                <a:cs typeface="Times New Roman" pitchFamily="18" charset="0"/>
              </a:rPr>
              <a:t>Risk-free real rate of interest</a:t>
            </a:r>
          </a:p>
          <a:p>
            <a:pPr marL="658368" lvl="1" indent="-246888" eaLnBrk="1" fontAlgn="auto" hangingPunct="1">
              <a:spcBef>
                <a:spcPts val="0"/>
              </a:spcBef>
              <a:spcAft>
                <a:spcPts val="600"/>
              </a:spcAft>
              <a:buFont typeface="Georgia"/>
              <a:buChar char="▫"/>
              <a:defRPr/>
            </a:pPr>
            <a:r>
              <a:rPr lang="en-US" sz="1900" dirty="0" smtClean="0">
                <a:solidFill>
                  <a:schemeClr val="tx1"/>
                </a:solidFill>
                <a:latin typeface="Times New Roman" pitchFamily="18" charset="0"/>
                <a:cs typeface="Times New Roman" pitchFamily="18" charset="0"/>
              </a:rPr>
              <a:t>Various </a:t>
            </a:r>
            <a:r>
              <a:rPr lang="en-US" sz="1900" b="1" dirty="0" smtClean="0">
                <a:solidFill>
                  <a:schemeClr val="tx1"/>
                </a:solidFill>
                <a:latin typeface="Times New Roman" pitchFamily="18" charset="0"/>
                <a:cs typeface="Times New Roman" pitchFamily="18" charset="0"/>
              </a:rPr>
              <a:t>risk premiums: </a:t>
            </a:r>
            <a:r>
              <a:rPr lang="en-US" sz="1900" dirty="0" smtClean="0">
                <a:solidFill>
                  <a:schemeClr val="tx1"/>
                </a:solidFill>
                <a:latin typeface="Times New Roman" pitchFamily="18" charset="0"/>
                <a:cs typeface="Times New Roman" pitchFamily="18" charset="0"/>
              </a:rPr>
              <a:t>Default Risk, Inflation Risk, Liquidity Risk, Call Risk, Maturity Risk</a:t>
            </a:r>
          </a:p>
          <a:p>
            <a:pPr eaLnBrk="1" hangingPunct="1">
              <a:spcBef>
                <a:spcPts val="0"/>
              </a:spcBef>
              <a:spcAft>
                <a:spcPts val="600"/>
              </a:spcAft>
            </a:pPr>
            <a:r>
              <a:rPr lang="en-US" sz="1900" dirty="0" smtClean="0">
                <a:latin typeface="Times New Roman" pitchFamily="18" charset="0"/>
              </a:rPr>
              <a:t>Market Interest Rate on risky loan or security = Risk-Free Real Interest Rate (inflation adjusted return on Govt. securities) + Risk Premium </a:t>
            </a:r>
          </a:p>
          <a:p>
            <a:pPr eaLnBrk="1" hangingPunct="1">
              <a:spcBef>
                <a:spcPts val="0"/>
              </a:spcBef>
              <a:spcAft>
                <a:spcPts val="600"/>
              </a:spcAft>
            </a:pPr>
            <a:r>
              <a:rPr lang="en-US" sz="1900" dirty="0" smtClean="0">
                <a:latin typeface="Times New Roman" pitchFamily="18" charset="0"/>
              </a:rPr>
              <a:t>RFRIR changes over time with shifts in the demand &amp; supply for loanable funds.</a:t>
            </a:r>
          </a:p>
          <a:p>
            <a:pPr eaLnBrk="1" hangingPunct="1">
              <a:spcBef>
                <a:spcPts val="0"/>
              </a:spcBef>
              <a:spcAft>
                <a:spcPts val="600"/>
              </a:spcAft>
            </a:pPr>
            <a:r>
              <a:rPr lang="en-US" sz="1900" dirty="0" smtClean="0">
                <a:latin typeface="Times New Roman" pitchFamily="18" charset="0"/>
              </a:rPr>
              <a:t>RP changes over time due to “Characteristics of the borrower”, ‘Marketability and Maturity of securities”.</a:t>
            </a:r>
          </a:p>
          <a:p>
            <a:pPr marL="365760" indent="-256032" eaLnBrk="1" fontAlgn="auto" hangingPunct="1">
              <a:spcBef>
                <a:spcPts val="0"/>
              </a:spcBef>
              <a:spcAft>
                <a:spcPts val="600"/>
              </a:spcAft>
              <a:buClr>
                <a:schemeClr val="accent3"/>
              </a:buClr>
              <a:buFont typeface="Georgia"/>
              <a:buChar char="•"/>
              <a:defRPr/>
            </a:pPr>
            <a:endParaRPr lang="en-US" sz="1900" dirty="0" smtClean="0">
              <a:latin typeface="Times New Roman" pitchFamily="18" charset="0"/>
              <a:cs typeface="Times New Roman" pitchFamily="18" charset="0"/>
            </a:endParaRPr>
          </a:p>
        </p:txBody>
      </p:sp>
      <p:sp>
        <p:nvSpPr>
          <p:cNvPr id="26628" name="Rectangle 6"/>
          <p:cNvSpPr>
            <a:spLocks noChangeArrowheads="1"/>
          </p:cNvSpPr>
          <p:nvPr/>
        </p:nvSpPr>
        <p:spPr bwMode="auto">
          <a:xfrm>
            <a:off x="8585200" y="38100"/>
            <a:ext cx="406400" cy="276225"/>
          </a:xfrm>
          <a:prstGeom prst="rect">
            <a:avLst/>
          </a:prstGeom>
          <a:noFill/>
          <a:ln w="9525" algn="ctr">
            <a:noFill/>
            <a:miter lim="800000"/>
            <a:headEnd/>
            <a:tailEnd/>
          </a:ln>
        </p:spPr>
        <p:txBody>
          <a:bodyPr wrap="none">
            <a:spAutoFit/>
          </a:bodyPr>
          <a:lstStyle/>
          <a:p>
            <a:pPr algn="r"/>
            <a:r>
              <a:rPr lang="en-US" sz="1200">
                <a:solidFill>
                  <a:srgbClr val="FFFFFF"/>
                </a:solidFill>
              </a:rPr>
              <a:t>7-</a:t>
            </a:r>
            <a:fld id="{F862D6A5-EEDC-4F77-904A-7BCA2615E7B2}" type="slidenum">
              <a:rPr lang="en-US" sz="1200">
                <a:solidFill>
                  <a:srgbClr val="FFFFFF"/>
                </a:solidFill>
              </a:rPr>
              <a:pPr algn="r"/>
              <a:t>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695</TotalTime>
  <Words>2569</Words>
  <Application>Microsoft Office PowerPoint</Application>
  <PresentationFormat>On-screen Show (4:3)</PresentationFormat>
  <Paragraphs>228</Paragraphs>
  <Slides>27</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Travelogue</vt:lpstr>
      <vt:lpstr>Equation</vt:lpstr>
      <vt:lpstr>   Fin 464 Chapter 7: Asset-Liability Management and Duration Techniques</vt:lpstr>
      <vt:lpstr>Introduction</vt:lpstr>
      <vt:lpstr>Asset-Liability Management Strategies</vt:lpstr>
      <vt:lpstr>Funds Management Strategy</vt:lpstr>
      <vt:lpstr>Interest Rate Risk</vt:lpstr>
      <vt:lpstr>Measurement of Interest Rate Risk</vt:lpstr>
      <vt:lpstr>Measurement of Interest Rate Risk (contd)</vt:lpstr>
      <vt:lpstr>Bank Discount Rate Vs YTM</vt:lpstr>
      <vt:lpstr>Components of Interest Rate Risk</vt:lpstr>
      <vt:lpstr>Components of Interest Rate Risk (contd)</vt:lpstr>
      <vt:lpstr>Interest Rate Hedging: Protect the Net Interest Margin</vt:lpstr>
      <vt:lpstr>Interest- Sensitive Gap Management (cont.)</vt:lpstr>
      <vt:lpstr>Interest Sensitive Gap Management (cont.)</vt:lpstr>
      <vt:lpstr>Interest Sensitive Gap Management (contd.)</vt:lpstr>
      <vt:lpstr>Decisions regarding Interest Sensitive Gap</vt:lpstr>
      <vt:lpstr>Eliminating a Bank’s Interest-Sensitive Gap by using Defensive Strategy   </vt:lpstr>
      <vt:lpstr>Eliminating a Bank’s Interest-Sensitive Gap by using Defensive Strategy --Contd</vt:lpstr>
      <vt:lpstr>Factors affecting Net Interest Margin</vt:lpstr>
      <vt:lpstr>Problems with Interest-Sensitive GAP Management </vt:lpstr>
      <vt:lpstr>Duration Gap Management</vt:lpstr>
      <vt:lpstr>Duration as a Risk-Management Tool (cont..)</vt:lpstr>
      <vt:lpstr>Price Sensitivity</vt:lpstr>
      <vt:lpstr>Convexity Concept</vt:lpstr>
      <vt:lpstr>Duration to Hedge against Interest Rate Risk</vt:lpstr>
      <vt:lpstr>Duration to Hedge against Interest Rate Risk (cont..)</vt:lpstr>
      <vt:lpstr>The Limitations of Duration Gap Management</vt:lpstr>
      <vt:lpstr>Read Page 244-245 Table 7-4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Hp</cp:lastModifiedBy>
  <cp:revision>58</cp:revision>
  <dcterms:created xsi:type="dcterms:W3CDTF">2012-10-02T11:37:57Z</dcterms:created>
  <dcterms:modified xsi:type="dcterms:W3CDTF">2016-03-14T03:58:46Z</dcterms:modified>
</cp:coreProperties>
</file>