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1"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77778" autoAdjust="0"/>
  </p:normalViewPr>
  <p:slideViewPr>
    <p:cSldViewPr>
      <p:cViewPr>
        <p:scale>
          <a:sx n="60" d="100"/>
          <a:sy n="60" d="100"/>
        </p:scale>
        <p:origin x="-1656" y="84"/>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68A933-56A3-DD4D-8BDF-A7A60794C0FB}" type="datetimeFigureOut">
              <a:rPr lang="en-US" smtClean="0"/>
              <a:pPr/>
              <a:t>2/23/2016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8A64D2-8BDB-4C4B-869B-E3F2B9003EF4}" type="slidenum">
              <a:rPr lang="en-US" smtClean="0"/>
              <a:pPr/>
              <a:t>‹#›</a:t>
            </a:fld>
            <a:endParaRPr lang="en-US"/>
          </a:p>
        </p:txBody>
      </p:sp>
    </p:spTree>
    <p:extLst>
      <p:ext uri="{BB962C8B-B14F-4D97-AF65-F5344CB8AC3E}">
        <p14:creationId xmlns="" xmlns:p14="http://schemas.microsoft.com/office/powerpoint/2010/main" val="262821045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952DD545-869D-4681-B83C-0E788E62D7BA}" type="slidenum">
              <a:rPr lang="en-US" smtClean="0"/>
              <a:pPr/>
              <a:t>1</a:t>
            </a:fld>
            <a:endParaRPr lang="en-U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61106A05-8ED7-40A1-828E-90B886CCB672}" type="slidenum">
              <a:rPr lang="en-US" smtClean="0"/>
              <a:pPr/>
              <a:t>7</a:t>
            </a:fld>
            <a:endParaRPr lang="en-U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9D1A05BC-1C82-4200-A691-61FF48C50C2A}" type="slidenum">
              <a:rPr lang="en-US" smtClean="0"/>
              <a:pPr/>
              <a:t>8</a:t>
            </a:fld>
            <a:endParaRPr lang="en-US"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6303E0B0-8790-4422-9F61-3937ACA3AFCB}" type="slidenum">
              <a:rPr lang="en-US" smtClean="0"/>
              <a:pPr/>
              <a:t>11</a:t>
            </a:fld>
            <a:endParaRPr lang="en-US" smtClean="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 name="Picture 7" descr="TitlePageOverlay.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ctrTitle"/>
          </p:nvPr>
        </p:nvSpPr>
        <p:spPr>
          <a:xfrm>
            <a:off x="571500" y="1676401"/>
            <a:ext cx="8001000" cy="2424766"/>
          </a:xfrm>
        </p:spPr>
        <p:txBody>
          <a:bodyPr anchor="b" anchorCtr="0">
            <a:noAutofit/>
          </a:bodyPr>
          <a:lstStyle>
            <a:lvl1pPr>
              <a:defRPr sz="5600">
                <a:solidFill>
                  <a:schemeClr val="tx1"/>
                </a:solidFill>
              </a:defRPr>
            </a:lvl1pPr>
          </a:lstStyle>
          <a:p>
            <a:r>
              <a:rPr lang="en-US" smtClean="0"/>
              <a:t>Click to edit Master title style</a:t>
            </a:r>
            <a:endParaRPr/>
          </a:p>
        </p:txBody>
      </p:sp>
      <p:sp>
        <p:nvSpPr>
          <p:cNvPr id="3" name="Subtitle 2"/>
          <p:cNvSpPr>
            <a:spLocks noGrp="1"/>
          </p:cNvSpPr>
          <p:nvPr>
            <p:ph type="subTitle" idx="1"/>
          </p:nvPr>
        </p:nvSpPr>
        <p:spPr>
          <a:xfrm>
            <a:off x="571500" y="4419600"/>
            <a:ext cx="8001000" cy="1219200"/>
          </a:xfrm>
        </p:spPr>
        <p:txBody>
          <a:bodyPr/>
          <a:lstStyle>
            <a:lvl1pPr marL="0" indent="0" algn="ctr">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221392C1-BE3D-455F-AE00-DCF4D6CF7997}" type="datetimeFigureOut">
              <a:rPr lang="en-AU" smtClean="0"/>
              <a:pPr/>
              <a:t>23/02/2016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F24EC31-9498-4592-84DF-DD4785B2B913}" type="slidenum">
              <a:rPr lang="en-AU" smtClean="0"/>
              <a:pPr/>
              <a:t>‹#›</a:t>
            </a:fld>
            <a:endParaRPr lang="en-AU"/>
          </a:p>
        </p:txBody>
      </p:sp>
      <p:pic>
        <p:nvPicPr>
          <p:cNvPr id="9" name="Picture 8" descr="standardRule.png"/>
          <p:cNvPicPr>
            <a:picLocks noChangeAspect="1"/>
          </p:cNvPicPr>
          <p:nvPr/>
        </p:nvPicPr>
        <p:blipFill>
          <a:blip r:embed="rId3" cstate="print"/>
          <a:stretch>
            <a:fillRect/>
          </a:stretch>
        </p:blipFill>
        <p:spPr>
          <a:xfrm>
            <a:off x="2705100" y="4191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434609"/>
            <a:ext cx="3749040" cy="1709928"/>
          </a:xfrm>
        </p:spPr>
        <p:txBody>
          <a:bodyPr vert="horz" lIns="91440" tIns="45720" rIns="91440" bIns="45720" rtlCol="0" anchor="b">
            <a:noAutofit/>
          </a:bodyPr>
          <a:lstStyle>
            <a:lvl1pPr algn="ctr" defTabSz="914400" rtl="0" eaLnBrk="1" latinLnBrk="0" hangingPunct="1">
              <a:spcBef>
                <a:spcPct val="0"/>
              </a:spcBef>
              <a:buNone/>
              <a:defRPr sz="3600" b="0" kern="1200">
                <a:solidFill>
                  <a:schemeClr val="tx1"/>
                </a:solidFill>
                <a:latin typeface="+mj-lt"/>
                <a:ea typeface="+mj-ea"/>
                <a:cs typeface="+mj-cs"/>
              </a:defRPr>
            </a:lvl1pPr>
          </a:lstStyle>
          <a:p>
            <a:r>
              <a:rPr lang="en-US" smtClean="0"/>
              <a:t>Click to edit Master title style</a:t>
            </a:r>
            <a:endParaRPr/>
          </a:p>
        </p:txBody>
      </p:sp>
      <p:sp>
        <p:nvSpPr>
          <p:cNvPr id="4" name="Text Placeholder 3"/>
          <p:cNvSpPr>
            <a:spLocks noGrp="1"/>
          </p:cNvSpPr>
          <p:nvPr>
            <p:ph type="body" sz="half" idx="2"/>
          </p:nvPr>
        </p:nvSpPr>
        <p:spPr>
          <a:xfrm>
            <a:off x="594360" y="2551176"/>
            <a:ext cx="3749040" cy="3145536"/>
          </a:xfrm>
        </p:spPr>
        <p:txBody>
          <a:bodyPr vert="horz" lIns="91440" tIns="45720" rIns="91440" bIns="45720" rtlCol="0">
            <a:normAutofit/>
          </a:bodyPr>
          <a:lstStyle>
            <a:lvl1pPr marL="0" indent="0">
              <a:spcAft>
                <a:spcPts val="10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221392C1-BE3D-455F-AE00-DCF4D6CF7997}" type="datetimeFigureOut">
              <a:rPr lang="en-AU" smtClean="0"/>
              <a:pPr/>
              <a:t>23/02/2016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F24EC31-9498-4592-84DF-DD4785B2B913}" type="slidenum">
              <a:rPr lang="en-AU" smtClean="0"/>
              <a:pPr/>
              <a:t>‹#›</a:t>
            </a:fld>
            <a:endParaRPr lang="en-AU"/>
          </a:p>
        </p:txBody>
      </p:sp>
      <p:pic>
        <p:nvPicPr>
          <p:cNvPr id="8" name="Picture 7" descr="shortRule.png"/>
          <p:cNvPicPr>
            <a:picLocks noChangeAspect="1"/>
          </p:cNvPicPr>
          <p:nvPr/>
        </p:nvPicPr>
        <p:blipFill>
          <a:blip r:embed="rId2" cstate="print"/>
          <a:stretch>
            <a:fillRect/>
          </a:stretch>
        </p:blipFill>
        <p:spPr>
          <a:xfrm>
            <a:off x="1222898" y="2305609"/>
            <a:ext cx="2495550" cy="95250"/>
          </a:xfrm>
          <a:prstGeom prst="rect">
            <a:avLst/>
          </a:prstGeom>
          <a:effectLst>
            <a:outerShdw blurRad="25400" sx="101000" sy="101000" algn="ctr" rotWithShape="0">
              <a:prstClr val="black">
                <a:alpha val="40000"/>
              </a:prstClr>
            </a:outerShdw>
          </a:effectLst>
        </p:spPr>
      </p:pic>
      <p:pic>
        <p:nvPicPr>
          <p:cNvPr id="11" name="Picture 10" descr="parAvion.png"/>
          <p:cNvPicPr>
            <a:picLocks noChangeAspect="1"/>
          </p:cNvPicPr>
          <p:nvPr/>
        </p:nvPicPr>
        <p:blipFill>
          <a:blip r:embed="rId3" cstate="print"/>
          <a:stretch>
            <a:fillRect/>
          </a:stretch>
        </p:blipFill>
        <p:spPr>
          <a:xfrm rot="308222">
            <a:off x="6798020" y="538594"/>
            <a:ext cx="1808485" cy="516710"/>
          </a:xfrm>
          <a:prstGeom prst="rect">
            <a:avLst/>
          </a:prstGeom>
        </p:spPr>
      </p:pic>
      <p:sp>
        <p:nvSpPr>
          <p:cNvPr id="3" name="Picture Placeholder 2"/>
          <p:cNvSpPr>
            <a:spLocks noGrp="1"/>
          </p:cNvSpPr>
          <p:nvPr>
            <p:ph type="pic" idx="1"/>
          </p:nvPr>
        </p:nvSpPr>
        <p:spPr>
          <a:xfrm rot="150174">
            <a:off x="4827538" y="836203"/>
            <a:ext cx="3657600" cy="4937760"/>
          </a:xfrm>
          <a:solidFill>
            <a:srgbClr val="FFFFFF">
              <a:shade val="85000"/>
            </a:srgbClr>
          </a:solidFill>
          <a:ln w="31750" cap="sq">
            <a:solidFill>
              <a:srgbClr val="FDFDFD"/>
            </a:solidFill>
            <a:miter lim="800000"/>
          </a:ln>
          <a:effectLst>
            <a:outerShdw blurRad="88900" dist="44450" dir="756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above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571500" y="2924825"/>
            <a:ext cx="8001000" cy="1709928"/>
          </a:xfrm>
        </p:spPr>
        <p:txBody>
          <a:bodyPr vert="horz" lIns="91440" tIns="45720" rIns="91440" bIns="45720"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en-US" smtClean="0"/>
              <a:t>Click to edit Master title style</a:t>
            </a:r>
            <a:endParaRPr/>
          </a:p>
        </p:txBody>
      </p:sp>
      <p:sp>
        <p:nvSpPr>
          <p:cNvPr id="4" name="Text Placeholder 3"/>
          <p:cNvSpPr>
            <a:spLocks noGrp="1"/>
          </p:cNvSpPr>
          <p:nvPr>
            <p:ph type="body" sz="half" idx="2"/>
          </p:nvPr>
        </p:nvSpPr>
        <p:spPr>
          <a:xfrm>
            <a:off x="571500" y="4800600"/>
            <a:ext cx="8001000" cy="1219200"/>
          </a:xfrm>
        </p:spPr>
        <p:txBody>
          <a:bodyPr vert="horz" lIns="91440" tIns="45720" rIns="91440" bIns="45720" rtlCol="0">
            <a:normAutofit/>
          </a:bodyPr>
          <a:lstStyle>
            <a:lvl1pPr marL="0" indent="0" algn="ctr">
              <a:spcAft>
                <a:spcPts val="3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221392C1-BE3D-455F-AE00-DCF4D6CF7997}" type="datetimeFigureOut">
              <a:rPr lang="en-AU" smtClean="0"/>
              <a:pPr/>
              <a:t>23/02/2016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F24EC31-9498-4592-84DF-DD4785B2B913}" type="slidenum">
              <a:rPr lang="en-AU" smtClean="0"/>
              <a:pPr/>
              <a:t>‹#›</a:t>
            </a:fld>
            <a:endParaRPr lang="en-AU"/>
          </a:p>
        </p:txBody>
      </p:sp>
      <p:pic>
        <p:nvPicPr>
          <p:cNvPr id="8" name="Picture 7" descr="shortRule.png"/>
          <p:cNvPicPr>
            <a:picLocks noChangeAspect="1"/>
          </p:cNvPicPr>
          <p:nvPr/>
        </p:nvPicPr>
        <p:blipFill>
          <a:blip r:embed="rId3" cstate="print"/>
          <a:stretch>
            <a:fillRect/>
          </a:stretch>
        </p:blipFill>
        <p:spPr>
          <a:xfrm>
            <a:off x="3324225" y="4666129"/>
            <a:ext cx="2495550" cy="95250"/>
          </a:xfrm>
          <a:prstGeom prst="rect">
            <a:avLst/>
          </a:prstGeom>
          <a:effectLst>
            <a:outerShdw blurRad="25400" sx="101000" sy="101000" algn="ctr" rotWithShape="0">
              <a:prstClr val="black">
                <a:alpha val="40000"/>
              </a:prstClr>
            </a:outerShdw>
          </a:effectLst>
        </p:spPr>
      </p:pic>
      <p:sp>
        <p:nvSpPr>
          <p:cNvPr id="3" name="Picture Placeholder 2"/>
          <p:cNvSpPr>
            <a:spLocks noGrp="1"/>
          </p:cNvSpPr>
          <p:nvPr>
            <p:ph type="pic" idx="1"/>
          </p:nvPr>
        </p:nvSpPr>
        <p:spPr>
          <a:xfrm rot="21355093">
            <a:off x="2359666" y="458370"/>
            <a:ext cx="4424669" cy="3079124"/>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picTx" preserve="1">
  <p:cSld name="2 Pictures above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cstate="print"/>
          <a:stretch>
            <a:fillRect/>
          </a:stretch>
        </p:blipFill>
        <p:spPr>
          <a:xfrm>
            <a:off x="0" y="0"/>
            <a:ext cx="9144000" cy="6858000"/>
          </a:xfrm>
          <a:prstGeom prst="rect">
            <a:avLst/>
          </a:prstGeom>
        </p:spPr>
      </p:pic>
      <p:pic>
        <p:nvPicPr>
          <p:cNvPr id="11" name="Picture 10" descr="parAvion.png"/>
          <p:cNvPicPr>
            <a:picLocks noChangeAspect="1"/>
          </p:cNvPicPr>
          <p:nvPr/>
        </p:nvPicPr>
        <p:blipFill>
          <a:blip r:embed="rId3" cstate="print"/>
          <a:stretch>
            <a:fillRect/>
          </a:stretch>
        </p:blipFill>
        <p:spPr>
          <a:xfrm rot="308222">
            <a:off x="6835967" y="278688"/>
            <a:ext cx="1695954" cy="484558"/>
          </a:xfrm>
          <a:prstGeom prst="rect">
            <a:avLst/>
          </a:prstGeom>
        </p:spPr>
      </p:pic>
      <p:sp>
        <p:nvSpPr>
          <p:cNvPr id="2" name="Title 1"/>
          <p:cNvSpPr>
            <a:spLocks noGrp="1"/>
          </p:cNvSpPr>
          <p:nvPr>
            <p:ph type="title"/>
          </p:nvPr>
        </p:nvSpPr>
        <p:spPr>
          <a:xfrm>
            <a:off x="571500" y="2924825"/>
            <a:ext cx="8001000" cy="1709928"/>
          </a:xfrm>
        </p:spPr>
        <p:txBody>
          <a:bodyPr vert="horz" lIns="91440" tIns="45720" rIns="91440" bIns="45720"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en-US" smtClean="0"/>
              <a:t>Click to edit Master title style</a:t>
            </a:r>
            <a:endParaRPr/>
          </a:p>
        </p:txBody>
      </p:sp>
      <p:sp>
        <p:nvSpPr>
          <p:cNvPr id="4" name="Text Placeholder 3"/>
          <p:cNvSpPr>
            <a:spLocks noGrp="1"/>
          </p:cNvSpPr>
          <p:nvPr>
            <p:ph type="body" sz="half" idx="2"/>
          </p:nvPr>
        </p:nvSpPr>
        <p:spPr>
          <a:xfrm>
            <a:off x="571500" y="4800600"/>
            <a:ext cx="8001000" cy="1219200"/>
          </a:xfrm>
        </p:spPr>
        <p:txBody>
          <a:bodyPr vert="horz" lIns="91440" tIns="45720" rIns="91440" bIns="45720" rtlCol="0">
            <a:normAutofit/>
          </a:bodyPr>
          <a:lstStyle>
            <a:lvl1pPr marL="0" indent="0" algn="ctr">
              <a:spcAft>
                <a:spcPts val="3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221392C1-BE3D-455F-AE00-DCF4D6CF7997}" type="datetimeFigureOut">
              <a:rPr lang="en-AU" smtClean="0"/>
              <a:pPr/>
              <a:t>23/02/2016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F24EC31-9498-4592-84DF-DD4785B2B913}" type="slidenum">
              <a:rPr lang="en-AU" smtClean="0"/>
              <a:pPr/>
              <a:t>‹#›</a:t>
            </a:fld>
            <a:endParaRPr lang="en-AU"/>
          </a:p>
        </p:txBody>
      </p:sp>
      <p:pic>
        <p:nvPicPr>
          <p:cNvPr id="8" name="Picture 7" descr="shortRule.png"/>
          <p:cNvPicPr>
            <a:picLocks noChangeAspect="1"/>
          </p:cNvPicPr>
          <p:nvPr/>
        </p:nvPicPr>
        <p:blipFill>
          <a:blip r:embed="rId4" cstate="print"/>
          <a:stretch>
            <a:fillRect/>
          </a:stretch>
        </p:blipFill>
        <p:spPr>
          <a:xfrm>
            <a:off x="3324225" y="4666129"/>
            <a:ext cx="2495550" cy="95250"/>
          </a:xfrm>
          <a:prstGeom prst="rect">
            <a:avLst/>
          </a:prstGeom>
          <a:effectLst>
            <a:outerShdw blurRad="25400" sx="101000" sy="101000" algn="ctr" rotWithShape="0">
              <a:prstClr val="black">
                <a:alpha val="40000"/>
              </a:prstClr>
            </a:outerShdw>
          </a:effectLst>
        </p:spPr>
      </p:pic>
      <p:pic>
        <p:nvPicPr>
          <p:cNvPr id="13" name="Picture 12" descr="parAvion.png"/>
          <p:cNvPicPr>
            <a:picLocks noChangeAspect="1"/>
          </p:cNvPicPr>
          <p:nvPr/>
        </p:nvPicPr>
        <p:blipFill>
          <a:blip r:embed="rId3" cstate="print"/>
          <a:stretch>
            <a:fillRect/>
          </a:stretch>
        </p:blipFill>
        <p:spPr>
          <a:xfrm rot="20785255">
            <a:off x="2866028" y="3182426"/>
            <a:ext cx="1695954" cy="484558"/>
          </a:xfrm>
          <a:prstGeom prst="rect">
            <a:avLst/>
          </a:prstGeom>
        </p:spPr>
      </p:pic>
      <p:sp>
        <p:nvSpPr>
          <p:cNvPr id="10" name="Picture Placeholder 2"/>
          <p:cNvSpPr>
            <a:spLocks noGrp="1"/>
          </p:cNvSpPr>
          <p:nvPr>
            <p:ph type="pic" idx="13"/>
          </p:nvPr>
        </p:nvSpPr>
        <p:spPr>
          <a:xfrm rot="150321">
            <a:off x="4329929" y="546774"/>
            <a:ext cx="4163077" cy="2961146"/>
          </a:xfrm>
          <a:solidFill>
            <a:srgbClr val="FFFFFF">
              <a:shade val="85000"/>
            </a:srgbClr>
          </a:solidFill>
          <a:ln w="31750" cap="sq">
            <a:solidFill>
              <a:srgbClr val="FDFDFD"/>
            </a:solidFill>
            <a:miter lim="800000"/>
          </a:ln>
          <a:effectLst>
            <a:outerShdw blurRad="88900" dist="317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3" name="Picture Placeholder 2"/>
          <p:cNvSpPr>
            <a:spLocks noGrp="1"/>
          </p:cNvSpPr>
          <p:nvPr>
            <p:ph type="pic" idx="1"/>
          </p:nvPr>
        </p:nvSpPr>
        <p:spPr>
          <a:xfrm rot="21380673">
            <a:off x="699762" y="451178"/>
            <a:ext cx="4163077" cy="2961146"/>
          </a:xfrm>
          <a:solidFill>
            <a:srgbClr val="FFFFFF">
              <a:shade val="85000"/>
            </a:srgbClr>
          </a:solidFill>
          <a:ln w="31750" cap="sq">
            <a:solidFill>
              <a:srgbClr val="FDFDFD"/>
            </a:solidFill>
            <a:miter lim="800000"/>
          </a:ln>
          <a:effectLst>
            <a:outerShdw blurRad="88900" dist="44450" dir="900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3 Pictures with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cstate="print"/>
          <a:stretch>
            <a:fillRect/>
          </a:stretch>
        </p:blipFill>
        <p:spPr>
          <a:xfrm>
            <a:off x="0" y="0"/>
            <a:ext cx="9144000" cy="6858000"/>
          </a:xfrm>
          <a:prstGeom prst="rect">
            <a:avLst/>
          </a:prstGeom>
        </p:spPr>
      </p:pic>
      <p:sp>
        <p:nvSpPr>
          <p:cNvPr id="4" name="Text Placeholder 3"/>
          <p:cNvSpPr>
            <a:spLocks noGrp="1"/>
          </p:cNvSpPr>
          <p:nvPr>
            <p:ph type="body" sz="half" idx="2"/>
          </p:nvPr>
        </p:nvSpPr>
        <p:spPr>
          <a:xfrm>
            <a:off x="4983480" y="4800600"/>
            <a:ext cx="3246120" cy="1188720"/>
          </a:xfrm>
        </p:spPr>
        <p:txBody>
          <a:bodyPr vert="horz" lIns="91440" tIns="45720" rIns="91440" bIns="45720" rtlCol="0" anchor="t" anchorCtr="0">
            <a:normAutofit/>
          </a:bodyPr>
          <a:lstStyle>
            <a:lvl1pPr marL="0" indent="0" algn="ctr">
              <a:spcAft>
                <a:spcPts val="300"/>
              </a:spcAft>
              <a:buNone/>
              <a:defRPr sz="20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221392C1-BE3D-455F-AE00-DCF4D6CF7997}" type="datetimeFigureOut">
              <a:rPr lang="en-AU" smtClean="0"/>
              <a:pPr/>
              <a:t>23/02/2016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F24EC31-9498-4592-84DF-DD4785B2B913}" type="slidenum">
              <a:rPr lang="en-AU" smtClean="0"/>
              <a:pPr/>
              <a:t>‹#›</a:t>
            </a:fld>
            <a:endParaRPr lang="en-AU"/>
          </a:p>
        </p:txBody>
      </p:sp>
      <p:sp>
        <p:nvSpPr>
          <p:cNvPr id="10" name="Picture Placeholder 2"/>
          <p:cNvSpPr>
            <a:spLocks noGrp="1"/>
          </p:cNvSpPr>
          <p:nvPr>
            <p:ph type="pic" idx="13"/>
          </p:nvPr>
        </p:nvSpPr>
        <p:spPr>
          <a:xfrm rot="253865">
            <a:off x="4415567" y="369110"/>
            <a:ext cx="3794703" cy="2729767"/>
          </a:xfrm>
          <a:solidFill>
            <a:srgbClr val="FFFFFF">
              <a:shade val="85000"/>
            </a:srgbClr>
          </a:solidFill>
          <a:ln w="31750" cap="sq">
            <a:solidFill>
              <a:srgbClr val="FDFDFD"/>
            </a:solidFill>
            <a:miter lim="800000"/>
          </a:ln>
          <a:effectLst>
            <a:outerShdw blurRad="88900" dist="44450" dir="60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3" name="Picture Placeholder 2"/>
          <p:cNvSpPr>
            <a:spLocks noGrp="1"/>
          </p:cNvSpPr>
          <p:nvPr>
            <p:ph type="pic" idx="1"/>
          </p:nvPr>
        </p:nvSpPr>
        <p:spPr>
          <a:xfrm rot="20973137">
            <a:off x="530124" y="631160"/>
            <a:ext cx="3837559" cy="2604282"/>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4" name="Picture Placeholder 2"/>
          <p:cNvSpPr>
            <a:spLocks noGrp="1"/>
          </p:cNvSpPr>
          <p:nvPr>
            <p:ph type="pic" idx="14"/>
          </p:nvPr>
        </p:nvSpPr>
        <p:spPr>
          <a:xfrm rot="470783">
            <a:off x="708565" y="3070624"/>
            <a:ext cx="3918749" cy="2827517"/>
          </a:xfrm>
          <a:solidFill>
            <a:srgbClr val="FFFFFF">
              <a:shade val="85000"/>
            </a:srgbClr>
          </a:solidFill>
          <a:ln w="31750" cap="sq">
            <a:solidFill>
              <a:srgbClr val="FDFDFD"/>
            </a:solidFill>
            <a:miter lim="800000"/>
          </a:ln>
          <a:effectLst>
            <a:outerShdw blurRad="88900" dist="44450" dir="114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1" name="Title 1"/>
          <p:cNvSpPr>
            <a:spLocks noGrp="1"/>
          </p:cNvSpPr>
          <p:nvPr>
            <p:ph type="title"/>
          </p:nvPr>
        </p:nvSpPr>
        <p:spPr>
          <a:xfrm rot="21240000">
            <a:off x="4717562" y="3396154"/>
            <a:ext cx="3474720" cy="1097280"/>
          </a:xfrm>
        </p:spPr>
        <p:txBody>
          <a:bodyPr vert="horz" lIns="91440" tIns="45720" rIns="91440" bIns="45720" rtlCol="0">
            <a:normAutofit/>
          </a:bodyPr>
          <a:lstStyle>
            <a:lvl1pPr algn="ctr" defTabSz="914400" rtl="0" eaLnBrk="1" latinLnBrk="0" hangingPunct="1">
              <a:spcBef>
                <a:spcPct val="0"/>
              </a:spcBef>
              <a:spcAft>
                <a:spcPts val="300"/>
              </a:spcAft>
              <a:buNone/>
              <a:defRPr sz="2800" kern="1200">
                <a:solidFill>
                  <a:schemeClr val="tx1"/>
                </a:solidFill>
                <a:latin typeface="Mistral" pitchFamily="66" charset="0"/>
                <a:ea typeface="+mn-ea"/>
                <a:cs typeface="+mn-cs"/>
              </a:defRPr>
            </a:lvl1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title style</a:t>
            </a:r>
            <a:endParaRPr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4 Pictures with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cstate="print"/>
          <a:stretch>
            <a:fillRect/>
          </a:stretch>
        </p:blipFill>
        <p:spPr>
          <a:xfrm>
            <a:off x="0" y="0"/>
            <a:ext cx="9144000" cy="6858000"/>
          </a:xfrm>
          <a:prstGeom prst="rect">
            <a:avLst/>
          </a:prstGeom>
        </p:spPr>
      </p:pic>
      <p:sp>
        <p:nvSpPr>
          <p:cNvPr id="4" name="Text Placeholder 3"/>
          <p:cNvSpPr>
            <a:spLocks noGrp="1"/>
          </p:cNvSpPr>
          <p:nvPr>
            <p:ph type="body" sz="half" idx="2"/>
          </p:nvPr>
        </p:nvSpPr>
        <p:spPr>
          <a:xfrm>
            <a:off x="762000" y="4876800"/>
            <a:ext cx="3048000" cy="1188720"/>
          </a:xfrm>
        </p:spPr>
        <p:txBody>
          <a:bodyPr vert="horz" lIns="91440" tIns="45720" rIns="91440" bIns="45720" rtlCol="0">
            <a:normAutofit/>
          </a:bodyPr>
          <a:lstStyle>
            <a:lvl1pPr marL="0" indent="0" algn="ctr">
              <a:spcAft>
                <a:spcPts val="300"/>
              </a:spcAft>
              <a:buNone/>
              <a:defRPr sz="2000" kern="12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221392C1-BE3D-455F-AE00-DCF4D6CF7997}" type="datetimeFigureOut">
              <a:rPr lang="en-AU" smtClean="0"/>
              <a:pPr/>
              <a:t>23/02/2016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F24EC31-9498-4592-84DF-DD4785B2B913}" type="slidenum">
              <a:rPr lang="en-AU" smtClean="0"/>
              <a:pPr/>
              <a:t>‹#›</a:t>
            </a:fld>
            <a:endParaRPr lang="en-AU"/>
          </a:p>
        </p:txBody>
      </p:sp>
      <p:pic>
        <p:nvPicPr>
          <p:cNvPr id="15" name="Picture 14" descr="parAvion.png"/>
          <p:cNvPicPr>
            <a:picLocks noChangeAspect="1"/>
          </p:cNvPicPr>
          <p:nvPr/>
        </p:nvPicPr>
        <p:blipFill>
          <a:blip r:embed="rId3" cstate="print"/>
          <a:stretch>
            <a:fillRect/>
          </a:stretch>
        </p:blipFill>
        <p:spPr>
          <a:xfrm rot="308222">
            <a:off x="7428515" y="2619243"/>
            <a:ext cx="1580737" cy="451639"/>
          </a:xfrm>
          <a:prstGeom prst="rect">
            <a:avLst/>
          </a:prstGeom>
        </p:spPr>
      </p:pic>
      <p:pic>
        <p:nvPicPr>
          <p:cNvPr id="11" name="Picture 10" descr="pictureStamp-Frame.png"/>
          <p:cNvPicPr>
            <a:picLocks noChangeAspect="1"/>
          </p:cNvPicPr>
          <p:nvPr/>
        </p:nvPicPr>
        <p:blipFill>
          <a:blip r:embed="rId4" cstate="print"/>
          <a:stretch>
            <a:fillRect/>
          </a:stretch>
        </p:blipFill>
        <p:spPr>
          <a:xfrm rot="322260">
            <a:off x="6339646" y="604321"/>
            <a:ext cx="1610332" cy="2025115"/>
          </a:xfrm>
          <a:prstGeom prst="rect">
            <a:avLst/>
          </a:prstGeom>
        </p:spPr>
      </p:pic>
      <p:pic>
        <p:nvPicPr>
          <p:cNvPr id="13" name="Picture 12" descr="pictureStamp-Frame.png"/>
          <p:cNvPicPr>
            <a:picLocks noChangeAspect="1"/>
          </p:cNvPicPr>
          <p:nvPr/>
        </p:nvPicPr>
        <p:blipFill>
          <a:blip r:embed="rId4" cstate="print"/>
          <a:stretch>
            <a:fillRect/>
          </a:stretch>
        </p:blipFill>
        <p:spPr>
          <a:xfrm rot="322260">
            <a:off x="4891846" y="985321"/>
            <a:ext cx="1610332" cy="2025115"/>
          </a:xfrm>
          <a:prstGeom prst="rect">
            <a:avLst/>
          </a:prstGeom>
        </p:spPr>
      </p:pic>
      <p:sp>
        <p:nvSpPr>
          <p:cNvPr id="16" name="Picture Placeholder 2"/>
          <p:cNvSpPr>
            <a:spLocks noGrp="1"/>
          </p:cNvSpPr>
          <p:nvPr>
            <p:ph type="pic" idx="14"/>
          </p:nvPr>
        </p:nvSpPr>
        <p:spPr>
          <a:xfrm rot="247118">
            <a:off x="5075220" y="1165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7" name="Picture Placeholder 2"/>
          <p:cNvSpPr>
            <a:spLocks noGrp="1"/>
          </p:cNvSpPr>
          <p:nvPr>
            <p:ph type="pic" idx="15"/>
          </p:nvPr>
        </p:nvSpPr>
        <p:spPr>
          <a:xfrm rot="271248">
            <a:off x="6523020" y="784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0" name="Picture Placeholder 2"/>
          <p:cNvSpPr>
            <a:spLocks noGrp="1"/>
          </p:cNvSpPr>
          <p:nvPr>
            <p:ph type="pic" idx="13"/>
          </p:nvPr>
        </p:nvSpPr>
        <p:spPr>
          <a:xfrm rot="253865">
            <a:off x="4519045" y="2873698"/>
            <a:ext cx="3931920" cy="2834640"/>
          </a:xfrm>
          <a:solidFill>
            <a:srgbClr val="FFFFFF">
              <a:shade val="85000"/>
            </a:srgbClr>
          </a:solidFill>
          <a:ln w="31750" cap="sq">
            <a:solidFill>
              <a:srgbClr val="FDFDFD"/>
            </a:solidFill>
            <a:miter lim="800000"/>
          </a:ln>
          <a:effectLst>
            <a:outerShdw blurRad="88900" dist="44450" dir="6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3" name="Picture Placeholder 2"/>
          <p:cNvSpPr>
            <a:spLocks noGrp="1"/>
          </p:cNvSpPr>
          <p:nvPr>
            <p:ph type="pic" idx="1"/>
          </p:nvPr>
        </p:nvSpPr>
        <p:spPr>
          <a:xfrm rot="21193488">
            <a:off x="610678" y="450635"/>
            <a:ext cx="3931920" cy="2834640"/>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4" name="Title 1"/>
          <p:cNvSpPr>
            <a:spLocks noGrp="1"/>
          </p:cNvSpPr>
          <p:nvPr>
            <p:ph type="title"/>
          </p:nvPr>
        </p:nvSpPr>
        <p:spPr>
          <a:xfrm rot="21240000">
            <a:off x="455724" y="3551615"/>
            <a:ext cx="3474720" cy="1097280"/>
          </a:xfrm>
        </p:spPr>
        <p:txBody>
          <a:bodyPr vert="horz" lIns="91440" tIns="45720" rIns="91440" bIns="45720" rtlCol="0">
            <a:normAutofit/>
          </a:bodyPr>
          <a:lstStyle>
            <a:lvl1pPr algn="ctr" defTabSz="914400" rtl="0" eaLnBrk="1" latinLnBrk="0" hangingPunct="1">
              <a:spcBef>
                <a:spcPct val="0"/>
              </a:spcBef>
              <a:spcAft>
                <a:spcPts val="300"/>
              </a:spcAft>
              <a:buNone/>
              <a:defRPr sz="2800" kern="1200">
                <a:solidFill>
                  <a:schemeClr val="tx1"/>
                </a:solidFill>
                <a:latin typeface="Mistral" pitchFamily="66" charset="0"/>
                <a:ea typeface="+mn-ea"/>
                <a:cs typeface="+mn-cs"/>
              </a:defRPr>
            </a:lvl1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title style</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286000" indent="-457200">
              <a:defRPr/>
            </a:lvl6pPr>
            <a:lvl7pPr marL="2286000" indent="-457200">
              <a:defRPr/>
            </a:lvl7pPr>
            <a:lvl8pPr marL="2286000" indent="-457200">
              <a:defRPr/>
            </a:lvl8pPr>
            <a:lvl9pPr marL="2286000" indent="-45720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21392C1-BE3D-455F-AE00-DCF4D6CF7997}" type="datetimeFigureOut">
              <a:rPr lang="en-AU" smtClean="0"/>
              <a:pPr/>
              <a:t>23/02/2016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F24EC31-9498-4592-84DF-DD4785B2B913}" type="slidenum">
              <a:rPr lang="en-AU" smtClean="0"/>
              <a:pPr/>
              <a:t>‹#›</a:t>
            </a:fld>
            <a:endParaRPr lang="en-AU"/>
          </a:p>
        </p:txBody>
      </p:sp>
      <p:pic>
        <p:nvPicPr>
          <p:cNvPr id="7" name="Picture 6" descr="standardRule.png"/>
          <p:cNvPicPr>
            <a:picLocks noChangeAspect="1"/>
          </p:cNvPicPr>
          <p:nvPr/>
        </p:nvPicPr>
        <p:blipFill>
          <a:blip r:embed="rId2" cstate="print"/>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6634" y="577849"/>
            <a:ext cx="1882589" cy="5461001"/>
          </a:xfrm>
        </p:spPr>
        <p:txBody>
          <a:bodyPr vert="eaVert"/>
          <a:lstStyle>
            <a:lvl1pPr>
              <a:defRPr sz="4400"/>
            </a:lvl1pPr>
          </a:lstStyle>
          <a:p>
            <a:r>
              <a:rPr lang="en-US" smtClean="0"/>
              <a:t>Click to edit Master title style</a:t>
            </a:r>
            <a:endParaRPr/>
          </a:p>
        </p:txBody>
      </p:sp>
      <p:sp>
        <p:nvSpPr>
          <p:cNvPr id="3" name="Vertical Text Placeholder 2"/>
          <p:cNvSpPr>
            <a:spLocks noGrp="1"/>
          </p:cNvSpPr>
          <p:nvPr>
            <p:ph type="body" orient="vert" idx="1"/>
          </p:nvPr>
        </p:nvSpPr>
        <p:spPr>
          <a:xfrm>
            <a:off x="578224" y="577849"/>
            <a:ext cx="5768788" cy="5461001"/>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21392C1-BE3D-455F-AE00-DCF4D6CF7997}" type="datetimeFigureOut">
              <a:rPr lang="en-AU" smtClean="0"/>
              <a:pPr/>
              <a:t>23/02/2016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F24EC31-9498-4592-84DF-DD4785B2B913}" type="slidenum">
              <a:rPr lang="en-AU" smtClean="0"/>
              <a:pPr/>
              <a:t>‹#›</a:t>
            </a:fld>
            <a:endParaRPr lang="en-AU"/>
          </a:p>
        </p:txBody>
      </p:sp>
      <p:pic>
        <p:nvPicPr>
          <p:cNvPr id="7" name="Picture 6" descr="verticalRule.png"/>
          <p:cNvPicPr>
            <a:picLocks noChangeAspect="1"/>
          </p:cNvPicPr>
          <p:nvPr/>
        </p:nvPicPr>
        <p:blipFill>
          <a:blip r:embed="rId2" cstate="print"/>
          <a:stretch>
            <a:fillRect/>
          </a:stretch>
        </p:blipFill>
        <p:spPr>
          <a:xfrm>
            <a:off x="6512859" y="1562100"/>
            <a:ext cx="152400" cy="37338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600200"/>
            <a:ext cx="8229600" cy="4525963"/>
          </a:xfrm>
        </p:spPr>
        <p:txBody>
          <a:bodyPr>
            <a:normAutofit/>
          </a:bodyPr>
          <a:lstStyle/>
          <a:p>
            <a:pPr lvl="0"/>
            <a:endParaRPr lang="en-US" noProof="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21392C1-BE3D-455F-AE00-DCF4D6CF7997}" type="datetimeFigureOut">
              <a:rPr lang="en-AU" smtClean="0"/>
              <a:pPr/>
              <a:t>23/02/2016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F24EC31-9498-4592-84DF-DD4785B2B913}" type="slidenum">
              <a:rPr lang="en-AU" smtClean="0"/>
              <a:pPr/>
              <a:t>‹#›</a:t>
            </a:fld>
            <a:endParaRPr lang="en-AU"/>
          </a:p>
        </p:txBody>
      </p:sp>
      <p:pic>
        <p:nvPicPr>
          <p:cNvPr id="8" name="Picture 7" descr="standardRule.png"/>
          <p:cNvPicPr>
            <a:picLocks noChangeAspect="1"/>
          </p:cNvPicPr>
          <p:nvPr/>
        </p:nvPicPr>
        <p:blipFill>
          <a:blip r:embed="rId2" cstate="print"/>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3 Pictures">
    <p:spTree>
      <p:nvGrpSpPr>
        <p:cNvPr id="1" name=""/>
        <p:cNvGrpSpPr/>
        <p:nvPr/>
      </p:nvGrpSpPr>
      <p:grpSpPr>
        <a:xfrm>
          <a:off x="0" y="0"/>
          <a:ext cx="0" cy="0"/>
          <a:chOff x="0" y="0"/>
          <a:chExt cx="0" cy="0"/>
        </a:xfrm>
      </p:grpSpPr>
      <p:pic>
        <p:nvPicPr>
          <p:cNvPr id="8" name="Picture 7" descr="TitlePageOverlay.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ctrTitle"/>
          </p:nvPr>
        </p:nvSpPr>
        <p:spPr>
          <a:xfrm>
            <a:off x="571500" y="2057401"/>
            <a:ext cx="8001000" cy="2424766"/>
          </a:xfrm>
        </p:spPr>
        <p:txBody>
          <a:bodyPr anchor="b" anchorCtr="0">
            <a:noAutofit/>
          </a:bodyPr>
          <a:lstStyle>
            <a:lvl1pPr>
              <a:defRPr sz="5600">
                <a:solidFill>
                  <a:schemeClr val="tx1"/>
                </a:solidFill>
              </a:defRPr>
            </a:lvl1pPr>
          </a:lstStyle>
          <a:p>
            <a:r>
              <a:rPr lang="en-US" smtClean="0"/>
              <a:t>Click to edit Master title style</a:t>
            </a:r>
            <a:endParaRPr/>
          </a:p>
        </p:txBody>
      </p:sp>
      <p:sp>
        <p:nvSpPr>
          <p:cNvPr id="3" name="Subtitle 2"/>
          <p:cNvSpPr>
            <a:spLocks noGrp="1"/>
          </p:cNvSpPr>
          <p:nvPr>
            <p:ph type="subTitle" idx="1"/>
          </p:nvPr>
        </p:nvSpPr>
        <p:spPr>
          <a:xfrm>
            <a:off x="571500" y="4800600"/>
            <a:ext cx="8001000" cy="1219200"/>
          </a:xfrm>
        </p:spPr>
        <p:txBody>
          <a:bodyPr/>
          <a:lstStyle>
            <a:lvl1pPr marL="0" indent="0" algn="ctr">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221392C1-BE3D-455F-AE00-DCF4D6CF7997}" type="datetimeFigureOut">
              <a:rPr lang="en-AU" smtClean="0"/>
              <a:pPr/>
              <a:t>23/02/2016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F24EC31-9498-4592-84DF-DD4785B2B913}" type="slidenum">
              <a:rPr lang="en-AU" smtClean="0"/>
              <a:pPr/>
              <a:t>‹#›</a:t>
            </a:fld>
            <a:endParaRPr lang="en-AU"/>
          </a:p>
        </p:txBody>
      </p:sp>
      <p:pic>
        <p:nvPicPr>
          <p:cNvPr id="9" name="Picture 8" descr="standardRule.png"/>
          <p:cNvPicPr>
            <a:picLocks noChangeAspect="1"/>
          </p:cNvPicPr>
          <p:nvPr/>
        </p:nvPicPr>
        <p:blipFill>
          <a:blip r:embed="rId3" cstate="print"/>
          <a:stretch>
            <a:fillRect/>
          </a:stretch>
        </p:blipFill>
        <p:spPr>
          <a:xfrm>
            <a:off x="2705100" y="4572000"/>
            <a:ext cx="3733800" cy="152400"/>
          </a:xfrm>
          <a:prstGeom prst="rect">
            <a:avLst/>
          </a:prstGeom>
          <a:effectLst>
            <a:outerShdw blurRad="25400" sx="101000" sy="101000" algn="ctr" rotWithShape="0">
              <a:prstClr val="black">
                <a:alpha val="40000"/>
              </a:prstClr>
            </a:outerShdw>
          </a:effectLst>
        </p:spPr>
      </p:pic>
      <p:pic>
        <p:nvPicPr>
          <p:cNvPr id="10" name="Picture 9" descr="pictureStamp-Frame.png"/>
          <p:cNvPicPr>
            <a:picLocks noChangeAspect="1"/>
          </p:cNvPicPr>
          <p:nvPr/>
        </p:nvPicPr>
        <p:blipFill>
          <a:blip r:embed="rId4" cstate="print"/>
          <a:stretch>
            <a:fillRect/>
          </a:stretch>
        </p:blipFill>
        <p:spPr>
          <a:xfrm rot="21366660">
            <a:off x="5138374" y="599839"/>
            <a:ext cx="1610332" cy="2025115"/>
          </a:xfrm>
          <a:prstGeom prst="rect">
            <a:avLst/>
          </a:prstGeom>
        </p:spPr>
      </p:pic>
      <p:pic>
        <p:nvPicPr>
          <p:cNvPr id="11" name="Picture 10" descr="pictureStamp-Frame.png"/>
          <p:cNvPicPr>
            <a:picLocks noChangeAspect="1"/>
          </p:cNvPicPr>
          <p:nvPr/>
        </p:nvPicPr>
        <p:blipFill>
          <a:blip r:embed="rId4" cstate="print"/>
          <a:stretch>
            <a:fillRect/>
          </a:stretch>
        </p:blipFill>
        <p:spPr>
          <a:xfrm rot="21329776">
            <a:off x="2072772" y="555386"/>
            <a:ext cx="1610332" cy="2025115"/>
          </a:xfrm>
          <a:prstGeom prst="rect">
            <a:avLst/>
          </a:prstGeom>
        </p:spPr>
      </p:pic>
      <p:sp>
        <p:nvSpPr>
          <p:cNvPr id="12" name="Picture Placeholder 2"/>
          <p:cNvSpPr>
            <a:spLocks noGrp="1"/>
          </p:cNvSpPr>
          <p:nvPr>
            <p:ph type="pic" idx="14"/>
          </p:nvPr>
        </p:nvSpPr>
        <p:spPr>
          <a:xfrm rot="21254634">
            <a:off x="2256146" y="735839"/>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3" name="Picture Placeholder 2"/>
          <p:cNvSpPr>
            <a:spLocks noGrp="1"/>
          </p:cNvSpPr>
          <p:nvPr>
            <p:ph type="pic" idx="15"/>
          </p:nvPr>
        </p:nvSpPr>
        <p:spPr>
          <a:xfrm rot="21315648">
            <a:off x="5321748" y="780292"/>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pic>
        <p:nvPicPr>
          <p:cNvPr id="14" name="Picture 13" descr="pictureStamp-Frame.png"/>
          <p:cNvPicPr>
            <a:picLocks noChangeAspect="1"/>
          </p:cNvPicPr>
          <p:nvPr/>
        </p:nvPicPr>
        <p:blipFill>
          <a:blip r:embed="rId4" cstate="print"/>
          <a:stretch>
            <a:fillRect/>
          </a:stretch>
        </p:blipFill>
        <p:spPr>
          <a:xfrm rot="151790">
            <a:off x="3591963" y="936015"/>
            <a:ext cx="1610332" cy="2025115"/>
          </a:xfrm>
          <a:prstGeom prst="rect">
            <a:avLst/>
          </a:prstGeom>
        </p:spPr>
      </p:pic>
      <p:sp>
        <p:nvSpPr>
          <p:cNvPr id="17" name="Picture Placeholder 2"/>
          <p:cNvSpPr>
            <a:spLocks noGrp="1"/>
          </p:cNvSpPr>
          <p:nvPr>
            <p:ph type="pic" idx="17"/>
          </p:nvPr>
        </p:nvSpPr>
        <p:spPr>
          <a:xfrm rot="100778">
            <a:off x="3775337" y="1116468"/>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71500" y="1282700"/>
            <a:ext cx="8001000" cy="1917700"/>
          </a:xfrm>
        </p:spPr>
        <p:txBody>
          <a:bodyPr anchor="b" anchorCtr="0">
            <a:noAutofit/>
          </a:bodyPr>
          <a:lstStyle>
            <a:lvl1pPr algn="ctr">
              <a:defRPr sz="5600" b="0" cap="none" baseline="0">
                <a:solidFill>
                  <a:schemeClr val="tx1"/>
                </a:solidFill>
              </a:defRPr>
            </a:lvl1pPr>
          </a:lstStyle>
          <a:p>
            <a:r>
              <a:rPr lang="en-US" smtClean="0"/>
              <a:t>Click to edit Master title style</a:t>
            </a:r>
            <a:endParaRPr/>
          </a:p>
        </p:txBody>
      </p:sp>
      <p:sp>
        <p:nvSpPr>
          <p:cNvPr id="3" name="Text Placeholder 2"/>
          <p:cNvSpPr>
            <a:spLocks noGrp="1"/>
          </p:cNvSpPr>
          <p:nvPr>
            <p:ph type="body" idx="1"/>
          </p:nvPr>
        </p:nvSpPr>
        <p:spPr>
          <a:xfrm>
            <a:off x="571500" y="3644153"/>
            <a:ext cx="8001000" cy="833718"/>
          </a:xfrm>
        </p:spPr>
        <p:txBody>
          <a:bodyPr anchor="t" anchorCtr="0"/>
          <a:lstStyle>
            <a:lvl1pPr marL="0" indent="0" algn="ctr">
              <a:spcAft>
                <a:spcPts val="0"/>
              </a:spcAft>
              <a:buNone/>
              <a:defRPr sz="2000" cap="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1392C1-BE3D-455F-AE00-DCF4D6CF7997}" type="datetimeFigureOut">
              <a:rPr lang="en-AU" smtClean="0"/>
              <a:pPr/>
              <a:t>23/02/2016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F24EC31-9498-4592-84DF-DD4785B2B913}" type="slidenum">
              <a:rPr lang="en-AU" smtClean="0"/>
              <a:pPr/>
              <a:t>‹#›</a:t>
            </a:fld>
            <a:endParaRPr lang="en-AU"/>
          </a:p>
        </p:txBody>
      </p:sp>
      <p:pic>
        <p:nvPicPr>
          <p:cNvPr id="9" name="Picture 8" descr="standardRule.png"/>
          <p:cNvPicPr>
            <a:picLocks noChangeAspect="1"/>
          </p:cNvPicPr>
          <p:nvPr/>
        </p:nvPicPr>
        <p:blipFill>
          <a:blip r:embed="rId2" cstate="print"/>
          <a:stretch>
            <a:fillRect/>
          </a:stretch>
        </p:blipFill>
        <p:spPr>
          <a:xfrm>
            <a:off x="2705100" y="33528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57150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82346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221392C1-BE3D-455F-AE00-DCF4D6CF7997}" type="datetimeFigureOut">
              <a:rPr lang="en-AU" smtClean="0"/>
              <a:pPr/>
              <a:t>23/02/2016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F24EC31-9498-4592-84DF-DD4785B2B913}" type="slidenum">
              <a:rPr lang="en-AU" smtClean="0"/>
              <a:pPr/>
              <a:t>‹#›</a:t>
            </a:fld>
            <a:endParaRPr lang="en-AU"/>
          </a:p>
        </p:txBody>
      </p:sp>
      <p:pic>
        <p:nvPicPr>
          <p:cNvPr id="9" name="Picture 8" descr="standardRule.png"/>
          <p:cNvPicPr>
            <a:picLocks noChangeAspect="1"/>
          </p:cNvPicPr>
          <p:nvPr/>
        </p:nvPicPr>
        <p:blipFill>
          <a:blip r:embed="rId2" cstate="print"/>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71500" y="1874838"/>
            <a:ext cx="3749040" cy="639762"/>
          </a:xfrm>
        </p:spPr>
        <p:txBody>
          <a:bodyPr anchor="ctr" anchorCtr="0">
            <a:noAutofit/>
          </a:bodyPr>
          <a:lstStyle>
            <a:lvl1pPr marL="0" indent="0" algn="ctr">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7150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823460" y="1874838"/>
            <a:ext cx="3749040" cy="639762"/>
          </a:xfrm>
        </p:spPr>
        <p:txBody>
          <a:bodyPr anchor="ctr" anchorCtr="0">
            <a:noAutofit/>
          </a:bodyPr>
          <a:lstStyle>
            <a:lvl1pPr marL="0" indent="0" algn="ctr">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2346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221392C1-BE3D-455F-AE00-DCF4D6CF7997}" type="datetimeFigureOut">
              <a:rPr lang="en-AU" smtClean="0"/>
              <a:pPr/>
              <a:t>23/02/2016</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8F24EC31-9498-4592-84DF-DD4785B2B913}" type="slidenum">
              <a:rPr lang="en-AU" smtClean="0"/>
              <a:pPr/>
              <a:t>‹#›</a:t>
            </a:fld>
            <a:endParaRPr lang="en-AU"/>
          </a:p>
        </p:txBody>
      </p:sp>
      <p:pic>
        <p:nvPicPr>
          <p:cNvPr id="11" name="Picture 10" descr="standardRule.png"/>
          <p:cNvPicPr>
            <a:picLocks noChangeAspect="1"/>
          </p:cNvPicPr>
          <p:nvPr/>
        </p:nvPicPr>
        <p:blipFill>
          <a:blip r:embed="rId2" cstate="print"/>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221392C1-BE3D-455F-AE00-DCF4D6CF7997}" type="datetimeFigureOut">
              <a:rPr lang="en-AU" smtClean="0"/>
              <a:pPr/>
              <a:t>23/02/2016</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8F24EC31-9498-4592-84DF-DD4785B2B913}"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1392C1-BE3D-455F-AE00-DCF4D6CF7997}" type="datetimeFigureOut">
              <a:rPr lang="en-AU" smtClean="0"/>
              <a:pPr/>
              <a:t>23/02/2016</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8F24EC31-9498-4592-84DF-DD4785B2B913}" type="slidenum">
              <a:rPr lang="en-AU" smtClean="0"/>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6153" y="443752"/>
            <a:ext cx="3749040" cy="1707777"/>
          </a:xfrm>
        </p:spPr>
        <p:txBody>
          <a:bodyPr anchor="b">
            <a:noAutofit/>
          </a:bodyPr>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827494" y="430306"/>
            <a:ext cx="3749040" cy="5608544"/>
          </a:xfrm>
        </p:spPr>
        <p:txBody>
          <a:bodyPr>
            <a:normAutofit/>
          </a:bodyPr>
          <a:lstStyle>
            <a:lvl1pPr>
              <a:defRPr sz="2400"/>
            </a:lvl1pPr>
            <a:lvl2pPr>
              <a:defRPr sz="2200"/>
            </a:lvl2pPr>
            <a:lvl3pPr>
              <a:defRPr sz="2000"/>
            </a:lvl3pPr>
            <a:lvl4pPr>
              <a:defRPr sz="1800"/>
            </a:lvl4pPr>
            <a:lvl5pPr>
              <a:defRPr sz="1800"/>
            </a:lvl5pPr>
            <a:lvl6pPr marL="2290763" indent="-461963">
              <a:defRPr sz="2000"/>
            </a:lvl6pPr>
            <a:lvl7pPr marL="2290763" indent="-461963">
              <a:defRPr sz="2000"/>
            </a:lvl7pPr>
            <a:lvl8pPr marL="2290763" indent="-461963">
              <a:defRPr sz="2000"/>
            </a:lvl8pPr>
            <a:lvl9pPr marL="2290763" indent="-461963">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96153" y="2554940"/>
            <a:ext cx="3749040" cy="3146613"/>
          </a:xfrm>
        </p:spPr>
        <p:txBody>
          <a:bodyPr>
            <a:normAutofit/>
          </a:bodyPr>
          <a:lstStyle>
            <a:lvl1pPr marL="0" indent="0" algn="ctr">
              <a:spcAft>
                <a:spcPts val="1000"/>
              </a:spcAft>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1392C1-BE3D-455F-AE00-DCF4D6CF7997}" type="datetimeFigureOut">
              <a:rPr lang="en-AU" smtClean="0"/>
              <a:pPr/>
              <a:t>23/02/2016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F24EC31-9498-4592-84DF-DD4785B2B913}" type="slidenum">
              <a:rPr lang="en-AU" smtClean="0"/>
              <a:pPr/>
              <a:t>‹#›</a:t>
            </a:fld>
            <a:endParaRPr lang="en-AU"/>
          </a:p>
        </p:txBody>
      </p:sp>
      <p:pic>
        <p:nvPicPr>
          <p:cNvPr id="9" name="Picture 8" descr="shortRule.png"/>
          <p:cNvPicPr>
            <a:picLocks noChangeAspect="1"/>
          </p:cNvPicPr>
          <p:nvPr/>
        </p:nvPicPr>
        <p:blipFill>
          <a:blip r:embed="rId2" cstate="print"/>
          <a:stretch>
            <a:fillRect/>
          </a:stretch>
        </p:blipFill>
        <p:spPr>
          <a:xfrm>
            <a:off x="1222898" y="2305609"/>
            <a:ext cx="2495550" cy="9525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TextPageOverlay.png"/>
          <p:cNvPicPr>
            <a:picLocks noChangeAspect="1"/>
          </p:cNvPicPr>
          <p:nvPr/>
        </p:nvPicPr>
        <p:blipFill>
          <a:blip r:embed="rId19" cstate="print"/>
          <a:stretch>
            <a:fillRect/>
          </a:stretch>
        </p:blipFill>
        <p:spPr>
          <a:xfrm>
            <a:off x="0" y="0"/>
            <a:ext cx="9144000" cy="6858000"/>
          </a:xfrm>
          <a:prstGeom prst="rect">
            <a:avLst/>
          </a:prstGeom>
        </p:spPr>
      </p:pic>
      <p:sp>
        <p:nvSpPr>
          <p:cNvPr id="5" name="Footer Placeholder 4"/>
          <p:cNvSpPr>
            <a:spLocks noGrp="1"/>
          </p:cNvSpPr>
          <p:nvPr>
            <p:ph type="ftr" sz="quarter" idx="3"/>
          </p:nvPr>
        </p:nvSpPr>
        <p:spPr>
          <a:xfrm>
            <a:off x="571500" y="6158753"/>
            <a:ext cx="3200400" cy="365125"/>
          </a:xfrm>
          <a:prstGeom prst="rect">
            <a:avLst/>
          </a:prstGeom>
        </p:spPr>
        <p:txBody>
          <a:bodyPr vert="horz" lIns="91440" tIns="45720" rIns="91440" bIns="45720" rtlCol="0" anchor="ctr"/>
          <a:lstStyle>
            <a:lvl1pPr algn="l">
              <a:defRPr sz="1200">
                <a:solidFill>
                  <a:schemeClr val="bg2"/>
                </a:solidFill>
              </a:defRPr>
            </a:lvl1pPr>
          </a:lstStyle>
          <a:p>
            <a:endParaRPr lang="en-AU"/>
          </a:p>
        </p:txBody>
      </p:sp>
      <p:sp>
        <p:nvSpPr>
          <p:cNvPr id="2" name="Title Placeholder 1"/>
          <p:cNvSpPr>
            <a:spLocks noGrp="1"/>
          </p:cNvSpPr>
          <p:nvPr>
            <p:ph type="title"/>
          </p:nvPr>
        </p:nvSpPr>
        <p:spPr>
          <a:xfrm>
            <a:off x="571500" y="274638"/>
            <a:ext cx="8001000" cy="1143000"/>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571500" y="1905000"/>
            <a:ext cx="80010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372100" y="6158753"/>
            <a:ext cx="3200400" cy="365125"/>
          </a:xfrm>
          <a:prstGeom prst="rect">
            <a:avLst/>
          </a:prstGeom>
        </p:spPr>
        <p:txBody>
          <a:bodyPr vert="horz" lIns="91440" tIns="45720" rIns="91440" bIns="45720" rtlCol="0" anchor="ctr"/>
          <a:lstStyle>
            <a:lvl1pPr algn="r">
              <a:defRPr sz="1200">
                <a:solidFill>
                  <a:schemeClr val="bg2"/>
                </a:solidFill>
              </a:defRPr>
            </a:lvl1pPr>
          </a:lstStyle>
          <a:p>
            <a:fld id="{221392C1-BE3D-455F-AE00-DCF4D6CF7997}" type="datetimeFigureOut">
              <a:rPr lang="en-AU" smtClean="0"/>
              <a:pPr/>
              <a:t>23/02/2016</a:t>
            </a:fld>
            <a:endParaRPr lang="en-AU"/>
          </a:p>
        </p:txBody>
      </p:sp>
      <p:sp>
        <p:nvSpPr>
          <p:cNvPr id="6" name="Slide Number Placeholder 5"/>
          <p:cNvSpPr>
            <a:spLocks noGrp="1"/>
          </p:cNvSpPr>
          <p:nvPr>
            <p:ph type="sldNum" sz="quarter" idx="4"/>
          </p:nvPr>
        </p:nvSpPr>
        <p:spPr>
          <a:xfrm>
            <a:off x="4046220" y="6158753"/>
            <a:ext cx="1051560" cy="365125"/>
          </a:xfrm>
          <a:prstGeom prst="rect">
            <a:avLst/>
          </a:prstGeom>
        </p:spPr>
        <p:txBody>
          <a:bodyPr vert="horz" lIns="91440" tIns="45720" rIns="91440" bIns="45720" rtlCol="0" anchor="ctr"/>
          <a:lstStyle>
            <a:lvl1pPr algn="ctr">
              <a:defRPr sz="1200">
                <a:solidFill>
                  <a:schemeClr val="bg2"/>
                </a:solidFill>
              </a:defRPr>
            </a:lvl1pPr>
          </a:lstStyle>
          <a:p>
            <a:fld id="{8F24EC31-9498-4592-84DF-DD4785B2B913}" type="slidenum">
              <a:rPr lang="en-AU" smtClean="0"/>
              <a:pPr/>
              <a:t>‹#›</a:t>
            </a:fld>
            <a:endParaRPr lang="en-AU"/>
          </a:p>
        </p:txBody>
      </p:sp>
    </p:spTree>
  </p:cSld>
  <p:clrMap bg1="lt1" tx1="dk1" bg2="lt2" tx2="dk2" accent1="accent1" accent2="accent2" accent3="accent3" accent4="accent4" accent5="accent5" accent6="accent6" hlink="hlink" folHlink="folHlink"/>
  <p:sldLayoutIdLst>
    <p:sldLayoutId id="2147483822" r:id="rId1"/>
    <p:sldLayoutId id="2147483823" r:id="rId2"/>
    <p:sldLayoutId id="2147483824" r:id="rId3"/>
    <p:sldLayoutId id="2147483825" r:id="rId4"/>
    <p:sldLayoutId id="2147483826" r:id="rId5"/>
    <p:sldLayoutId id="2147483827" r:id="rId6"/>
    <p:sldLayoutId id="2147483828" r:id="rId7"/>
    <p:sldLayoutId id="2147483829" r:id="rId8"/>
    <p:sldLayoutId id="2147483830" r:id="rId9"/>
    <p:sldLayoutId id="2147483831" r:id="rId10"/>
    <p:sldLayoutId id="2147483832" r:id="rId11"/>
    <p:sldLayoutId id="2147483833" r:id="rId12"/>
    <p:sldLayoutId id="2147483834" r:id="rId13"/>
    <p:sldLayoutId id="2147483835" r:id="rId14"/>
    <p:sldLayoutId id="2147483836" r:id="rId15"/>
    <p:sldLayoutId id="2147483837" r:id="rId16"/>
    <p:sldLayoutId id="2147483838" r:id="rId17"/>
  </p:sldLayoutIdLst>
  <p:txStyles>
    <p:titleStyle>
      <a:lvl1pPr algn="ctr" defTabSz="914400" rtl="0" eaLnBrk="1" latinLnBrk="0" hangingPunct="1">
        <a:spcBef>
          <a:spcPct val="0"/>
        </a:spcBef>
        <a:buNone/>
        <a:defRPr sz="5400" kern="1200">
          <a:solidFill>
            <a:schemeClr val="tx1"/>
          </a:solidFill>
          <a:latin typeface="+mj-lt"/>
          <a:ea typeface="+mj-ea"/>
          <a:cs typeface="+mj-cs"/>
        </a:defRPr>
      </a:lvl1pPr>
    </p:titleStyle>
    <p:bodyStyle>
      <a:lvl1pPr marL="457200" indent="-457200" algn="l" defTabSz="914400" rtl="0" eaLnBrk="1" latinLnBrk="0" hangingPunct="1">
        <a:spcBef>
          <a:spcPts val="0"/>
        </a:spcBef>
        <a:spcAft>
          <a:spcPts val="2000"/>
        </a:spcAft>
        <a:buFont typeface="Wingdings 2" pitchFamily="18" charset="2"/>
        <a:buChar char=""/>
        <a:defRPr sz="2400" kern="1200">
          <a:solidFill>
            <a:schemeClr val="tx1"/>
          </a:solidFill>
          <a:latin typeface="+mn-lt"/>
          <a:ea typeface="+mn-ea"/>
          <a:cs typeface="+mn-cs"/>
        </a:defRPr>
      </a:lvl1pPr>
      <a:lvl2pPr marL="914400" indent="-457200" algn="l" defTabSz="914400" rtl="0" eaLnBrk="1" latinLnBrk="0" hangingPunct="1">
        <a:spcBef>
          <a:spcPts val="0"/>
        </a:spcBef>
        <a:spcAft>
          <a:spcPts val="1000"/>
        </a:spcAft>
        <a:buClr>
          <a:schemeClr val="bg2"/>
        </a:buClr>
        <a:buFont typeface="Wingdings 2" pitchFamily="18" charset="2"/>
        <a:buChar char=""/>
        <a:defRPr sz="2200" kern="1200">
          <a:solidFill>
            <a:schemeClr val="tx1"/>
          </a:solidFill>
          <a:latin typeface="+mn-lt"/>
          <a:ea typeface="+mn-ea"/>
          <a:cs typeface="+mn-cs"/>
        </a:defRPr>
      </a:lvl2pPr>
      <a:lvl3pPr marL="1371600" indent="-457200" algn="l" defTabSz="914400" rtl="0" eaLnBrk="1" latinLnBrk="0" hangingPunct="1">
        <a:spcBef>
          <a:spcPts val="0"/>
        </a:spcBef>
        <a:spcAft>
          <a:spcPts val="1000"/>
        </a:spcAft>
        <a:buFont typeface="Wingdings 2" pitchFamily="18" charset="2"/>
        <a:buChar char=""/>
        <a:defRPr sz="2000" kern="1200">
          <a:solidFill>
            <a:schemeClr val="tx1"/>
          </a:solidFill>
          <a:latin typeface="+mn-lt"/>
          <a:ea typeface="+mn-ea"/>
          <a:cs typeface="+mn-cs"/>
        </a:defRPr>
      </a:lvl3pPr>
      <a:lvl4pPr marL="1828800" indent="-457200" algn="l" defTabSz="914400" rtl="0" eaLnBrk="1" latinLnBrk="0" hangingPunct="1">
        <a:spcBef>
          <a:spcPts val="0"/>
        </a:spcBef>
        <a:spcAft>
          <a:spcPts val="1000"/>
        </a:spcAft>
        <a:buClr>
          <a:schemeClr val="bg2"/>
        </a:buClr>
        <a:buFont typeface="Wingdings 2" pitchFamily="18" charset="2"/>
        <a:buChar char=""/>
        <a:defRPr sz="1800" kern="1200">
          <a:solidFill>
            <a:schemeClr val="tx1"/>
          </a:solidFill>
          <a:latin typeface="+mn-lt"/>
          <a:ea typeface="+mn-ea"/>
          <a:cs typeface="+mn-cs"/>
        </a:defRPr>
      </a:lvl4pPr>
      <a:lvl5pPr marL="2286000" indent="-457200" algn="l" defTabSz="914400" rtl="0" eaLnBrk="1" latinLnBrk="0" hangingPunct="1">
        <a:spcBef>
          <a:spcPts val="0"/>
        </a:spcBef>
        <a:spcAft>
          <a:spcPts val="1000"/>
        </a:spcAft>
        <a:buFont typeface="Wingdings 2" pitchFamily="18" charset="2"/>
        <a:buChar char=""/>
        <a:defRPr sz="1800" kern="1200">
          <a:solidFill>
            <a:schemeClr val="tx1"/>
          </a:solidFill>
          <a:latin typeface="+mn-lt"/>
          <a:ea typeface="+mn-ea"/>
          <a:cs typeface="+mn-cs"/>
        </a:defRPr>
      </a:lvl5pPr>
      <a:lvl6pPr marL="2743200" indent="-461963" algn="l" defTabSz="914400" rtl="0" eaLnBrk="1" latinLnBrk="0" hangingPunct="1">
        <a:spcBef>
          <a:spcPts val="0"/>
        </a:spcBef>
        <a:spcAft>
          <a:spcPts val="600"/>
        </a:spcAft>
        <a:buClr>
          <a:schemeClr val="bg2"/>
        </a:buClr>
        <a:buFont typeface="Wingdings 2" pitchFamily="18" charset="2"/>
        <a:buChar char="ò"/>
        <a:defRPr lang="en-US" sz="1800" kern="1200" dirty="0" smtClean="0">
          <a:solidFill>
            <a:schemeClr val="tx1"/>
          </a:solidFill>
          <a:latin typeface="+mn-lt"/>
          <a:ea typeface="+mn-ea"/>
          <a:cs typeface="+mn-cs"/>
        </a:defRPr>
      </a:lvl6pPr>
      <a:lvl7pPr marL="3205163" indent="-461963" algn="l" defTabSz="914400" rtl="0" eaLnBrk="1" latinLnBrk="0" hangingPunct="1">
        <a:spcBef>
          <a:spcPts val="0"/>
        </a:spcBef>
        <a:spcAft>
          <a:spcPts val="600"/>
        </a:spcAft>
        <a:buFont typeface="Wingdings 2" pitchFamily="18" charset="2"/>
        <a:buChar char="ò"/>
        <a:defRPr lang="en-US" sz="1800" kern="1200" dirty="0" smtClean="0">
          <a:solidFill>
            <a:schemeClr val="tx1"/>
          </a:solidFill>
          <a:latin typeface="+mn-lt"/>
          <a:ea typeface="+mn-ea"/>
          <a:cs typeface="+mn-cs"/>
        </a:defRPr>
      </a:lvl7pPr>
      <a:lvl8pPr marL="3657600" indent="-461963" algn="l" defTabSz="914400" rtl="0" eaLnBrk="1" latinLnBrk="0" hangingPunct="1">
        <a:spcBef>
          <a:spcPts val="0"/>
        </a:spcBef>
        <a:spcAft>
          <a:spcPts val="600"/>
        </a:spcAft>
        <a:buClr>
          <a:schemeClr val="bg2"/>
        </a:buClr>
        <a:buFont typeface="Wingdings 2" pitchFamily="18" charset="2"/>
        <a:buChar char="ò"/>
        <a:defRPr lang="en-US" sz="1800" kern="1200" dirty="0" smtClean="0">
          <a:solidFill>
            <a:schemeClr val="tx1"/>
          </a:solidFill>
          <a:latin typeface="+mn-lt"/>
          <a:ea typeface="+mn-ea"/>
          <a:cs typeface="+mn-cs"/>
        </a:defRPr>
      </a:lvl8pPr>
      <a:lvl9pPr marL="4119563" indent="-461963" algn="l" defTabSz="914400" rtl="0" eaLnBrk="1" latinLnBrk="0" hangingPunct="1">
        <a:spcBef>
          <a:spcPts val="0"/>
        </a:spcBef>
        <a:spcAft>
          <a:spcPts val="600"/>
        </a:spcAft>
        <a:buFont typeface="Wingdings 2" pitchFamily="18" charset="2"/>
        <a:buChar char="ò"/>
        <a:defRPr lang="en-US" sz="1800" kern="1200" dirty="0" smtClean="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7.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5"/>
          <p:cNvSpPr>
            <a:spLocks noGrp="1" noChangeArrowheads="1"/>
          </p:cNvSpPr>
          <p:nvPr>
            <p:ph type="ctrTitle"/>
          </p:nvPr>
        </p:nvSpPr>
        <p:spPr>
          <a:xfrm>
            <a:off x="259307" y="423080"/>
            <a:ext cx="8656093" cy="3575714"/>
          </a:xfrm>
        </p:spPr>
        <p:txBody>
          <a:bodyPr>
            <a:normAutofit fontScale="90000"/>
          </a:bodyPr>
          <a:lstStyle/>
          <a:p>
            <a:pPr eaLnBrk="1" hangingPunct="1"/>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sz="4700" dirty="0" smtClean="0"/>
              <a:t>Fin-464</a:t>
            </a:r>
            <a:r>
              <a:rPr lang="en-US" dirty="0" smtClean="0"/>
              <a:t/>
            </a:r>
            <a:br>
              <a:rPr lang="en-US" dirty="0" smtClean="0"/>
            </a:br>
            <a:r>
              <a:rPr lang="en-US" sz="4000" dirty="0" smtClean="0"/>
              <a:t/>
            </a:r>
            <a:br>
              <a:rPr lang="en-US" sz="4000" dirty="0" smtClean="0"/>
            </a:br>
            <a:r>
              <a:rPr lang="en-US" sz="3800" dirty="0" smtClean="0"/>
              <a:t>Chapter 6: Measuring and Evaluating the Performance of Banks and Their Principal Competitors</a:t>
            </a:r>
            <a:r>
              <a:rPr lang="en-US" dirty="0" smtClean="0"/>
              <a:t/>
            </a:r>
            <a:br>
              <a:rPr lang="en-US" dirty="0" smtClean="0"/>
            </a:b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1791" y="719920"/>
            <a:ext cx="8229600" cy="1066800"/>
          </a:xfrm>
        </p:spPr>
        <p:txBody>
          <a:bodyPr/>
          <a:lstStyle/>
          <a:p>
            <a:r>
              <a:rPr lang="en-US" dirty="0" smtClean="0"/>
              <a:t> </a:t>
            </a:r>
            <a:endParaRPr lang="en-US" dirty="0"/>
          </a:p>
        </p:txBody>
      </p:sp>
      <p:sp>
        <p:nvSpPr>
          <p:cNvPr id="3" name="Content Placeholder 2"/>
          <p:cNvSpPr>
            <a:spLocks noGrp="1"/>
          </p:cNvSpPr>
          <p:nvPr>
            <p:ph idx="1"/>
          </p:nvPr>
        </p:nvSpPr>
        <p:spPr>
          <a:xfrm>
            <a:off x="327545" y="2249488"/>
            <a:ext cx="8529851" cy="4324350"/>
          </a:xfrm>
        </p:spPr>
        <p:txBody>
          <a:bodyPr/>
          <a:lstStyle/>
          <a:p>
            <a:pPr>
              <a:buNone/>
            </a:pPr>
            <a:r>
              <a:rPr lang="en-US" dirty="0" smtClean="0"/>
              <a:t>NPM have been split into two parts:</a:t>
            </a:r>
          </a:p>
          <a:p>
            <a:pPr marL="623887" indent="-514350">
              <a:spcBef>
                <a:spcPts val="0"/>
              </a:spcBef>
              <a:spcAft>
                <a:spcPts val="1200"/>
              </a:spcAft>
              <a:buFont typeface="+mj-lt"/>
              <a:buAutoNum type="arabicPeriod"/>
            </a:pPr>
            <a:r>
              <a:rPr lang="en-US" dirty="0" smtClean="0"/>
              <a:t>A tax-management efficiency reflecting the use of security gains or losses and other tax management tools (e.g. Tax exempt bonds)</a:t>
            </a:r>
          </a:p>
          <a:p>
            <a:pPr marL="623887" indent="-514350">
              <a:spcBef>
                <a:spcPts val="0"/>
              </a:spcBef>
              <a:spcAft>
                <a:spcPts val="1200"/>
              </a:spcAft>
              <a:buFont typeface="+mj-lt"/>
              <a:buAutoNum type="arabicPeriod"/>
            </a:pPr>
            <a:r>
              <a:rPr lang="en-US" dirty="0" smtClean="0"/>
              <a:t>Expense Control efficiency indicate of how many dollars of revenue survive after operating expenses are removed. </a:t>
            </a:r>
          </a:p>
          <a:p>
            <a:pPr marL="623887" indent="-514350">
              <a:buFont typeface="+mj-lt"/>
              <a:buAutoNum type="arabicPeriod"/>
            </a:pPr>
            <a:endParaRPr lang="en-US" dirty="0" smtClean="0"/>
          </a:p>
          <a:p>
            <a:endParaRPr lang="en-US" dirty="0"/>
          </a:p>
        </p:txBody>
      </p:sp>
      <p:sp>
        <p:nvSpPr>
          <p:cNvPr id="4" name="Rectangle 2"/>
          <p:cNvSpPr txBox="1">
            <a:spLocks noChangeArrowheads="1"/>
          </p:cNvSpPr>
          <p:nvPr/>
        </p:nvSpPr>
        <p:spPr bwMode="auto">
          <a:xfrm>
            <a:off x="545366" y="686936"/>
            <a:ext cx="7772400" cy="81431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smtClean="0">
                <a:ln>
                  <a:noFill/>
                </a:ln>
                <a:solidFill>
                  <a:schemeClr val="tx2"/>
                </a:solidFill>
                <a:effectLst/>
                <a:uLnTx/>
                <a:uFillTx/>
                <a:latin typeface="+mj-lt"/>
                <a:ea typeface="+mj-ea"/>
                <a:cs typeface="+mj-cs"/>
              </a:rPr>
              <a:t>Interpreting ROE….. Contd</a:t>
            </a:r>
            <a:endParaRPr kumimoji="0" lang="en-US" sz="2800" b="1" i="0" u="none" strike="noStrike" kern="1200" cap="none" spc="0" normalizeH="0" baseline="0" noProof="0" dirty="0" smtClean="0">
              <a:ln>
                <a:noFill/>
              </a:ln>
              <a:solidFill>
                <a:schemeClr val="tx2"/>
              </a:solidFill>
              <a:effectLst/>
              <a:uLnTx/>
              <a:uFillTx/>
              <a:latin typeface="+mj-lt"/>
              <a:ea typeface="+mj-ea"/>
              <a:cs typeface="+mj-cs"/>
            </a:endParaRPr>
          </a:p>
        </p:txBody>
      </p:sp>
      <p:sp>
        <p:nvSpPr>
          <p:cNvPr id="5" name="Rectangle 4"/>
          <p:cNvSpPr>
            <a:spLocks noChangeArrowheads="1"/>
          </p:cNvSpPr>
          <p:nvPr/>
        </p:nvSpPr>
        <p:spPr bwMode="auto">
          <a:xfrm>
            <a:off x="8585200" y="38100"/>
            <a:ext cx="406400" cy="276225"/>
          </a:xfrm>
          <a:prstGeom prst="rect">
            <a:avLst/>
          </a:prstGeom>
          <a:noFill/>
          <a:ln w="9525" algn="ctr">
            <a:noFill/>
            <a:miter lim="800000"/>
            <a:headEnd/>
            <a:tailEnd/>
          </a:ln>
        </p:spPr>
        <p:txBody>
          <a:bodyPr wrap="none">
            <a:spAutoFit/>
          </a:bodyPr>
          <a:lstStyle/>
          <a:p>
            <a:pPr algn="r"/>
            <a:r>
              <a:rPr lang="en-US" sz="1200" dirty="0">
                <a:solidFill>
                  <a:srgbClr val="FFFFFF"/>
                </a:solidFill>
              </a:rPr>
              <a:t>6-</a:t>
            </a:r>
            <a:fld id="{F182E5CF-2D91-4A78-AD61-31315AD52A63}" type="slidenum">
              <a:rPr lang="en-US" sz="1200">
                <a:solidFill>
                  <a:srgbClr val="FFFFFF"/>
                </a:solidFill>
              </a:rPr>
              <a:pPr algn="r"/>
              <a:t>10</a:t>
            </a:fld>
            <a:endParaRPr lang="en-US" sz="1200" dirty="0">
              <a:solidFill>
                <a:srgbClr val="FFFFFF"/>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p:cNvSpPr>
            <a:spLocks noGrp="1" noChangeArrowheads="1"/>
          </p:cNvSpPr>
          <p:nvPr>
            <p:ph type="title"/>
          </p:nvPr>
        </p:nvSpPr>
        <p:spPr>
          <a:xfrm>
            <a:off x="272955" y="624384"/>
            <a:ext cx="8523027" cy="781335"/>
          </a:xfrm>
        </p:spPr>
        <p:txBody>
          <a:bodyPr/>
          <a:lstStyle/>
          <a:p>
            <a:pPr algn="ctr" eaLnBrk="1" hangingPunct="1"/>
            <a:r>
              <a:rPr lang="en-US" sz="3200" b="1" dirty="0" smtClean="0"/>
              <a:t>Other Goals in Banking: Efficiency</a:t>
            </a:r>
          </a:p>
        </p:txBody>
      </p:sp>
      <p:graphicFrame>
        <p:nvGraphicFramePr>
          <p:cNvPr id="6146" name="Object 3"/>
          <p:cNvGraphicFramePr>
            <a:graphicFrameLocks noChangeAspect="1"/>
          </p:cNvGraphicFramePr>
          <p:nvPr/>
        </p:nvGraphicFramePr>
        <p:xfrm>
          <a:off x="254000" y="2471382"/>
          <a:ext cx="8721725" cy="1047750"/>
        </p:xfrm>
        <a:graphic>
          <a:graphicData uri="http://schemas.openxmlformats.org/presentationml/2006/ole">
            <p:oleObj spid="_x0000_s3074" name="Equation" r:id="rId4" imgW="3492360" imgH="419040" progId="">
              <p:embed/>
            </p:oleObj>
          </a:graphicData>
        </a:graphic>
      </p:graphicFrame>
      <p:graphicFrame>
        <p:nvGraphicFramePr>
          <p:cNvPr id="6147" name="Object 4"/>
          <p:cNvGraphicFramePr>
            <a:graphicFrameLocks noChangeAspect="1"/>
          </p:cNvGraphicFramePr>
          <p:nvPr/>
        </p:nvGraphicFramePr>
        <p:xfrm>
          <a:off x="0" y="3794931"/>
          <a:ext cx="9144000" cy="866775"/>
        </p:xfrm>
        <a:graphic>
          <a:graphicData uri="http://schemas.openxmlformats.org/presentationml/2006/ole">
            <p:oleObj spid="_x0000_s3075" name="Equation" r:id="rId5" imgW="4736880" imgH="419040" progId="">
              <p:embed/>
            </p:oleObj>
          </a:graphicData>
        </a:graphic>
      </p:graphicFrame>
      <p:sp>
        <p:nvSpPr>
          <p:cNvPr id="6149" name="Rectangle 6"/>
          <p:cNvSpPr>
            <a:spLocks noChangeArrowheads="1"/>
          </p:cNvSpPr>
          <p:nvPr/>
        </p:nvSpPr>
        <p:spPr bwMode="auto">
          <a:xfrm>
            <a:off x="8585200" y="38100"/>
            <a:ext cx="406400" cy="276225"/>
          </a:xfrm>
          <a:prstGeom prst="rect">
            <a:avLst/>
          </a:prstGeom>
          <a:noFill/>
          <a:ln w="9525" algn="ctr">
            <a:noFill/>
            <a:miter lim="800000"/>
            <a:headEnd/>
            <a:tailEnd/>
          </a:ln>
        </p:spPr>
        <p:txBody>
          <a:bodyPr wrap="none">
            <a:spAutoFit/>
          </a:bodyPr>
          <a:lstStyle/>
          <a:p>
            <a:pPr algn="r"/>
            <a:r>
              <a:rPr lang="en-US" sz="1200" dirty="0">
                <a:solidFill>
                  <a:srgbClr val="FFFFFF"/>
                </a:solidFill>
              </a:rPr>
              <a:t>6-</a:t>
            </a:r>
            <a:fld id="{9E1AE57B-9F8A-4CE1-83EF-C2C91DF49F0C}" type="slidenum">
              <a:rPr lang="en-US" sz="1200">
                <a:solidFill>
                  <a:srgbClr val="FFFFFF"/>
                </a:solidFill>
              </a:rPr>
              <a:pPr algn="r"/>
              <a:t>11</a:t>
            </a:fld>
            <a:endParaRPr lang="en-US" sz="1200" dirty="0">
              <a:solidFill>
                <a:srgbClr val="FFFFFF"/>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2"/>
          <p:cNvSpPr>
            <a:spLocks noGrp="1" noChangeArrowheads="1"/>
          </p:cNvSpPr>
          <p:nvPr>
            <p:ph type="title"/>
          </p:nvPr>
        </p:nvSpPr>
        <p:spPr>
          <a:xfrm>
            <a:off x="600501" y="624385"/>
            <a:ext cx="7772400" cy="457200"/>
          </a:xfrm>
        </p:spPr>
        <p:txBody>
          <a:bodyPr/>
          <a:lstStyle/>
          <a:p>
            <a:pPr algn="ctr" eaLnBrk="1" hangingPunct="1"/>
            <a:r>
              <a:rPr lang="en-US" sz="3200" b="1" dirty="0" smtClean="0"/>
              <a:t>Measuring Risk in Banking</a:t>
            </a:r>
          </a:p>
        </p:txBody>
      </p:sp>
      <p:sp>
        <p:nvSpPr>
          <p:cNvPr id="13317" name="Rectangle 3"/>
          <p:cNvSpPr>
            <a:spLocks noGrp="1" noChangeArrowheads="1"/>
          </p:cNvSpPr>
          <p:nvPr>
            <p:ph type="body" idx="1"/>
          </p:nvPr>
        </p:nvSpPr>
        <p:spPr>
          <a:xfrm>
            <a:off x="163773" y="1419367"/>
            <a:ext cx="8816454" cy="5072418"/>
          </a:xfrm>
        </p:spPr>
        <p:txBody>
          <a:bodyPr>
            <a:normAutofit lnSpcReduction="10000"/>
          </a:bodyPr>
          <a:lstStyle/>
          <a:p>
            <a:pPr marL="365760" indent="-365760" eaLnBrk="1" hangingPunct="1">
              <a:buNone/>
            </a:pPr>
            <a:r>
              <a:rPr lang="en-US" sz="2400" b="1" dirty="0" smtClean="0">
                <a:latin typeface="Times New Roman" pitchFamily="18" charset="0"/>
              </a:rPr>
              <a:t>1. Credit Risk:  </a:t>
            </a:r>
            <a:r>
              <a:rPr lang="en-US" sz="2400" dirty="0" smtClean="0">
                <a:latin typeface="Times New Roman" pitchFamily="18" charset="0"/>
              </a:rPr>
              <a:t>The danger of default by a borrower to whom a bank has extended credit. It is the probability that some assets (loans) will decline in value and become worthless. </a:t>
            </a:r>
          </a:p>
          <a:p>
            <a:pPr marL="365760" indent="-365760" eaLnBrk="1" hangingPunct="1">
              <a:buNone/>
            </a:pPr>
            <a:endParaRPr lang="en-US" sz="2400" dirty="0" smtClean="0">
              <a:latin typeface="Times New Roman" pitchFamily="18" charset="0"/>
            </a:endParaRPr>
          </a:p>
          <a:p>
            <a:pPr marL="274320" indent="-274320" eaLnBrk="1" hangingPunct="1">
              <a:lnSpc>
                <a:spcPct val="90000"/>
              </a:lnSpc>
              <a:spcBef>
                <a:spcPts val="0"/>
              </a:spcBef>
              <a:spcAft>
                <a:spcPts val="600"/>
              </a:spcAft>
            </a:pPr>
            <a:r>
              <a:rPr lang="en-US" sz="2400" dirty="0" smtClean="0"/>
              <a:t>Nonperforming Loans </a:t>
            </a:r>
            <a:r>
              <a:rPr lang="en-US" sz="2000" dirty="0" smtClean="0"/>
              <a:t>(income-generating assets)</a:t>
            </a:r>
            <a:r>
              <a:rPr lang="en-US" sz="2400" dirty="0" smtClean="0"/>
              <a:t>/Total Loans</a:t>
            </a:r>
          </a:p>
          <a:p>
            <a:pPr marL="274320" indent="-274320" eaLnBrk="1" hangingPunct="1">
              <a:lnSpc>
                <a:spcPct val="90000"/>
              </a:lnSpc>
              <a:spcBef>
                <a:spcPts val="0"/>
              </a:spcBef>
              <a:spcAft>
                <a:spcPts val="600"/>
              </a:spcAft>
            </a:pPr>
            <a:r>
              <a:rPr lang="en-US" sz="2400" dirty="0" smtClean="0"/>
              <a:t>Nonperforming loan (assets)/Equity Capital</a:t>
            </a:r>
          </a:p>
          <a:p>
            <a:pPr marL="274320" indent="-274320" eaLnBrk="1" hangingPunct="1">
              <a:lnSpc>
                <a:spcPct val="90000"/>
              </a:lnSpc>
              <a:spcBef>
                <a:spcPts val="0"/>
              </a:spcBef>
              <a:spcAft>
                <a:spcPts val="600"/>
              </a:spcAft>
            </a:pPr>
            <a:r>
              <a:rPr lang="en-US" sz="2400" dirty="0" smtClean="0"/>
              <a:t>Net Charge-Offs/Total Loans</a:t>
            </a:r>
          </a:p>
          <a:p>
            <a:pPr marL="274320" indent="-274320" eaLnBrk="1" hangingPunct="1">
              <a:lnSpc>
                <a:spcPct val="90000"/>
              </a:lnSpc>
              <a:spcBef>
                <a:spcPts val="0"/>
              </a:spcBef>
              <a:spcAft>
                <a:spcPts val="600"/>
              </a:spcAft>
            </a:pPr>
            <a:r>
              <a:rPr lang="en-US" sz="2400" dirty="0" smtClean="0"/>
              <a:t>Provision for Loan Losses/Total Loans</a:t>
            </a:r>
          </a:p>
          <a:p>
            <a:pPr marL="274320" indent="-274320" eaLnBrk="1" hangingPunct="1">
              <a:lnSpc>
                <a:spcPct val="90000"/>
              </a:lnSpc>
              <a:spcBef>
                <a:spcPts val="0"/>
              </a:spcBef>
              <a:spcAft>
                <a:spcPts val="600"/>
              </a:spcAft>
            </a:pPr>
            <a:r>
              <a:rPr lang="en-US" sz="2400" dirty="0" smtClean="0"/>
              <a:t>Provision for Loan Losses/Equity Capital</a:t>
            </a:r>
          </a:p>
          <a:p>
            <a:pPr marL="274320" indent="-274320" eaLnBrk="1" hangingPunct="1">
              <a:lnSpc>
                <a:spcPct val="90000"/>
              </a:lnSpc>
              <a:spcBef>
                <a:spcPts val="0"/>
              </a:spcBef>
              <a:spcAft>
                <a:spcPts val="600"/>
              </a:spcAft>
            </a:pPr>
            <a:r>
              <a:rPr lang="en-US" sz="2400" dirty="0" smtClean="0"/>
              <a:t>Allowance for Loan Losses/Total Loans</a:t>
            </a:r>
          </a:p>
          <a:p>
            <a:pPr marL="274320" indent="-274320" eaLnBrk="1" hangingPunct="1">
              <a:lnSpc>
                <a:spcPct val="90000"/>
              </a:lnSpc>
              <a:spcBef>
                <a:spcPts val="0"/>
              </a:spcBef>
              <a:spcAft>
                <a:spcPts val="600"/>
              </a:spcAft>
            </a:pPr>
            <a:r>
              <a:rPr lang="en-US" sz="2400" dirty="0" smtClean="0"/>
              <a:t>Allowance for Loan Losses/Equity Capital</a:t>
            </a:r>
          </a:p>
          <a:p>
            <a:pPr marL="274320" indent="-274320" eaLnBrk="1" hangingPunct="1">
              <a:lnSpc>
                <a:spcPct val="90000"/>
              </a:lnSpc>
              <a:spcBef>
                <a:spcPts val="0"/>
              </a:spcBef>
              <a:spcAft>
                <a:spcPts val="600"/>
              </a:spcAft>
            </a:pPr>
            <a:r>
              <a:rPr lang="en-US" sz="2400" dirty="0" smtClean="0"/>
              <a:t>Total Loans/Total deposits</a:t>
            </a:r>
          </a:p>
          <a:p>
            <a:pPr eaLnBrk="1" hangingPunct="1">
              <a:buNone/>
            </a:pPr>
            <a:endParaRPr lang="en-US" sz="2400" b="1" dirty="0" smtClean="0">
              <a:latin typeface="Times New Roman" pitchFamily="18" charset="0"/>
            </a:endParaRPr>
          </a:p>
        </p:txBody>
      </p:sp>
      <p:sp>
        <p:nvSpPr>
          <p:cNvPr id="7" name="Rectangle 6"/>
          <p:cNvSpPr>
            <a:spLocks noChangeArrowheads="1"/>
          </p:cNvSpPr>
          <p:nvPr/>
        </p:nvSpPr>
        <p:spPr bwMode="auto">
          <a:xfrm>
            <a:off x="8585200" y="38100"/>
            <a:ext cx="406400" cy="276225"/>
          </a:xfrm>
          <a:prstGeom prst="rect">
            <a:avLst/>
          </a:prstGeom>
          <a:noFill/>
          <a:ln w="9525" algn="ctr">
            <a:noFill/>
            <a:miter lim="800000"/>
            <a:headEnd/>
            <a:tailEnd/>
          </a:ln>
        </p:spPr>
        <p:txBody>
          <a:bodyPr wrap="none">
            <a:spAutoFit/>
          </a:bodyPr>
          <a:lstStyle/>
          <a:p>
            <a:pPr algn="r"/>
            <a:r>
              <a:rPr lang="en-US" sz="1200" dirty="0">
                <a:solidFill>
                  <a:srgbClr val="FFFFFF"/>
                </a:solidFill>
              </a:rPr>
              <a:t>6-</a:t>
            </a:r>
            <a:fld id="{9E1AE57B-9F8A-4CE1-83EF-C2C91DF49F0C}" type="slidenum">
              <a:rPr lang="en-US" sz="1200">
                <a:solidFill>
                  <a:srgbClr val="FFFFFF"/>
                </a:solidFill>
              </a:rPr>
              <a:pPr algn="r"/>
              <a:t>12</a:t>
            </a:fld>
            <a:endParaRPr lang="en-US" sz="1200" dirty="0">
              <a:solidFill>
                <a:srgbClr val="FFFFFF"/>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2955" y="1787857"/>
            <a:ext cx="8529851" cy="4785981"/>
          </a:xfrm>
        </p:spPr>
        <p:txBody>
          <a:bodyPr/>
          <a:lstStyle/>
          <a:p>
            <a:pPr marL="365760" indent="-365760" eaLnBrk="1" hangingPunct="1">
              <a:buNone/>
            </a:pPr>
            <a:r>
              <a:rPr lang="en-US" b="1" dirty="0" smtClean="0">
                <a:latin typeface="Times New Roman" pitchFamily="18" charset="0"/>
              </a:rPr>
              <a:t>2. Liquidity Risk:  </a:t>
            </a:r>
            <a:r>
              <a:rPr lang="en-US" dirty="0" smtClean="0">
                <a:latin typeface="Times New Roman" pitchFamily="18" charset="0"/>
              </a:rPr>
              <a:t>The danger of having insufficient cash and borrowing capacity to meet a bank’s obligations when due (customers withdrawal, loan demand, etc). </a:t>
            </a:r>
          </a:p>
          <a:p>
            <a:pPr marL="365760" indent="-365760" eaLnBrk="1" hangingPunct="1">
              <a:buNone/>
            </a:pPr>
            <a:endParaRPr lang="en-US" dirty="0" smtClean="0">
              <a:latin typeface="Times New Roman" pitchFamily="18" charset="0"/>
            </a:endParaRPr>
          </a:p>
          <a:p>
            <a:pPr eaLnBrk="1" hangingPunct="1"/>
            <a:r>
              <a:rPr lang="en-US" dirty="0" smtClean="0"/>
              <a:t>Purchased Funds </a:t>
            </a:r>
            <a:r>
              <a:rPr lang="en-US" sz="2000" dirty="0" smtClean="0"/>
              <a:t>(Eurodollars, federal funds, security RPs, large CD, commercial paper)</a:t>
            </a:r>
            <a:r>
              <a:rPr lang="en-US" sz="2400" dirty="0" smtClean="0"/>
              <a:t>/</a:t>
            </a:r>
            <a:r>
              <a:rPr lang="en-US" dirty="0" smtClean="0"/>
              <a:t>Total Assets</a:t>
            </a:r>
          </a:p>
          <a:p>
            <a:pPr eaLnBrk="1" hangingPunct="1"/>
            <a:r>
              <a:rPr lang="en-US" dirty="0" smtClean="0"/>
              <a:t>Cash and Due from other Banks/Total Assets</a:t>
            </a:r>
          </a:p>
          <a:p>
            <a:pPr eaLnBrk="1" hangingPunct="1"/>
            <a:r>
              <a:rPr lang="en-US" dirty="0" smtClean="0"/>
              <a:t>Cash and Government Securities/Total Assets</a:t>
            </a:r>
          </a:p>
          <a:p>
            <a:pPr marL="365760" indent="-365760" eaLnBrk="1" hangingPunct="1">
              <a:buNone/>
            </a:pPr>
            <a:endParaRPr lang="en-US" dirty="0" smtClean="0">
              <a:latin typeface="Times New Roman" pitchFamily="18" charset="0"/>
            </a:endParaRPr>
          </a:p>
          <a:p>
            <a:pPr marL="365760" indent="-365760" eaLnBrk="1" hangingPunct="1">
              <a:buFont typeface="Wingdings" pitchFamily="2" charset="2"/>
              <a:buAutoNum type="arabicPeriod"/>
            </a:pPr>
            <a:endParaRPr lang="en-US" b="1" dirty="0" smtClean="0">
              <a:latin typeface="Times New Roman" pitchFamily="18" charset="0"/>
            </a:endParaRPr>
          </a:p>
          <a:p>
            <a:pPr marL="365760" indent="-365760" eaLnBrk="1" hangingPunct="1">
              <a:buFont typeface="Wingdings" pitchFamily="2" charset="2"/>
              <a:buAutoNum type="arabicPeriod"/>
            </a:pPr>
            <a:endParaRPr lang="en-US" b="1" dirty="0" smtClean="0">
              <a:latin typeface="Times New Roman" pitchFamily="18" charset="0"/>
            </a:endParaRPr>
          </a:p>
          <a:p>
            <a:pPr marL="365760" indent="-365760" eaLnBrk="1" hangingPunct="1">
              <a:buFont typeface="Wingdings" pitchFamily="2" charset="2"/>
              <a:buAutoNum type="arabicPeriod"/>
            </a:pPr>
            <a:endParaRPr lang="en-US" b="1" dirty="0" smtClean="0">
              <a:latin typeface="Times New Roman" pitchFamily="18" charset="0"/>
            </a:endParaRPr>
          </a:p>
          <a:p>
            <a:pPr marL="365760" indent="-365760" eaLnBrk="1" hangingPunct="1">
              <a:buNone/>
            </a:pPr>
            <a:endParaRPr lang="en-US" b="1" dirty="0" smtClean="0">
              <a:latin typeface="Times New Roman" pitchFamily="18" charset="0"/>
            </a:endParaRPr>
          </a:p>
          <a:p>
            <a:endParaRPr lang="en-US" b="1" dirty="0"/>
          </a:p>
        </p:txBody>
      </p:sp>
      <p:sp>
        <p:nvSpPr>
          <p:cNvPr id="4" name="Rectangle 2"/>
          <p:cNvSpPr>
            <a:spLocks noGrp="1" noChangeArrowheads="1"/>
          </p:cNvSpPr>
          <p:nvPr>
            <p:ph type="title"/>
          </p:nvPr>
        </p:nvSpPr>
        <p:spPr>
          <a:xfrm>
            <a:off x="607325" y="501555"/>
            <a:ext cx="8229600" cy="890517"/>
          </a:xfrm>
        </p:spPr>
        <p:txBody>
          <a:bodyPr/>
          <a:lstStyle/>
          <a:p>
            <a:pPr algn="ctr" eaLnBrk="1" hangingPunct="1"/>
            <a:r>
              <a:rPr lang="en-US" sz="3200" b="1" dirty="0" smtClean="0"/>
              <a:t>Measuring Risk in Banking</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143" y="487907"/>
            <a:ext cx="8229600" cy="699448"/>
          </a:xfrm>
        </p:spPr>
        <p:txBody>
          <a:bodyPr/>
          <a:lstStyle/>
          <a:p>
            <a:pPr algn="ctr"/>
            <a:r>
              <a:rPr lang="en-US" sz="3200" b="1" dirty="0" smtClean="0"/>
              <a:t>Measuring Risk in Banking</a:t>
            </a:r>
            <a:endParaRPr lang="en-US" sz="3200" dirty="0"/>
          </a:p>
        </p:txBody>
      </p:sp>
      <p:sp>
        <p:nvSpPr>
          <p:cNvPr id="3" name="Content Placeholder 2"/>
          <p:cNvSpPr>
            <a:spLocks noGrp="1"/>
          </p:cNvSpPr>
          <p:nvPr>
            <p:ph idx="1"/>
          </p:nvPr>
        </p:nvSpPr>
        <p:spPr>
          <a:xfrm>
            <a:off x="177421" y="1624084"/>
            <a:ext cx="8761863" cy="4949754"/>
          </a:xfrm>
        </p:spPr>
        <p:txBody>
          <a:bodyPr>
            <a:normAutofit lnSpcReduction="10000"/>
          </a:bodyPr>
          <a:lstStyle/>
          <a:p>
            <a:pPr marL="274320" indent="-274320" eaLnBrk="1" hangingPunct="1">
              <a:spcBef>
                <a:spcPts val="0"/>
              </a:spcBef>
              <a:spcAft>
                <a:spcPts val="600"/>
              </a:spcAft>
              <a:buNone/>
            </a:pPr>
            <a:r>
              <a:rPr lang="en-US" b="1" dirty="0" smtClean="0">
                <a:latin typeface="Times New Roman" pitchFamily="18" charset="0"/>
              </a:rPr>
              <a:t>3. Market Risk:  </a:t>
            </a:r>
            <a:r>
              <a:rPr lang="en-US" sz="2400" dirty="0" smtClean="0">
                <a:latin typeface="Times New Roman" pitchFamily="18" charset="0"/>
              </a:rPr>
              <a:t>The danger of changing market values of bank assets, liabilities &amp; equity that may bring about loss. </a:t>
            </a:r>
            <a:r>
              <a:rPr lang="en-US" sz="2400" dirty="0" smtClean="0">
                <a:latin typeface="Times New Roman" pitchFamily="18" charset="0"/>
                <a:cs typeface="Times New Roman" pitchFamily="18" charset="0"/>
              </a:rPr>
              <a:t>Probability of the market value of the financial firm’s investment portfolio declining in value due to a change in interest rates. It comprises Price Risk and Interest Rate Risk.</a:t>
            </a:r>
          </a:p>
          <a:p>
            <a:pPr marL="274320" indent="-274320" eaLnBrk="1" hangingPunct="1">
              <a:spcBef>
                <a:spcPts val="0"/>
              </a:spcBef>
              <a:spcAft>
                <a:spcPts val="600"/>
              </a:spcAft>
              <a:buNone/>
            </a:pP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Price Risk </a:t>
            </a:r>
            <a:r>
              <a:rPr lang="en-US" sz="2400" dirty="0" smtClean="0">
                <a:latin typeface="Times New Roman" pitchFamily="18" charset="0"/>
                <a:cs typeface="Times New Roman" pitchFamily="18" charset="0"/>
              </a:rPr>
              <a:t>arises due to market-value movements on bond portfolios and stockholder’s equity.</a:t>
            </a:r>
            <a:endParaRPr lang="en-US" dirty="0" smtClean="0">
              <a:latin typeface="Times New Roman" pitchFamily="18" charset="0"/>
            </a:endParaRPr>
          </a:p>
          <a:p>
            <a:pPr eaLnBrk="1" hangingPunct="1"/>
            <a:r>
              <a:rPr lang="en-US" sz="2400" dirty="0" smtClean="0">
                <a:latin typeface="Times New Roman" pitchFamily="18" charset="0"/>
                <a:cs typeface="Times New Roman" pitchFamily="18" charset="0"/>
              </a:rPr>
              <a:t>Book-Value of Assets/ Market Value of Assets</a:t>
            </a:r>
          </a:p>
          <a:p>
            <a:pPr eaLnBrk="1" hangingPunct="1"/>
            <a:r>
              <a:rPr lang="en-US" sz="2400" dirty="0" smtClean="0">
                <a:latin typeface="Times New Roman" pitchFamily="18" charset="0"/>
                <a:cs typeface="Times New Roman" pitchFamily="18" charset="0"/>
              </a:rPr>
              <a:t>Book-Value of Equity/ Market Value of Equity</a:t>
            </a:r>
          </a:p>
          <a:p>
            <a:pPr eaLnBrk="1" hangingPunct="1"/>
            <a:r>
              <a:rPr lang="en-US" sz="2400" dirty="0" smtClean="0">
                <a:latin typeface="Times New Roman" pitchFamily="18" charset="0"/>
                <a:cs typeface="Times New Roman" pitchFamily="18" charset="0"/>
              </a:rPr>
              <a:t>Book-Value of Bonds/Market Value of Bonds</a:t>
            </a:r>
          </a:p>
          <a:p>
            <a:pPr eaLnBrk="1" hangingPunct="1"/>
            <a:r>
              <a:rPr lang="en-US" sz="2400" dirty="0" smtClean="0">
                <a:latin typeface="Times New Roman" pitchFamily="18" charset="0"/>
                <a:cs typeface="Times New Roman" pitchFamily="18" charset="0"/>
              </a:rPr>
              <a:t>Market Value of Preferred Stock and Common Stock</a:t>
            </a:r>
            <a:endParaRPr lang="en-US" sz="24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1791" y="542499"/>
            <a:ext cx="8229600" cy="863221"/>
          </a:xfrm>
        </p:spPr>
        <p:txBody>
          <a:bodyPr/>
          <a:lstStyle/>
          <a:p>
            <a:pPr algn="ctr"/>
            <a:r>
              <a:rPr lang="en-US" sz="3200" b="1" dirty="0" smtClean="0"/>
              <a:t>Measuring Risk in Banking</a:t>
            </a:r>
            <a:endParaRPr lang="en-US" sz="3200" dirty="0"/>
          </a:p>
        </p:txBody>
      </p:sp>
      <p:sp>
        <p:nvSpPr>
          <p:cNvPr id="3" name="Content Placeholder 2"/>
          <p:cNvSpPr>
            <a:spLocks noGrp="1"/>
          </p:cNvSpPr>
          <p:nvPr>
            <p:ph idx="1"/>
          </p:nvPr>
        </p:nvSpPr>
        <p:spPr>
          <a:xfrm>
            <a:off x="204716" y="1594396"/>
            <a:ext cx="8666329" cy="4324350"/>
          </a:xfrm>
        </p:spPr>
        <p:txBody>
          <a:bodyPr>
            <a:normAutofit fontScale="92500" lnSpcReduction="20000"/>
          </a:bodyPr>
          <a:lstStyle/>
          <a:p>
            <a:pPr>
              <a:buNone/>
            </a:pPr>
            <a:r>
              <a:rPr lang="en-US" b="1" dirty="0" smtClean="0">
                <a:latin typeface="Times New Roman" pitchFamily="18" charset="0"/>
              </a:rPr>
              <a:t>4. Interest Rate Risk:  </a:t>
            </a:r>
            <a:r>
              <a:rPr lang="en-US" dirty="0" smtClean="0">
                <a:latin typeface="Times New Roman" pitchFamily="18" charset="0"/>
              </a:rPr>
              <a:t>The danger that shifting interest rates may adversely affect a bank’s net income, the value of its assets or liabilities.</a:t>
            </a:r>
          </a:p>
          <a:p>
            <a:pPr>
              <a:buNone/>
            </a:pPr>
            <a:endParaRPr lang="en-US" dirty="0" smtClean="0">
              <a:latin typeface="Times New Roman" pitchFamily="18" charset="0"/>
            </a:endParaRPr>
          </a:p>
          <a:p>
            <a:pPr eaLnBrk="1" hangingPunct="1"/>
            <a:r>
              <a:rPr lang="en-US" sz="2400" dirty="0" smtClean="0">
                <a:latin typeface="Times New Roman" pitchFamily="18" charset="0"/>
                <a:cs typeface="Times New Roman" pitchFamily="18" charset="0"/>
              </a:rPr>
              <a:t>Interest Sensitive Assets/Interest Sensitive Liabilities</a:t>
            </a:r>
          </a:p>
          <a:p>
            <a:pPr eaLnBrk="1" hangingPunct="1"/>
            <a:r>
              <a:rPr lang="en-US" sz="2400" dirty="0" smtClean="0">
                <a:latin typeface="Times New Roman" pitchFamily="18" charset="0"/>
                <a:cs typeface="Times New Roman" pitchFamily="18" charset="0"/>
              </a:rPr>
              <a:t>Uninsured Deposits/Total Deposits</a:t>
            </a:r>
          </a:p>
          <a:p>
            <a:pPr eaLnBrk="1" hangingPunct="1">
              <a:buNone/>
            </a:pPr>
            <a:endParaRPr lang="en-US" sz="2400" dirty="0" smtClean="0">
              <a:latin typeface="Times New Roman" pitchFamily="18" charset="0"/>
              <a:cs typeface="Times New Roman" pitchFamily="18" charset="0"/>
            </a:endParaRPr>
          </a:p>
          <a:p>
            <a:pPr eaLnBrk="1" hangingPunct="1">
              <a:buNone/>
            </a:pPr>
            <a:r>
              <a:rPr lang="en-US" sz="2400" b="1" dirty="0" smtClean="0">
                <a:latin typeface="Times New Roman" pitchFamily="18" charset="0"/>
              </a:rPr>
              <a:t>5. Inflation Risk:  </a:t>
            </a:r>
            <a:r>
              <a:rPr lang="en-US" sz="2400" dirty="0" smtClean="0">
                <a:latin typeface="Times New Roman" pitchFamily="18" charset="0"/>
              </a:rPr>
              <a:t>The probability that an increasing price level for goods &amp; services will unexpectedly erode the purchasing power of bank earnings.</a:t>
            </a:r>
            <a:endParaRPr lang="en-US" sz="2400" dirty="0" smtClean="0">
              <a:latin typeface="Times New Roman" pitchFamily="18" charset="0"/>
              <a:cs typeface="Times New Roman" pitchFamily="18" charset="0"/>
            </a:endParaRPr>
          </a:p>
          <a:p>
            <a:pPr eaLnBrk="1" hangingPunct="1">
              <a:buNone/>
            </a:pPr>
            <a:endParaRPr lang="en-US" sz="2400" dirty="0" smtClean="0">
              <a:latin typeface="Times New Roman" pitchFamily="18" charset="0"/>
              <a:cs typeface="Times New Roman" pitchFamily="18" charset="0"/>
            </a:endParaRPr>
          </a:p>
          <a:p>
            <a:pPr>
              <a:buNone/>
            </a:pPr>
            <a:endParaRPr lang="en-US" dirty="0" smtClean="0">
              <a:latin typeface="Times New Roman" pitchFamily="18" charset="0"/>
            </a:endParaRP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496" y="528850"/>
            <a:ext cx="8229600" cy="1066800"/>
          </a:xfrm>
        </p:spPr>
        <p:txBody>
          <a:bodyPr/>
          <a:lstStyle/>
          <a:p>
            <a:pPr algn="ctr"/>
            <a:r>
              <a:rPr lang="en-US" sz="3200" b="1" dirty="0" smtClean="0"/>
              <a:t>Measuring Risk in Banking</a:t>
            </a:r>
            <a:endParaRPr lang="en-US" sz="3200" dirty="0"/>
          </a:p>
        </p:txBody>
      </p:sp>
      <p:sp>
        <p:nvSpPr>
          <p:cNvPr id="3" name="Content Placeholder 2"/>
          <p:cNvSpPr>
            <a:spLocks noGrp="1"/>
          </p:cNvSpPr>
          <p:nvPr>
            <p:ph idx="1"/>
          </p:nvPr>
        </p:nvSpPr>
        <p:spPr>
          <a:xfrm>
            <a:off x="457200" y="1665027"/>
            <a:ext cx="8229600" cy="4908811"/>
          </a:xfrm>
        </p:spPr>
        <p:txBody>
          <a:bodyPr>
            <a:normAutofit lnSpcReduction="10000"/>
          </a:bodyPr>
          <a:lstStyle/>
          <a:p>
            <a:pPr indent="-365760">
              <a:spcBef>
                <a:spcPts val="0"/>
              </a:spcBef>
              <a:spcAft>
                <a:spcPts val="1200"/>
              </a:spcAft>
              <a:buNone/>
            </a:pPr>
            <a:r>
              <a:rPr lang="en-US" sz="2200" b="1" dirty="0" smtClean="0">
                <a:latin typeface="Times New Roman" pitchFamily="18" charset="0"/>
                <a:cs typeface="Times New Roman" pitchFamily="18" charset="0"/>
              </a:rPr>
              <a:t>6</a:t>
            </a:r>
            <a:r>
              <a:rPr lang="en-US" sz="2200" dirty="0" smtClean="0">
                <a:latin typeface="Times New Roman" pitchFamily="18" charset="0"/>
                <a:cs typeface="Times New Roman" pitchFamily="18" charset="0"/>
              </a:rPr>
              <a:t>. </a:t>
            </a:r>
            <a:r>
              <a:rPr lang="en-US" sz="2200" b="1" dirty="0" smtClean="0">
                <a:latin typeface="Times New Roman" pitchFamily="18" charset="0"/>
                <a:cs typeface="Times New Roman" pitchFamily="18" charset="0"/>
              </a:rPr>
              <a:t>Off-Balance-Sheet Risk</a:t>
            </a:r>
            <a:r>
              <a:rPr lang="en-US" sz="2200" dirty="0" smtClean="0">
                <a:latin typeface="Times New Roman" pitchFamily="18" charset="0"/>
                <a:cs typeface="Times New Roman" pitchFamily="18" charset="0"/>
              </a:rPr>
              <a:t>: The volatility in income and market value of bank equity that may arise from unanticipated losses due to OBS Activities (activities that do not have a balance sheet reporting impact until a transaction is affected).</a:t>
            </a:r>
          </a:p>
          <a:p>
            <a:pPr indent="-365760">
              <a:spcBef>
                <a:spcPts val="0"/>
              </a:spcBef>
              <a:spcAft>
                <a:spcPts val="1200"/>
              </a:spcAft>
              <a:buNone/>
            </a:pPr>
            <a:r>
              <a:rPr lang="en-US" sz="2200" b="1" dirty="0" smtClean="0">
                <a:latin typeface="Times New Roman" pitchFamily="18" charset="0"/>
                <a:cs typeface="Times New Roman" pitchFamily="18" charset="0"/>
              </a:rPr>
              <a:t>7</a:t>
            </a:r>
            <a:r>
              <a:rPr lang="en-US" sz="2200" b="1" dirty="0" smtClean="0">
                <a:latin typeface="Times New Roman" pitchFamily="18" charset="0"/>
                <a:cs typeface="Times New Roman" pitchFamily="18" charset="0"/>
              </a:rPr>
              <a:t>. </a:t>
            </a:r>
            <a:r>
              <a:rPr lang="en-US" sz="2200" b="1" dirty="0" smtClean="0">
                <a:latin typeface="Times New Roman" pitchFamily="18" charset="0"/>
                <a:cs typeface="Times New Roman" pitchFamily="18" charset="0"/>
              </a:rPr>
              <a:t>Solvency Risk:  </a:t>
            </a:r>
            <a:r>
              <a:rPr lang="en-US" sz="2200" dirty="0" smtClean="0">
                <a:latin typeface="Times New Roman" pitchFamily="18" charset="0"/>
                <a:cs typeface="Times New Roman" pitchFamily="18" charset="0"/>
              </a:rPr>
              <a:t>The danger that a bank may fail due to negative profitability &amp; erosion of its capital.</a:t>
            </a:r>
          </a:p>
          <a:p>
            <a:pPr indent="-365760">
              <a:spcBef>
                <a:spcPts val="0"/>
              </a:spcBef>
              <a:spcAft>
                <a:spcPts val="1200"/>
              </a:spcAft>
              <a:buNone/>
            </a:pPr>
            <a:r>
              <a:rPr lang="en-US" sz="2200" b="1" dirty="0" smtClean="0">
                <a:latin typeface="Times New Roman" pitchFamily="18" charset="0"/>
                <a:cs typeface="Times New Roman" pitchFamily="18" charset="0"/>
              </a:rPr>
              <a:t>8</a:t>
            </a:r>
            <a:r>
              <a:rPr lang="en-US" sz="2200" b="1" dirty="0" smtClean="0">
                <a:latin typeface="Times New Roman" pitchFamily="18" charset="0"/>
                <a:cs typeface="Times New Roman" pitchFamily="18" charset="0"/>
              </a:rPr>
              <a:t>.</a:t>
            </a:r>
            <a:r>
              <a:rPr lang="en-US" sz="2200" dirty="0" smtClean="0">
                <a:latin typeface="Times New Roman" pitchFamily="18" charset="0"/>
                <a:cs typeface="Times New Roman" pitchFamily="18" charset="0"/>
              </a:rPr>
              <a:t> </a:t>
            </a:r>
            <a:r>
              <a:rPr lang="en-US" sz="2200" b="1" dirty="0" smtClean="0">
                <a:latin typeface="Times New Roman" pitchFamily="18" charset="0"/>
                <a:cs typeface="Times New Roman" pitchFamily="18" charset="0"/>
              </a:rPr>
              <a:t>Capital Risk</a:t>
            </a:r>
            <a:r>
              <a:rPr lang="en-US" sz="2200" dirty="0" smtClean="0">
                <a:latin typeface="Times New Roman" pitchFamily="18" charset="0"/>
                <a:cs typeface="Times New Roman" pitchFamily="18" charset="0"/>
              </a:rPr>
              <a:t>: Probability of the value of the bank’s assets declining below the level of its total liabilities.  The probability of the bank’s long run survival.</a:t>
            </a:r>
          </a:p>
          <a:p>
            <a:pPr lvl="1" eaLnBrk="1" hangingPunct="1"/>
            <a:r>
              <a:rPr lang="en-US" sz="2000" dirty="0" smtClean="0">
                <a:solidFill>
                  <a:schemeClr val="tx1"/>
                </a:solidFill>
                <a:latin typeface="Times New Roman" pitchFamily="18" charset="0"/>
                <a:cs typeface="Times New Roman" pitchFamily="18" charset="0"/>
              </a:rPr>
              <a:t>Stock Price/Earnings Per Share</a:t>
            </a:r>
          </a:p>
          <a:p>
            <a:pPr lvl="1" eaLnBrk="1" hangingPunct="1"/>
            <a:r>
              <a:rPr lang="en-US" sz="2000" dirty="0" smtClean="0">
                <a:solidFill>
                  <a:schemeClr val="tx1"/>
                </a:solidFill>
                <a:latin typeface="Times New Roman" pitchFamily="18" charset="0"/>
                <a:cs typeface="Times New Roman" pitchFamily="18" charset="0"/>
              </a:rPr>
              <a:t>Equity Capital/Total Assets</a:t>
            </a:r>
          </a:p>
          <a:p>
            <a:pPr lvl="1" eaLnBrk="1" hangingPunct="1"/>
            <a:r>
              <a:rPr lang="en-US" sz="2000" dirty="0" smtClean="0">
                <a:solidFill>
                  <a:schemeClr val="tx1"/>
                </a:solidFill>
                <a:latin typeface="Times New Roman" pitchFamily="18" charset="0"/>
                <a:cs typeface="Times New Roman" pitchFamily="18" charset="0"/>
              </a:rPr>
              <a:t>Purchased Funds/Total Liabilities</a:t>
            </a:r>
          </a:p>
          <a:p>
            <a:pPr lvl="1" eaLnBrk="1" hangingPunct="1"/>
            <a:r>
              <a:rPr lang="en-US" sz="2000" dirty="0" smtClean="0">
                <a:solidFill>
                  <a:schemeClr val="tx1"/>
                </a:solidFill>
                <a:latin typeface="Times New Roman" pitchFamily="18" charset="0"/>
                <a:cs typeface="Times New Roman" pitchFamily="18" charset="0"/>
              </a:rPr>
              <a:t>Equity Capital/Risk Assets</a:t>
            </a:r>
          </a:p>
          <a:p>
            <a:pPr indent="-365760">
              <a:spcBef>
                <a:spcPts val="0"/>
              </a:spcBef>
              <a:spcAft>
                <a:spcPts val="1200"/>
              </a:spcAft>
              <a:buNone/>
            </a:pPr>
            <a:endParaRPr lang="en-US" sz="2200" dirty="0" smtClean="0">
              <a:latin typeface="Times New Roman" pitchFamily="18" charset="0"/>
              <a:cs typeface="Times New Roman" pitchFamily="18" charset="0"/>
            </a:endParaRPr>
          </a:p>
          <a:p>
            <a:pPr indent="-365760">
              <a:spcBef>
                <a:spcPts val="0"/>
              </a:spcBef>
              <a:spcAft>
                <a:spcPts val="1200"/>
              </a:spcAft>
              <a:buNone/>
            </a:pPr>
            <a:endParaRPr lang="en-US" sz="2200" dirty="0" smtClean="0">
              <a:latin typeface="Times New Roman" pitchFamily="18" charset="0"/>
              <a:cs typeface="Times New Roman" pitchFamily="18" charset="0"/>
            </a:endParaRPr>
          </a:p>
          <a:p>
            <a:pPr>
              <a:buNone/>
            </a:pPr>
            <a:endParaRPr lang="en-US" sz="2200" dirty="0" smtClean="0">
              <a:latin typeface="Times New Roman" pitchFamily="18" charset="0"/>
              <a:cs typeface="Times New Roman" pitchFamily="18" charset="0"/>
            </a:endParaRPr>
          </a:p>
          <a:p>
            <a:pPr>
              <a:buNone/>
            </a:pPr>
            <a:endParaRPr lang="en-US" sz="2200" dirty="0" smtClean="0">
              <a:latin typeface="Times New Roman" pitchFamily="18" charset="0"/>
              <a:cs typeface="Times New Roman" pitchFamily="18" charset="0"/>
            </a:endParaRPr>
          </a:p>
          <a:p>
            <a:pPr>
              <a:buNone/>
            </a:pPr>
            <a:endParaRPr lang="en-US" sz="22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1791" y="392373"/>
            <a:ext cx="8229600" cy="904164"/>
          </a:xfrm>
        </p:spPr>
        <p:txBody>
          <a:bodyPr/>
          <a:lstStyle/>
          <a:p>
            <a:pPr algn="ctr"/>
            <a:r>
              <a:rPr lang="en-US" sz="3200" b="1" dirty="0" smtClean="0"/>
              <a:t>Measuring Risk in Banking</a:t>
            </a:r>
            <a:endParaRPr lang="en-US" sz="3200" dirty="0"/>
          </a:p>
        </p:txBody>
      </p:sp>
      <p:sp>
        <p:nvSpPr>
          <p:cNvPr id="3" name="Content Placeholder 2"/>
          <p:cNvSpPr>
            <a:spLocks noGrp="1"/>
          </p:cNvSpPr>
          <p:nvPr>
            <p:ph idx="1"/>
          </p:nvPr>
        </p:nvSpPr>
        <p:spPr>
          <a:xfrm>
            <a:off x="177421" y="1310185"/>
            <a:ext cx="8775510" cy="5236357"/>
          </a:xfrm>
        </p:spPr>
        <p:txBody>
          <a:bodyPr/>
          <a:lstStyle/>
          <a:p>
            <a:pPr marL="457200" indent="-457200" algn="just" eaLnBrk="1" hangingPunct="1">
              <a:spcBef>
                <a:spcPts val="0"/>
              </a:spcBef>
              <a:spcAft>
                <a:spcPts val="600"/>
              </a:spcAft>
              <a:buNone/>
            </a:pPr>
            <a:r>
              <a:rPr lang="en-US" sz="2000" b="1" dirty="0" smtClean="0">
                <a:latin typeface="Times New Roman" pitchFamily="18" charset="0"/>
                <a:cs typeface="Times New Roman" pitchFamily="18" charset="0"/>
              </a:rPr>
              <a:t>9. Exchange </a:t>
            </a:r>
            <a:r>
              <a:rPr lang="en-US" sz="2000" b="1" dirty="0" smtClean="0">
                <a:latin typeface="Times New Roman" pitchFamily="18" charset="0"/>
                <a:cs typeface="Times New Roman" pitchFamily="18" charset="0"/>
              </a:rPr>
              <a:t>Rate Risk:  </a:t>
            </a:r>
            <a:r>
              <a:rPr lang="en-US" sz="2000" dirty="0" smtClean="0">
                <a:latin typeface="Times New Roman" pitchFamily="18" charset="0"/>
                <a:cs typeface="Times New Roman" pitchFamily="18" charset="0"/>
              </a:rPr>
              <a:t>The fluctuations in the market value of foreign currencies will create losses for the bank by altering the market values of its assets &amp; liabilities.</a:t>
            </a:r>
          </a:p>
          <a:p>
            <a:pPr marL="457200" indent="-457200" algn="just" eaLnBrk="1" hangingPunct="1">
              <a:spcBef>
                <a:spcPts val="0"/>
              </a:spcBef>
              <a:spcAft>
                <a:spcPts val="600"/>
              </a:spcAft>
              <a:buNone/>
            </a:pPr>
            <a:r>
              <a:rPr lang="en-US" sz="2000" b="1" dirty="0" smtClean="0">
                <a:latin typeface="Times New Roman" pitchFamily="18" charset="0"/>
                <a:cs typeface="Times New Roman" pitchFamily="18" charset="0"/>
              </a:rPr>
              <a:t>10. Legal </a:t>
            </a:r>
            <a:r>
              <a:rPr lang="en-US" sz="2000" b="1" dirty="0" smtClean="0">
                <a:latin typeface="Times New Roman" pitchFamily="18" charset="0"/>
                <a:cs typeface="Times New Roman" pitchFamily="18" charset="0"/>
              </a:rPr>
              <a:t>&amp; Political Risk:  </a:t>
            </a:r>
            <a:r>
              <a:rPr lang="en-US" sz="2000" dirty="0" smtClean="0">
                <a:latin typeface="Times New Roman" pitchFamily="18" charset="0"/>
                <a:cs typeface="Times New Roman" pitchFamily="18" charset="0"/>
              </a:rPr>
              <a:t>The changes in government laws or regulations will adversely affect the bank’s earnings, operations &amp; future prospects. risk of earnings resulting from actions taken by the legal system. This can include unenforceable contracts, lawsuits or adverse judgments.  Compliance risk includes violations of rules and regulations.</a:t>
            </a:r>
          </a:p>
          <a:p>
            <a:pPr marL="365760" indent="-365760" algn="just" eaLnBrk="1" hangingPunct="1">
              <a:spcBef>
                <a:spcPts val="0"/>
              </a:spcBef>
              <a:spcAft>
                <a:spcPts val="600"/>
              </a:spcAft>
              <a:buNone/>
            </a:pPr>
            <a:r>
              <a:rPr lang="en-US" sz="2000" b="1" dirty="0" smtClean="0">
                <a:latin typeface="Times New Roman" pitchFamily="18" charset="0"/>
                <a:cs typeface="Times New Roman" pitchFamily="18" charset="0"/>
              </a:rPr>
              <a:t>11. Operational </a:t>
            </a:r>
            <a:r>
              <a:rPr lang="en-US" sz="2000" b="1" dirty="0" smtClean="0">
                <a:latin typeface="Times New Roman" pitchFamily="18" charset="0"/>
                <a:cs typeface="Times New Roman" pitchFamily="18" charset="0"/>
              </a:rPr>
              <a:t>Risk: </a:t>
            </a:r>
            <a:r>
              <a:rPr lang="en-US" sz="2000" dirty="0" smtClean="0">
                <a:latin typeface="Times New Roman" pitchFamily="18" charset="0"/>
                <a:cs typeface="Times New Roman" pitchFamily="18" charset="0"/>
              </a:rPr>
              <a:t>Uncertainty regarding a financial firm’s earnings due to failures in computer systems, errors, misconduct by employees, floods, lightening strikes and similar events or risk of loss due to unexpected operating expenses.</a:t>
            </a:r>
          </a:p>
          <a:p>
            <a:pPr marL="365760" indent="-365760" algn="just" eaLnBrk="1" hangingPunct="1">
              <a:spcBef>
                <a:spcPts val="0"/>
              </a:spcBef>
              <a:spcAft>
                <a:spcPts val="600"/>
              </a:spcAft>
              <a:buNone/>
            </a:pPr>
            <a:r>
              <a:rPr lang="en-US" sz="2000" b="1" dirty="0" smtClean="0">
                <a:latin typeface="Times New Roman" pitchFamily="18" charset="0"/>
                <a:cs typeface="Times New Roman" pitchFamily="18" charset="0"/>
              </a:rPr>
              <a:t>12. Reputation </a:t>
            </a:r>
            <a:r>
              <a:rPr lang="en-US" sz="2000" b="1" dirty="0" smtClean="0">
                <a:latin typeface="Times New Roman" pitchFamily="18" charset="0"/>
                <a:cs typeface="Times New Roman" pitchFamily="18" charset="0"/>
              </a:rPr>
              <a:t>Risk: </a:t>
            </a:r>
            <a:r>
              <a:rPr lang="en-US" sz="2000" dirty="0" smtClean="0">
                <a:latin typeface="Times New Roman" pitchFamily="18" charset="0"/>
                <a:cs typeface="Times New Roman" pitchFamily="18" charset="0"/>
              </a:rPr>
              <a:t>Uncertainty associated with public opinion.</a:t>
            </a:r>
            <a:endParaRPr lang="en-US" sz="2000" b="1" dirty="0" smtClean="0">
              <a:latin typeface="Times New Roman" pitchFamily="18" charset="0"/>
              <a:cs typeface="Times New Roman" pitchFamily="18" charset="0"/>
            </a:endParaRPr>
          </a:p>
          <a:p>
            <a:pPr marL="365760" indent="-365760" algn="just" eaLnBrk="1" hangingPunct="1">
              <a:spcBef>
                <a:spcPts val="0"/>
              </a:spcBef>
              <a:spcAft>
                <a:spcPts val="600"/>
              </a:spcAft>
              <a:buNone/>
            </a:pPr>
            <a:r>
              <a:rPr lang="en-US" sz="2000" b="1" dirty="0" smtClean="0">
                <a:latin typeface="Times New Roman" pitchFamily="18" charset="0"/>
                <a:cs typeface="Times New Roman" pitchFamily="18" charset="0"/>
              </a:rPr>
              <a:t>13. Strategic </a:t>
            </a:r>
            <a:r>
              <a:rPr lang="en-US" sz="2000" b="1" dirty="0" smtClean="0">
                <a:latin typeface="Times New Roman" pitchFamily="18" charset="0"/>
                <a:cs typeface="Times New Roman" pitchFamily="18" charset="0"/>
              </a:rPr>
              <a:t>Risk: </a:t>
            </a:r>
            <a:r>
              <a:rPr lang="en-US" sz="2000" dirty="0" smtClean="0">
                <a:latin typeface="Times New Roman" pitchFamily="18" charset="0"/>
                <a:cs typeface="Times New Roman" pitchFamily="18" charset="0"/>
              </a:rPr>
              <a:t>Variations in earnings due to adverse business decisions or lack of responsiveness to industry changes are parts of strategic risk.</a:t>
            </a:r>
          </a:p>
          <a:p>
            <a:pPr marL="274320" indent="-274320" algn="just" eaLnBrk="1" hangingPunct="1">
              <a:spcBef>
                <a:spcPts val="0"/>
              </a:spcBef>
              <a:spcAft>
                <a:spcPts val="600"/>
              </a:spcAft>
              <a:buFont typeface="Wingdings" pitchFamily="2" charset="2"/>
              <a:buAutoNum type="arabicPeriod" startAt="6"/>
            </a:pPr>
            <a:endParaRPr lang="en-US" sz="2000" b="1" dirty="0" smtClean="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6DC3CE19-4D0D-4E18-ACC9-180A22CEE98A}" type="slidenum">
              <a:rPr lang="en-US"/>
              <a:pPr>
                <a:defRPr/>
              </a:pPr>
              <a:t>18</a:t>
            </a:fld>
            <a:endParaRPr lang="en-US"/>
          </a:p>
        </p:txBody>
      </p:sp>
      <p:sp>
        <p:nvSpPr>
          <p:cNvPr id="16388" name="Rectangle 2"/>
          <p:cNvSpPr>
            <a:spLocks noGrp="1" noChangeArrowheads="1"/>
          </p:cNvSpPr>
          <p:nvPr>
            <p:ph type="title"/>
          </p:nvPr>
        </p:nvSpPr>
        <p:spPr>
          <a:xfrm>
            <a:off x="1173163" y="228600"/>
            <a:ext cx="7772400" cy="762000"/>
          </a:xfrm>
        </p:spPr>
        <p:txBody>
          <a:bodyPr/>
          <a:lstStyle/>
          <a:p>
            <a:pPr algn="ctr" eaLnBrk="1" hangingPunct="1"/>
            <a:r>
              <a:rPr lang="en-US" sz="2800" b="1" smtClean="0">
                <a:cs typeface="Times New Roman" pitchFamily="18" charset="0"/>
              </a:rPr>
              <a:t>Developing a Way to Measure Branch Performance</a:t>
            </a:r>
            <a:r>
              <a:rPr lang="en-US" smtClean="0"/>
              <a:t> </a:t>
            </a:r>
          </a:p>
        </p:txBody>
      </p:sp>
      <p:sp>
        <p:nvSpPr>
          <p:cNvPr id="16389" name="Rectangle 3"/>
          <p:cNvSpPr>
            <a:spLocks noGrp="1" noChangeArrowheads="1"/>
          </p:cNvSpPr>
          <p:nvPr>
            <p:ph type="body" idx="1"/>
          </p:nvPr>
        </p:nvSpPr>
        <p:spPr>
          <a:xfrm>
            <a:off x="1173163" y="1295400"/>
            <a:ext cx="7772400" cy="4800600"/>
          </a:xfrm>
        </p:spPr>
        <p:txBody>
          <a:bodyPr>
            <a:normAutofit lnSpcReduction="10000"/>
          </a:bodyPr>
          <a:lstStyle/>
          <a:p>
            <a:pPr marL="609600" indent="-609600" algn="just" eaLnBrk="1" hangingPunct="1">
              <a:lnSpc>
                <a:spcPct val="90000"/>
              </a:lnSpc>
            </a:pPr>
            <a:r>
              <a:rPr lang="en-US" sz="2400" dirty="0" smtClean="0">
                <a:solidFill>
                  <a:srgbClr val="000000"/>
                </a:solidFill>
                <a:latin typeface="Times New Roman" pitchFamily="18" charset="0"/>
                <a:cs typeface="Times New Roman" pitchFamily="18" charset="0"/>
              </a:rPr>
              <a:t>There are two primary branch performance models: operational and full allocation.</a:t>
            </a:r>
          </a:p>
          <a:p>
            <a:pPr marL="609600" indent="-609600" algn="just" eaLnBrk="1" hangingPunct="1">
              <a:lnSpc>
                <a:spcPct val="90000"/>
              </a:lnSpc>
              <a:buFont typeface="Wingdings" pitchFamily="2" charset="2"/>
              <a:buAutoNum type="arabicPeriod"/>
            </a:pPr>
            <a:r>
              <a:rPr lang="en-US" sz="2400" b="1" dirty="0" smtClean="0">
                <a:solidFill>
                  <a:srgbClr val="000000"/>
                </a:solidFill>
                <a:latin typeface="Times New Roman" pitchFamily="18" charset="0"/>
                <a:cs typeface="Times New Roman" pitchFamily="18" charset="0"/>
              </a:rPr>
              <a:t>Operational model</a:t>
            </a:r>
            <a:r>
              <a:rPr lang="en-US" sz="2400" dirty="0" smtClean="0">
                <a:solidFill>
                  <a:srgbClr val="000000"/>
                </a:solidFill>
                <a:latin typeface="Times New Roman" pitchFamily="18" charset="0"/>
                <a:cs typeface="Times New Roman" pitchFamily="18" charset="0"/>
              </a:rPr>
              <a:t>. An operational model is based on cost accounting that incorporates a variable costing and contribution approach. Remember that the operational model allocates or assigns costs that have some tangible relationship to the cost center, usually controllability. Costs that do not have a tangible relationship to the cost center are maintained in an administrative cost center and are not allocated. </a:t>
            </a:r>
          </a:p>
          <a:p>
            <a:pPr marL="609600" indent="-609600" algn="just" eaLnBrk="1" hangingPunct="1">
              <a:lnSpc>
                <a:spcPct val="90000"/>
              </a:lnSpc>
              <a:buFont typeface="Wingdings" pitchFamily="2" charset="2"/>
              <a:buNone/>
            </a:pPr>
            <a:r>
              <a:rPr lang="en-US" sz="2400" dirty="0" smtClean="0">
                <a:solidFill>
                  <a:srgbClr val="000000"/>
                </a:solidFill>
                <a:latin typeface="Times New Roman" pitchFamily="18" charset="0"/>
                <a:cs typeface="Times New Roman" pitchFamily="18" charset="0"/>
              </a:rPr>
              <a:t>        Operational modeling is best used for making day-to-day operational decisions, and it provides a shorter term view of performance.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09AFA05D-ED5F-4EAB-8094-8B08E9CDB9C7}" type="slidenum">
              <a:rPr lang="en-US"/>
              <a:pPr>
                <a:defRPr/>
              </a:pPr>
              <a:t>19</a:t>
            </a:fld>
            <a:endParaRPr lang="en-US"/>
          </a:p>
        </p:txBody>
      </p:sp>
      <p:sp>
        <p:nvSpPr>
          <p:cNvPr id="17412" name="Rectangle 2"/>
          <p:cNvSpPr>
            <a:spLocks noGrp="1" noChangeArrowheads="1"/>
          </p:cNvSpPr>
          <p:nvPr>
            <p:ph type="title"/>
          </p:nvPr>
        </p:nvSpPr>
        <p:spPr>
          <a:xfrm>
            <a:off x="1173163" y="228600"/>
            <a:ext cx="7772400" cy="685800"/>
          </a:xfrm>
        </p:spPr>
        <p:txBody>
          <a:bodyPr/>
          <a:lstStyle/>
          <a:p>
            <a:pPr eaLnBrk="1" hangingPunct="1"/>
            <a:r>
              <a:rPr lang="en-US" sz="2000" b="1" smtClean="0">
                <a:cs typeface="Times New Roman" pitchFamily="18" charset="0"/>
              </a:rPr>
              <a:t>Developing a Way to Measure Branch Performance…..Contd</a:t>
            </a:r>
          </a:p>
        </p:txBody>
      </p:sp>
      <p:sp>
        <p:nvSpPr>
          <p:cNvPr id="17413" name="Rectangle 3"/>
          <p:cNvSpPr>
            <a:spLocks noGrp="1" noChangeArrowheads="1"/>
          </p:cNvSpPr>
          <p:nvPr>
            <p:ph type="body" idx="1"/>
          </p:nvPr>
        </p:nvSpPr>
        <p:spPr>
          <a:xfrm>
            <a:off x="1173163" y="1143000"/>
            <a:ext cx="7772400" cy="4953000"/>
          </a:xfrm>
        </p:spPr>
        <p:txBody>
          <a:bodyPr>
            <a:normAutofit lnSpcReduction="10000"/>
          </a:bodyPr>
          <a:lstStyle/>
          <a:p>
            <a:pPr marL="609600" indent="-609600" algn="just" eaLnBrk="1" hangingPunct="1">
              <a:buFont typeface="Wingdings" pitchFamily="2" charset="2"/>
              <a:buAutoNum type="arabicPeriod" startAt="2"/>
            </a:pPr>
            <a:r>
              <a:rPr lang="en-US" sz="2400" b="1" dirty="0" smtClean="0">
                <a:solidFill>
                  <a:srgbClr val="000000"/>
                </a:solidFill>
                <a:latin typeface="Times New Roman" pitchFamily="18" charset="0"/>
                <a:cs typeface="Times New Roman" pitchFamily="18" charset="0"/>
              </a:rPr>
              <a:t>Full allocation model</a:t>
            </a:r>
            <a:r>
              <a:rPr lang="en-US" sz="2400" dirty="0" smtClean="0">
                <a:solidFill>
                  <a:srgbClr val="000000"/>
                </a:solidFill>
                <a:latin typeface="Times New Roman" pitchFamily="18" charset="0"/>
                <a:cs typeface="Times New Roman" pitchFamily="18" charset="0"/>
              </a:rPr>
              <a:t>. Full allocation, or full absorption costing, is another approach for analyzing branch costs and performance. It typically is part of an entire performance analysis model known as strategic modeling. Unlike the operational model, the full allocation model calls for the assignment or allocation of all administrative and overhead costs, including those that are not directly related to a cost center. For example, if your bank has four cost centers, you would either assign or allocate all costs to these centers. </a:t>
            </a:r>
          </a:p>
          <a:p>
            <a:pPr marL="609600" indent="-609600" algn="just" eaLnBrk="1" hangingPunct="1">
              <a:buFont typeface="Wingdings" pitchFamily="2" charset="2"/>
              <a:buNone/>
            </a:pPr>
            <a:r>
              <a:rPr lang="en-US" sz="2400" dirty="0" smtClean="0">
                <a:solidFill>
                  <a:srgbClr val="000000"/>
                </a:solidFill>
                <a:latin typeface="Times New Roman" pitchFamily="18" charset="0"/>
                <a:cs typeface="Times New Roman" pitchFamily="18" charset="0"/>
              </a:rPr>
              <a:t>        Strategic modeling methods are designed for longer term, more comprehensive analyses than the operational model.</a:t>
            </a:r>
          </a:p>
          <a:p>
            <a:pPr marL="609600" indent="-609600" eaLnBrk="1" hangingPunct="1"/>
            <a:endParaRPr lang="en-US" sz="2400" dirty="0" smtClean="0">
              <a:latin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36728" y="832513"/>
            <a:ext cx="8263175" cy="917812"/>
          </a:xfrm>
        </p:spPr>
        <p:txBody>
          <a:bodyPr/>
          <a:lstStyle/>
          <a:p>
            <a:pPr algn="ctr" eaLnBrk="1" hangingPunct="1"/>
            <a:r>
              <a:rPr lang="en-US" sz="2800" b="1" dirty="0" smtClean="0"/>
              <a:t>Determining the Bank’s Long-Range Objectives</a:t>
            </a:r>
          </a:p>
        </p:txBody>
      </p:sp>
      <p:sp>
        <p:nvSpPr>
          <p:cNvPr id="4101" name="Rectangle 3"/>
          <p:cNvSpPr>
            <a:spLocks noGrp="1" noChangeArrowheads="1"/>
          </p:cNvSpPr>
          <p:nvPr>
            <p:ph type="body" idx="1"/>
          </p:nvPr>
        </p:nvSpPr>
        <p:spPr>
          <a:xfrm>
            <a:off x="245660" y="2047164"/>
            <a:ext cx="8639033" cy="4408227"/>
          </a:xfrm>
        </p:spPr>
        <p:txBody>
          <a:bodyPr>
            <a:normAutofit lnSpcReduction="10000"/>
          </a:bodyPr>
          <a:lstStyle/>
          <a:p>
            <a:pPr eaLnBrk="1" hangingPunct="1">
              <a:spcBef>
                <a:spcPts val="0"/>
              </a:spcBef>
              <a:spcAft>
                <a:spcPts val="1200"/>
              </a:spcAft>
            </a:pPr>
            <a:r>
              <a:rPr lang="en-US" sz="2800" dirty="0" smtClean="0">
                <a:latin typeface="Times New Roman" pitchFamily="18" charset="0"/>
              </a:rPr>
              <a:t>The first step in analyzing bank’s financial performance is to decide what objectives the bank is or should be seeking.  Bank performance must be directed toward “Specific Objectives”.  </a:t>
            </a:r>
          </a:p>
          <a:p>
            <a:pPr eaLnBrk="1" hangingPunct="1">
              <a:spcBef>
                <a:spcPts val="0"/>
              </a:spcBef>
              <a:spcAft>
                <a:spcPts val="1200"/>
              </a:spcAft>
            </a:pPr>
            <a:r>
              <a:rPr lang="en-US" sz="2800" dirty="0" smtClean="0">
                <a:latin typeface="Times New Roman" pitchFamily="18" charset="0"/>
              </a:rPr>
              <a:t>A fair evaluation of any bank’s performance should start by evaluating whether it has been able to achieve the objectives its management &amp; stockholders have chosen. </a:t>
            </a:r>
          </a:p>
          <a:p>
            <a:pPr eaLnBrk="1" hangingPunct="1">
              <a:spcBef>
                <a:spcPts val="0"/>
              </a:spcBef>
              <a:spcAft>
                <a:spcPts val="1200"/>
              </a:spcAft>
            </a:pPr>
            <a:r>
              <a:rPr lang="en-US" sz="2800" dirty="0" smtClean="0">
                <a:latin typeface="Times New Roman" pitchFamily="18" charset="0"/>
              </a:rPr>
              <a:t>Faster growth, sound business, minimizing risk &amp; offering modest rewards</a:t>
            </a:r>
          </a:p>
        </p:txBody>
      </p:sp>
      <p:sp>
        <p:nvSpPr>
          <p:cNvPr id="7" name="Rectangle 6"/>
          <p:cNvSpPr>
            <a:spLocks noChangeArrowheads="1"/>
          </p:cNvSpPr>
          <p:nvPr/>
        </p:nvSpPr>
        <p:spPr bwMode="auto">
          <a:xfrm>
            <a:off x="8585200" y="38100"/>
            <a:ext cx="406400" cy="276225"/>
          </a:xfrm>
          <a:prstGeom prst="rect">
            <a:avLst/>
          </a:prstGeom>
          <a:noFill/>
          <a:ln w="9525" algn="ctr">
            <a:noFill/>
            <a:miter lim="800000"/>
            <a:headEnd/>
            <a:tailEnd/>
          </a:ln>
        </p:spPr>
        <p:txBody>
          <a:bodyPr wrap="none">
            <a:spAutoFit/>
          </a:bodyPr>
          <a:lstStyle/>
          <a:p>
            <a:pPr algn="r"/>
            <a:r>
              <a:rPr lang="en-US" sz="1200" dirty="0">
                <a:solidFill>
                  <a:srgbClr val="FFFFFF"/>
                </a:solidFill>
              </a:rPr>
              <a:t>6-</a:t>
            </a:r>
            <a:fld id="{0C33AB4C-917C-441D-B9E6-846D9C912E04}" type="slidenum">
              <a:rPr lang="en-US" sz="1200">
                <a:solidFill>
                  <a:srgbClr val="FFFFFF"/>
                </a:solidFill>
              </a:rPr>
              <a:pPr algn="r"/>
              <a:t>2</a:t>
            </a:fld>
            <a:endParaRPr lang="en-US" sz="1200" dirty="0">
              <a:solidFill>
                <a:srgbClr val="FFFFFF"/>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1026"/>
          <p:cNvSpPr>
            <a:spLocks noGrp="1" noChangeArrowheads="1"/>
          </p:cNvSpPr>
          <p:nvPr>
            <p:ph type="title"/>
          </p:nvPr>
        </p:nvSpPr>
        <p:spPr>
          <a:xfrm>
            <a:off x="599956" y="665329"/>
            <a:ext cx="7807065" cy="958756"/>
          </a:xfrm>
        </p:spPr>
        <p:txBody>
          <a:bodyPr/>
          <a:lstStyle/>
          <a:p>
            <a:pPr algn="ctr" eaLnBrk="1" hangingPunct="1"/>
            <a:r>
              <a:rPr lang="en-US" sz="3200" b="1" dirty="0" smtClean="0"/>
              <a:t>Maximizing the Value of the Bank</a:t>
            </a:r>
          </a:p>
        </p:txBody>
      </p:sp>
      <p:sp>
        <p:nvSpPr>
          <p:cNvPr id="5125" name="Rectangle 1027"/>
          <p:cNvSpPr>
            <a:spLocks noGrp="1" noChangeArrowheads="1"/>
          </p:cNvSpPr>
          <p:nvPr>
            <p:ph type="body" idx="1"/>
          </p:nvPr>
        </p:nvSpPr>
        <p:spPr>
          <a:xfrm>
            <a:off x="463480" y="2129049"/>
            <a:ext cx="7772400" cy="4117075"/>
          </a:xfrm>
        </p:spPr>
        <p:txBody>
          <a:bodyPr/>
          <a:lstStyle/>
          <a:p>
            <a:pPr eaLnBrk="1" hangingPunct="1"/>
            <a:endParaRPr lang="en-US" sz="2400" dirty="0" smtClean="0">
              <a:latin typeface="Times New Roman" pitchFamily="18" charset="0"/>
            </a:endParaRPr>
          </a:p>
          <a:p>
            <a:pPr eaLnBrk="1" hangingPunct="1"/>
            <a:endParaRPr lang="en-US" sz="2400" dirty="0" smtClean="0">
              <a:latin typeface="Times New Roman" pitchFamily="18" charset="0"/>
            </a:endParaRPr>
          </a:p>
          <a:p>
            <a:pPr eaLnBrk="1" hangingPunct="1">
              <a:buFont typeface="Wingdings" pitchFamily="2" charset="2"/>
              <a:buNone/>
            </a:pPr>
            <a:endParaRPr lang="en-US" sz="2400" dirty="0" smtClean="0">
              <a:latin typeface="Times New Roman" pitchFamily="18" charset="0"/>
            </a:endParaRPr>
          </a:p>
        </p:txBody>
      </p:sp>
      <p:sp>
        <p:nvSpPr>
          <p:cNvPr id="5129" name="Text Box 1031"/>
          <p:cNvSpPr txBox="1">
            <a:spLocks noChangeArrowheads="1"/>
          </p:cNvSpPr>
          <p:nvPr/>
        </p:nvSpPr>
        <p:spPr bwMode="auto">
          <a:xfrm>
            <a:off x="382137" y="4708479"/>
            <a:ext cx="8447963" cy="1631216"/>
          </a:xfrm>
          <a:prstGeom prst="rect">
            <a:avLst/>
          </a:prstGeom>
          <a:noFill/>
          <a:ln w="9525">
            <a:noFill/>
            <a:miter lim="800000"/>
            <a:headEnd/>
            <a:tailEnd/>
          </a:ln>
        </p:spPr>
        <p:txBody>
          <a:bodyPr wrap="square">
            <a:spAutoFit/>
          </a:bodyPr>
          <a:lstStyle/>
          <a:p>
            <a:pPr indent="-457200">
              <a:spcAft>
                <a:spcPts val="1200"/>
              </a:spcAft>
            </a:pPr>
            <a:r>
              <a:rPr lang="en-US" sz="2000" dirty="0" smtClean="0"/>
              <a:t>The minimum acceptable rate of return (r) is sometimes referred  to as bank’s “Cost of Capital” &amp; has two main components:</a:t>
            </a:r>
          </a:p>
          <a:p>
            <a:pPr marL="1828800" lvl="3" indent="-457200">
              <a:spcAft>
                <a:spcPts val="1200"/>
              </a:spcAft>
              <a:buFontTx/>
              <a:buAutoNum type="arabicPeriod"/>
            </a:pPr>
            <a:r>
              <a:rPr lang="en-US" sz="2000" dirty="0" smtClean="0"/>
              <a:t>The Risk-Free Rate of Interest.</a:t>
            </a:r>
          </a:p>
          <a:p>
            <a:pPr marL="1828800" lvl="3" indent="-457200">
              <a:spcAft>
                <a:spcPts val="1200"/>
              </a:spcAft>
              <a:buFontTx/>
              <a:buAutoNum type="arabicPeriod"/>
            </a:pPr>
            <a:r>
              <a:rPr lang="en-US" sz="2000" dirty="0" smtClean="0"/>
              <a:t>The Equity Risk Premium.</a:t>
            </a:r>
            <a:endParaRPr lang="en-US" sz="2000" dirty="0"/>
          </a:p>
        </p:txBody>
      </p:sp>
      <p:pic>
        <p:nvPicPr>
          <p:cNvPr id="11" name="Picture 4"/>
          <p:cNvPicPr>
            <a:picLocks noChangeAspect="1" noChangeArrowheads="1"/>
          </p:cNvPicPr>
          <p:nvPr/>
        </p:nvPicPr>
        <p:blipFill>
          <a:blip r:embed="rId2" cstate="print"/>
          <a:srcRect/>
          <a:stretch>
            <a:fillRect/>
          </a:stretch>
        </p:blipFill>
        <p:spPr bwMode="ltGray">
          <a:xfrm>
            <a:off x="1601051" y="2165752"/>
            <a:ext cx="5523079" cy="2095477"/>
          </a:xfrm>
          <a:prstGeom prst="rect">
            <a:avLst/>
          </a:prstGeom>
          <a:noFill/>
          <a:ln w="9525">
            <a:noFill/>
            <a:miter lim="800000"/>
            <a:headEnd/>
            <a:tailEnd/>
          </a:ln>
        </p:spPr>
      </p:pic>
      <p:sp>
        <p:nvSpPr>
          <p:cNvPr id="12" name="Rectangle 11"/>
          <p:cNvSpPr>
            <a:spLocks noChangeArrowheads="1"/>
          </p:cNvSpPr>
          <p:nvPr/>
        </p:nvSpPr>
        <p:spPr bwMode="auto">
          <a:xfrm>
            <a:off x="8585200" y="38100"/>
            <a:ext cx="406400" cy="276225"/>
          </a:xfrm>
          <a:prstGeom prst="rect">
            <a:avLst/>
          </a:prstGeom>
          <a:noFill/>
          <a:ln w="9525" algn="ctr">
            <a:noFill/>
            <a:miter lim="800000"/>
            <a:headEnd/>
            <a:tailEnd/>
          </a:ln>
        </p:spPr>
        <p:txBody>
          <a:bodyPr wrap="none">
            <a:spAutoFit/>
          </a:bodyPr>
          <a:lstStyle/>
          <a:p>
            <a:pPr algn="r"/>
            <a:r>
              <a:rPr lang="en-US" sz="1200" dirty="0">
                <a:solidFill>
                  <a:srgbClr val="FFFFFF"/>
                </a:solidFill>
              </a:rPr>
              <a:t>6-</a:t>
            </a:r>
            <a:fld id="{0C33AB4C-917C-441D-B9E6-846D9C912E04}" type="slidenum">
              <a:rPr lang="en-US" sz="1200">
                <a:solidFill>
                  <a:srgbClr val="FFFFFF"/>
                </a:solidFill>
              </a:rPr>
              <a:pPr algn="r"/>
              <a:t>3</a:t>
            </a:fld>
            <a:endParaRPr lang="en-US" sz="1200" dirty="0">
              <a:solidFill>
                <a:srgbClr val="FFFFFF"/>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p:cNvSpPr>
            <a:spLocks noGrp="1" noChangeArrowheads="1"/>
          </p:cNvSpPr>
          <p:nvPr>
            <p:ph type="title"/>
          </p:nvPr>
        </p:nvSpPr>
        <p:spPr>
          <a:xfrm>
            <a:off x="532262" y="573206"/>
            <a:ext cx="8052179" cy="835925"/>
          </a:xfrm>
        </p:spPr>
        <p:txBody>
          <a:bodyPr/>
          <a:lstStyle/>
          <a:p>
            <a:pPr eaLnBrk="1" hangingPunct="1"/>
            <a:r>
              <a:rPr lang="en-US" sz="2500" b="1" dirty="0" smtClean="0"/>
              <a:t>Maximizing the Value of the Firm/Bank (cont.)</a:t>
            </a:r>
          </a:p>
        </p:txBody>
      </p:sp>
      <p:sp>
        <p:nvSpPr>
          <p:cNvPr id="6149" name="Rectangle 3"/>
          <p:cNvSpPr>
            <a:spLocks noGrp="1" noChangeArrowheads="1"/>
          </p:cNvSpPr>
          <p:nvPr>
            <p:ph type="body" idx="1"/>
          </p:nvPr>
        </p:nvSpPr>
        <p:spPr>
          <a:xfrm>
            <a:off x="191069" y="1419367"/>
            <a:ext cx="8754494" cy="5227093"/>
          </a:xfrm>
        </p:spPr>
        <p:txBody>
          <a:bodyPr>
            <a:normAutofit lnSpcReduction="10000"/>
          </a:bodyPr>
          <a:lstStyle/>
          <a:p>
            <a:pPr marL="0" indent="0" eaLnBrk="1" hangingPunct="1">
              <a:spcBef>
                <a:spcPts val="0"/>
              </a:spcBef>
              <a:spcAft>
                <a:spcPts val="1200"/>
              </a:spcAft>
              <a:buNone/>
            </a:pPr>
            <a:r>
              <a:rPr lang="en-US" sz="2300" dirty="0" smtClean="0">
                <a:latin typeface="Times New Roman" pitchFamily="18" charset="0"/>
              </a:rPr>
              <a:t>The value of the bank’s stock (P</a:t>
            </a:r>
            <a:r>
              <a:rPr lang="en-US" sz="2300" baseline="-25000" dirty="0" smtClean="0">
                <a:latin typeface="Times New Roman" pitchFamily="18" charset="0"/>
              </a:rPr>
              <a:t>0</a:t>
            </a:r>
            <a:r>
              <a:rPr lang="en-US" sz="2300" dirty="0" smtClean="0">
                <a:latin typeface="Times New Roman" pitchFamily="18" charset="0"/>
              </a:rPr>
              <a:t>) will tend to rise in any of the following situations:</a:t>
            </a:r>
          </a:p>
          <a:p>
            <a:pPr marL="609600" indent="-609600" eaLnBrk="1" hangingPunct="1">
              <a:spcBef>
                <a:spcPts val="0"/>
              </a:spcBef>
              <a:spcAft>
                <a:spcPts val="1200"/>
              </a:spcAft>
              <a:buFont typeface="Wingdings" pitchFamily="2" charset="2"/>
              <a:buAutoNum type="arabicPeriod"/>
            </a:pPr>
            <a:r>
              <a:rPr lang="en-US" sz="2300" dirty="0" smtClean="0">
                <a:latin typeface="Times New Roman" pitchFamily="18" charset="0"/>
              </a:rPr>
              <a:t>The value of the stream of future stockholders dividends is expected to increase due to growth in the markets served or because of any profitable acquisitions it has made </a:t>
            </a:r>
          </a:p>
          <a:p>
            <a:pPr marL="609600" indent="-609600" eaLnBrk="1" hangingPunct="1">
              <a:spcBef>
                <a:spcPts val="0"/>
              </a:spcBef>
              <a:spcAft>
                <a:spcPts val="1200"/>
              </a:spcAft>
              <a:buFont typeface="Wingdings" pitchFamily="2" charset="2"/>
              <a:buAutoNum type="arabicPeriod"/>
            </a:pPr>
            <a:r>
              <a:rPr lang="en-US" sz="2300" dirty="0" smtClean="0">
                <a:latin typeface="Times New Roman" pitchFamily="18" charset="0"/>
              </a:rPr>
              <a:t>The banking organization’s perceive level of risk has fallen, due  perhaps to an increase in the bank's capital reserves. A decrease in its loan losses, or the perception of investors that the bank is less risky overall &amp; therefore, has a lower equity risk premium.</a:t>
            </a:r>
          </a:p>
          <a:p>
            <a:pPr marL="609600" indent="-609600" eaLnBrk="1" hangingPunct="1">
              <a:spcBef>
                <a:spcPts val="0"/>
              </a:spcBef>
              <a:spcAft>
                <a:spcPts val="1200"/>
              </a:spcAft>
              <a:buFont typeface="Wingdings" pitchFamily="2" charset="2"/>
              <a:buAutoNum type="arabicPeriod"/>
            </a:pPr>
            <a:r>
              <a:rPr lang="en-US" sz="2300" dirty="0" smtClean="0">
                <a:latin typeface="Times New Roman" pitchFamily="18" charset="0"/>
              </a:rPr>
              <a:t>Expected dividends increases are combined with declining risk, as perceived by investors in the bank’s stock.</a:t>
            </a:r>
          </a:p>
          <a:p>
            <a:pPr marL="609600" indent="-609600" eaLnBrk="1" hangingPunct="1">
              <a:spcBef>
                <a:spcPts val="0"/>
              </a:spcBef>
              <a:spcAft>
                <a:spcPts val="1200"/>
              </a:spcAft>
              <a:buFont typeface="Wingdings" pitchFamily="2" charset="2"/>
              <a:buAutoNum type="arabicPeriod"/>
            </a:pPr>
            <a:r>
              <a:rPr lang="en-US" sz="2300" dirty="0" smtClean="0">
                <a:latin typeface="Times New Roman" pitchFamily="18" charset="0"/>
              </a:rPr>
              <a:t>Others: changes in market interest rates, currency exchange rates, economy condition</a:t>
            </a:r>
          </a:p>
        </p:txBody>
      </p:sp>
      <p:sp>
        <p:nvSpPr>
          <p:cNvPr id="7" name="Rectangle 6"/>
          <p:cNvSpPr>
            <a:spLocks noChangeArrowheads="1"/>
          </p:cNvSpPr>
          <p:nvPr/>
        </p:nvSpPr>
        <p:spPr bwMode="auto">
          <a:xfrm>
            <a:off x="8585200" y="38100"/>
            <a:ext cx="406400" cy="276225"/>
          </a:xfrm>
          <a:prstGeom prst="rect">
            <a:avLst/>
          </a:prstGeom>
          <a:noFill/>
          <a:ln w="9525" algn="ctr">
            <a:noFill/>
            <a:miter lim="800000"/>
            <a:headEnd/>
            <a:tailEnd/>
          </a:ln>
        </p:spPr>
        <p:txBody>
          <a:bodyPr wrap="none">
            <a:spAutoFit/>
          </a:bodyPr>
          <a:lstStyle/>
          <a:p>
            <a:pPr algn="r"/>
            <a:r>
              <a:rPr lang="en-US" sz="1200" dirty="0">
                <a:solidFill>
                  <a:srgbClr val="FFFFFF"/>
                </a:solidFill>
              </a:rPr>
              <a:t>6-</a:t>
            </a:r>
            <a:fld id="{0C33AB4C-917C-441D-B9E6-846D9C912E04}" type="slidenum">
              <a:rPr lang="en-US" sz="1200">
                <a:solidFill>
                  <a:srgbClr val="FFFFFF"/>
                </a:solidFill>
              </a:rPr>
              <a:pPr algn="r"/>
              <a:t>4</a:t>
            </a:fld>
            <a:endParaRPr lang="en-US" sz="1200" dirty="0">
              <a:solidFill>
                <a:srgbClr val="FFFFFF"/>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xfrm>
            <a:off x="668196" y="532262"/>
            <a:ext cx="7772400" cy="762000"/>
          </a:xfrm>
        </p:spPr>
        <p:txBody>
          <a:bodyPr/>
          <a:lstStyle/>
          <a:p>
            <a:pPr algn="ctr" eaLnBrk="1" hangingPunct="1"/>
            <a:r>
              <a:rPr lang="en-US" sz="3200" b="1" dirty="0" smtClean="0"/>
              <a:t>Stock Price Determination of Bank</a:t>
            </a:r>
          </a:p>
        </p:txBody>
      </p:sp>
      <p:sp>
        <p:nvSpPr>
          <p:cNvPr id="7173" name="Rectangle 3"/>
          <p:cNvSpPr>
            <a:spLocks noGrp="1" noChangeArrowheads="1"/>
          </p:cNvSpPr>
          <p:nvPr>
            <p:ph type="body" idx="1"/>
          </p:nvPr>
        </p:nvSpPr>
        <p:spPr>
          <a:xfrm>
            <a:off x="204716" y="1555845"/>
            <a:ext cx="8611738" cy="5045122"/>
          </a:xfrm>
        </p:spPr>
        <p:txBody>
          <a:bodyPr/>
          <a:lstStyle/>
          <a:p>
            <a:pPr eaLnBrk="1" hangingPunct="1"/>
            <a:r>
              <a:rPr lang="en-US" sz="2100" dirty="0" smtClean="0">
                <a:latin typeface="Times New Roman" pitchFamily="18" charset="0"/>
              </a:rPr>
              <a:t>One-Period Model: </a:t>
            </a:r>
            <a:r>
              <a:rPr lang="en-US" sz="2100" dirty="0" smtClean="0">
                <a:latin typeface="Times New Roman" pitchFamily="18" charset="0"/>
                <a:cs typeface="Times New Roman" pitchFamily="18" charset="0"/>
              </a:rPr>
              <a:t>value of bank’s stock if earnings growth is constant</a:t>
            </a:r>
          </a:p>
          <a:p>
            <a:pPr eaLnBrk="1" hangingPunct="1"/>
            <a:endParaRPr lang="en-US" sz="2100" dirty="0" smtClean="0">
              <a:latin typeface="Times New Roman" pitchFamily="18" charset="0"/>
              <a:cs typeface="Times New Roman" pitchFamily="18" charset="0"/>
            </a:endParaRPr>
          </a:p>
          <a:p>
            <a:pPr eaLnBrk="1" hangingPunct="1"/>
            <a:endParaRPr lang="en-US" sz="2100" dirty="0" smtClean="0">
              <a:latin typeface="Times New Roman" pitchFamily="18" charset="0"/>
              <a:cs typeface="Times New Roman" pitchFamily="18" charset="0"/>
            </a:endParaRPr>
          </a:p>
          <a:p>
            <a:pPr eaLnBrk="1" hangingPunct="1"/>
            <a:endParaRPr lang="en-US" sz="2100" dirty="0" smtClean="0">
              <a:latin typeface="Times New Roman" pitchFamily="18" charset="0"/>
              <a:cs typeface="Times New Roman" pitchFamily="18" charset="0"/>
            </a:endParaRPr>
          </a:p>
          <a:p>
            <a:pPr eaLnBrk="1" hangingPunct="1"/>
            <a:endParaRPr lang="en-US" sz="2100" dirty="0" smtClean="0">
              <a:latin typeface="Times New Roman" pitchFamily="18" charset="0"/>
              <a:cs typeface="Times New Roman" pitchFamily="18" charset="0"/>
            </a:endParaRPr>
          </a:p>
          <a:p>
            <a:pPr eaLnBrk="1" hangingPunct="1"/>
            <a:endParaRPr lang="en-US" sz="2100" dirty="0" smtClean="0">
              <a:latin typeface="Times New Roman" pitchFamily="18" charset="0"/>
              <a:cs typeface="Times New Roman" pitchFamily="18" charset="0"/>
            </a:endParaRPr>
          </a:p>
          <a:p>
            <a:pPr eaLnBrk="1" hangingPunct="1"/>
            <a:r>
              <a:rPr lang="en-US" sz="2100" dirty="0" smtClean="0">
                <a:latin typeface="Times New Roman" pitchFamily="18" charset="0"/>
                <a:cs typeface="Times New Roman" pitchFamily="18" charset="0"/>
              </a:rPr>
              <a:t>Multiple Period Model: </a:t>
            </a:r>
            <a:r>
              <a:rPr lang="en-US" sz="2000" dirty="0" smtClean="0">
                <a:latin typeface="Times New Roman" pitchFamily="18" charset="0"/>
                <a:cs typeface="Times New Roman" pitchFamily="18" charset="0"/>
              </a:rPr>
              <a:t>	</a:t>
            </a:r>
          </a:p>
          <a:p>
            <a:pPr lvl="1" eaLnBrk="1" hangingPunct="1">
              <a:buNone/>
            </a:pPr>
            <a:r>
              <a:rPr lang="en-US" sz="1800" dirty="0" smtClean="0">
                <a:latin typeface="Times New Roman" pitchFamily="18" charset="0"/>
              </a:rPr>
              <a:t>						</a:t>
            </a:r>
            <a:r>
              <a:rPr lang="en-US" sz="1800" dirty="0" smtClean="0">
                <a:solidFill>
                  <a:schemeClr val="tx1"/>
                </a:solidFill>
                <a:latin typeface="Times New Roman" pitchFamily="18" charset="0"/>
              </a:rPr>
              <a:t> </a:t>
            </a:r>
          </a:p>
        </p:txBody>
      </p:sp>
      <p:sp>
        <p:nvSpPr>
          <p:cNvPr id="7178" name="Text Box 11"/>
          <p:cNvSpPr txBox="1">
            <a:spLocks noChangeArrowheads="1"/>
          </p:cNvSpPr>
          <p:nvPr/>
        </p:nvSpPr>
        <p:spPr bwMode="auto">
          <a:xfrm>
            <a:off x="1981200" y="4267200"/>
            <a:ext cx="455613" cy="457200"/>
          </a:xfrm>
          <a:prstGeom prst="rect">
            <a:avLst/>
          </a:prstGeom>
          <a:noFill/>
          <a:ln w="9525">
            <a:noFill/>
            <a:miter lim="800000"/>
            <a:headEnd/>
            <a:tailEnd/>
          </a:ln>
        </p:spPr>
        <p:txBody>
          <a:bodyPr wrap="none">
            <a:spAutoFit/>
          </a:bodyPr>
          <a:lstStyle/>
          <a:p>
            <a:r>
              <a:rPr lang="en-US"/>
              <a:t>P</a:t>
            </a:r>
            <a:r>
              <a:rPr lang="en-US" baseline="-25000"/>
              <a:t>0</a:t>
            </a:r>
          </a:p>
        </p:txBody>
      </p:sp>
      <p:sp>
        <p:nvSpPr>
          <p:cNvPr id="7179" name="Text Box 12"/>
          <p:cNvSpPr txBox="1">
            <a:spLocks noChangeArrowheads="1"/>
          </p:cNvSpPr>
          <p:nvPr/>
        </p:nvSpPr>
        <p:spPr bwMode="auto">
          <a:xfrm>
            <a:off x="2590800" y="4267200"/>
            <a:ext cx="431800" cy="457200"/>
          </a:xfrm>
          <a:prstGeom prst="rect">
            <a:avLst/>
          </a:prstGeom>
          <a:noFill/>
          <a:ln w="9525">
            <a:noFill/>
            <a:miter lim="800000"/>
            <a:headEnd/>
            <a:tailEnd/>
          </a:ln>
        </p:spPr>
        <p:txBody>
          <a:bodyPr wrap="none">
            <a:spAutoFit/>
          </a:bodyPr>
          <a:lstStyle/>
          <a:p>
            <a:r>
              <a:rPr lang="en-US"/>
              <a:t>= </a:t>
            </a:r>
          </a:p>
        </p:txBody>
      </p:sp>
      <p:sp>
        <p:nvSpPr>
          <p:cNvPr id="7180" name="Line 13"/>
          <p:cNvSpPr>
            <a:spLocks noChangeShapeType="1"/>
          </p:cNvSpPr>
          <p:nvPr/>
        </p:nvSpPr>
        <p:spPr bwMode="auto">
          <a:xfrm>
            <a:off x="3124200" y="4495800"/>
            <a:ext cx="1143000" cy="0"/>
          </a:xfrm>
          <a:prstGeom prst="line">
            <a:avLst/>
          </a:prstGeom>
          <a:noFill/>
          <a:ln w="9525">
            <a:solidFill>
              <a:schemeClr val="tx1"/>
            </a:solidFill>
            <a:round/>
            <a:headEnd/>
            <a:tailEnd/>
          </a:ln>
        </p:spPr>
        <p:txBody>
          <a:bodyPr wrap="none"/>
          <a:lstStyle/>
          <a:p>
            <a:endParaRPr lang="en-US"/>
          </a:p>
        </p:txBody>
      </p:sp>
      <p:sp>
        <p:nvSpPr>
          <p:cNvPr id="7181" name="Line 14"/>
          <p:cNvSpPr>
            <a:spLocks noChangeShapeType="1"/>
          </p:cNvSpPr>
          <p:nvPr/>
        </p:nvSpPr>
        <p:spPr bwMode="auto">
          <a:xfrm>
            <a:off x="4876800" y="4495800"/>
            <a:ext cx="1295400" cy="0"/>
          </a:xfrm>
          <a:prstGeom prst="line">
            <a:avLst/>
          </a:prstGeom>
          <a:noFill/>
          <a:ln w="9525">
            <a:solidFill>
              <a:schemeClr val="tx1"/>
            </a:solidFill>
            <a:round/>
            <a:headEnd/>
            <a:tailEnd/>
          </a:ln>
        </p:spPr>
        <p:txBody>
          <a:bodyPr wrap="none"/>
          <a:lstStyle/>
          <a:p>
            <a:endParaRPr lang="en-US"/>
          </a:p>
        </p:txBody>
      </p:sp>
      <p:sp>
        <p:nvSpPr>
          <p:cNvPr id="7182" name="Text Box 16"/>
          <p:cNvSpPr txBox="1">
            <a:spLocks noChangeArrowheads="1"/>
          </p:cNvSpPr>
          <p:nvPr/>
        </p:nvSpPr>
        <p:spPr bwMode="auto">
          <a:xfrm>
            <a:off x="3489325" y="4079875"/>
            <a:ext cx="506413" cy="457200"/>
          </a:xfrm>
          <a:prstGeom prst="rect">
            <a:avLst/>
          </a:prstGeom>
          <a:noFill/>
          <a:ln w="9525">
            <a:noFill/>
            <a:miter lim="800000"/>
            <a:headEnd/>
            <a:tailEnd/>
          </a:ln>
        </p:spPr>
        <p:txBody>
          <a:bodyPr wrap="none">
            <a:spAutoFit/>
          </a:bodyPr>
          <a:lstStyle/>
          <a:p>
            <a:r>
              <a:rPr lang="en-US"/>
              <a:t>D</a:t>
            </a:r>
            <a:r>
              <a:rPr lang="en-US" baseline="-25000"/>
              <a:t>1</a:t>
            </a:r>
          </a:p>
        </p:txBody>
      </p:sp>
      <p:sp>
        <p:nvSpPr>
          <p:cNvPr id="7183" name="Text Box 17"/>
          <p:cNvSpPr txBox="1">
            <a:spLocks noChangeArrowheads="1"/>
          </p:cNvSpPr>
          <p:nvPr/>
        </p:nvSpPr>
        <p:spPr bwMode="auto">
          <a:xfrm>
            <a:off x="3184525" y="4460875"/>
            <a:ext cx="965200" cy="457200"/>
          </a:xfrm>
          <a:prstGeom prst="rect">
            <a:avLst/>
          </a:prstGeom>
          <a:noFill/>
          <a:ln w="9525">
            <a:noFill/>
            <a:miter lim="800000"/>
            <a:headEnd/>
            <a:tailEnd/>
          </a:ln>
        </p:spPr>
        <p:txBody>
          <a:bodyPr wrap="none">
            <a:spAutoFit/>
          </a:bodyPr>
          <a:lstStyle/>
          <a:p>
            <a:r>
              <a:rPr lang="en-US"/>
              <a:t>(1 + r)</a:t>
            </a:r>
          </a:p>
        </p:txBody>
      </p:sp>
      <p:sp>
        <p:nvSpPr>
          <p:cNvPr id="7184" name="Text Box 18"/>
          <p:cNvSpPr txBox="1">
            <a:spLocks noChangeArrowheads="1"/>
          </p:cNvSpPr>
          <p:nvPr/>
        </p:nvSpPr>
        <p:spPr bwMode="auto">
          <a:xfrm>
            <a:off x="4403725" y="4232275"/>
            <a:ext cx="355600" cy="457200"/>
          </a:xfrm>
          <a:prstGeom prst="rect">
            <a:avLst/>
          </a:prstGeom>
          <a:noFill/>
          <a:ln w="9525">
            <a:noFill/>
            <a:miter lim="800000"/>
            <a:headEnd/>
            <a:tailEnd/>
          </a:ln>
        </p:spPr>
        <p:txBody>
          <a:bodyPr wrap="none">
            <a:spAutoFit/>
          </a:bodyPr>
          <a:lstStyle/>
          <a:p>
            <a:r>
              <a:rPr lang="en-US"/>
              <a:t>+</a:t>
            </a:r>
          </a:p>
        </p:txBody>
      </p:sp>
      <p:sp>
        <p:nvSpPr>
          <p:cNvPr id="7185" name="Text Box 19"/>
          <p:cNvSpPr txBox="1">
            <a:spLocks noChangeArrowheads="1"/>
          </p:cNvSpPr>
          <p:nvPr/>
        </p:nvSpPr>
        <p:spPr bwMode="auto">
          <a:xfrm>
            <a:off x="5241925" y="4079875"/>
            <a:ext cx="506413" cy="457200"/>
          </a:xfrm>
          <a:prstGeom prst="rect">
            <a:avLst/>
          </a:prstGeom>
          <a:noFill/>
          <a:ln w="9525">
            <a:noFill/>
            <a:miter lim="800000"/>
            <a:headEnd/>
            <a:tailEnd/>
          </a:ln>
        </p:spPr>
        <p:txBody>
          <a:bodyPr wrap="none">
            <a:spAutoFit/>
          </a:bodyPr>
          <a:lstStyle/>
          <a:p>
            <a:r>
              <a:rPr lang="en-US"/>
              <a:t>D</a:t>
            </a:r>
            <a:r>
              <a:rPr lang="en-US" baseline="-25000"/>
              <a:t>2</a:t>
            </a:r>
          </a:p>
        </p:txBody>
      </p:sp>
      <p:sp>
        <p:nvSpPr>
          <p:cNvPr id="7186" name="Text Box 20"/>
          <p:cNvSpPr txBox="1">
            <a:spLocks noChangeArrowheads="1"/>
          </p:cNvSpPr>
          <p:nvPr/>
        </p:nvSpPr>
        <p:spPr bwMode="auto">
          <a:xfrm>
            <a:off x="5029200" y="4495800"/>
            <a:ext cx="1066800" cy="457200"/>
          </a:xfrm>
          <a:prstGeom prst="rect">
            <a:avLst/>
          </a:prstGeom>
          <a:noFill/>
          <a:ln w="9525">
            <a:noFill/>
            <a:miter lim="800000"/>
            <a:headEnd/>
            <a:tailEnd/>
          </a:ln>
        </p:spPr>
        <p:txBody>
          <a:bodyPr wrap="none">
            <a:spAutoFit/>
          </a:bodyPr>
          <a:lstStyle/>
          <a:p>
            <a:r>
              <a:rPr lang="en-US"/>
              <a:t>(1 + r)</a:t>
            </a:r>
            <a:r>
              <a:rPr lang="en-US" baseline="30000"/>
              <a:t>2</a:t>
            </a:r>
          </a:p>
        </p:txBody>
      </p:sp>
      <p:sp>
        <p:nvSpPr>
          <p:cNvPr id="7187" name="Text Box 21"/>
          <p:cNvSpPr txBox="1">
            <a:spLocks noChangeArrowheads="1"/>
          </p:cNvSpPr>
          <p:nvPr/>
        </p:nvSpPr>
        <p:spPr bwMode="auto">
          <a:xfrm>
            <a:off x="6232525" y="4232275"/>
            <a:ext cx="1085850" cy="457200"/>
          </a:xfrm>
          <a:prstGeom prst="rect">
            <a:avLst/>
          </a:prstGeom>
          <a:noFill/>
          <a:ln w="9525">
            <a:noFill/>
            <a:miter lim="800000"/>
            <a:headEnd/>
            <a:tailEnd/>
          </a:ln>
        </p:spPr>
        <p:txBody>
          <a:bodyPr wrap="none">
            <a:spAutoFit/>
          </a:bodyPr>
          <a:lstStyle/>
          <a:p>
            <a:r>
              <a:rPr lang="en-US"/>
              <a:t>+ ---- +</a:t>
            </a:r>
          </a:p>
        </p:txBody>
      </p:sp>
      <p:sp>
        <p:nvSpPr>
          <p:cNvPr id="7188" name="Line 22"/>
          <p:cNvSpPr>
            <a:spLocks noChangeShapeType="1"/>
          </p:cNvSpPr>
          <p:nvPr/>
        </p:nvSpPr>
        <p:spPr bwMode="auto">
          <a:xfrm>
            <a:off x="7467600" y="4495800"/>
            <a:ext cx="1066800" cy="0"/>
          </a:xfrm>
          <a:prstGeom prst="line">
            <a:avLst/>
          </a:prstGeom>
          <a:noFill/>
          <a:ln w="9525">
            <a:solidFill>
              <a:schemeClr val="tx1"/>
            </a:solidFill>
            <a:round/>
            <a:headEnd/>
            <a:tailEnd/>
          </a:ln>
        </p:spPr>
        <p:txBody>
          <a:bodyPr wrap="none"/>
          <a:lstStyle/>
          <a:p>
            <a:endParaRPr lang="en-US"/>
          </a:p>
        </p:txBody>
      </p:sp>
      <p:sp>
        <p:nvSpPr>
          <p:cNvPr id="7189" name="Text Box 23"/>
          <p:cNvSpPr txBox="1">
            <a:spLocks noChangeArrowheads="1"/>
          </p:cNvSpPr>
          <p:nvPr/>
        </p:nvSpPr>
        <p:spPr bwMode="auto">
          <a:xfrm>
            <a:off x="7832725" y="4003675"/>
            <a:ext cx="506413" cy="457200"/>
          </a:xfrm>
          <a:prstGeom prst="rect">
            <a:avLst/>
          </a:prstGeom>
          <a:noFill/>
          <a:ln w="9525">
            <a:noFill/>
            <a:miter lim="800000"/>
            <a:headEnd/>
            <a:tailEnd/>
          </a:ln>
        </p:spPr>
        <p:txBody>
          <a:bodyPr wrap="none">
            <a:spAutoFit/>
          </a:bodyPr>
          <a:lstStyle/>
          <a:p>
            <a:r>
              <a:rPr lang="en-US"/>
              <a:t>D</a:t>
            </a:r>
            <a:r>
              <a:rPr lang="en-US" baseline="-25000"/>
              <a:t>n</a:t>
            </a:r>
          </a:p>
        </p:txBody>
      </p:sp>
      <p:sp>
        <p:nvSpPr>
          <p:cNvPr id="7190" name="Text Box 24"/>
          <p:cNvSpPr txBox="1">
            <a:spLocks noChangeArrowheads="1"/>
          </p:cNvSpPr>
          <p:nvPr/>
        </p:nvSpPr>
        <p:spPr bwMode="auto">
          <a:xfrm>
            <a:off x="7527925" y="4537075"/>
            <a:ext cx="1066800" cy="457200"/>
          </a:xfrm>
          <a:prstGeom prst="rect">
            <a:avLst/>
          </a:prstGeom>
          <a:noFill/>
          <a:ln w="9525">
            <a:noFill/>
            <a:miter lim="800000"/>
            <a:headEnd/>
            <a:tailEnd/>
          </a:ln>
        </p:spPr>
        <p:txBody>
          <a:bodyPr wrap="none">
            <a:spAutoFit/>
          </a:bodyPr>
          <a:lstStyle/>
          <a:p>
            <a:r>
              <a:rPr lang="en-US"/>
              <a:t>(1 + r)</a:t>
            </a:r>
            <a:r>
              <a:rPr lang="en-US" baseline="30000"/>
              <a:t>n</a:t>
            </a:r>
          </a:p>
        </p:txBody>
      </p:sp>
      <p:sp>
        <p:nvSpPr>
          <p:cNvPr id="7191" name="Text Box 26"/>
          <p:cNvSpPr txBox="1">
            <a:spLocks noChangeArrowheads="1"/>
          </p:cNvSpPr>
          <p:nvPr/>
        </p:nvSpPr>
        <p:spPr bwMode="auto">
          <a:xfrm>
            <a:off x="6384925" y="5375275"/>
            <a:ext cx="355600" cy="457200"/>
          </a:xfrm>
          <a:prstGeom prst="rect">
            <a:avLst/>
          </a:prstGeom>
          <a:noFill/>
          <a:ln w="9525">
            <a:noFill/>
            <a:miter lim="800000"/>
            <a:headEnd/>
            <a:tailEnd/>
          </a:ln>
        </p:spPr>
        <p:txBody>
          <a:bodyPr wrap="none">
            <a:spAutoFit/>
          </a:bodyPr>
          <a:lstStyle/>
          <a:p>
            <a:r>
              <a:rPr lang="en-US"/>
              <a:t>+</a:t>
            </a:r>
          </a:p>
        </p:txBody>
      </p:sp>
      <p:sp>
        <p:nvSpPr>
          <p:cNvPr id="7192" name="Line 27"/>
          <p:cNvSpPr>
            <a:spLocks noChangeShapeType="1"/>
          </p:cNvSpPr>
          <p:nvPr/>
        </p:nvSpPr>
        <p:spPr bwMode="auto">
          <a:xfrm>
            <a:off x="6934200" y="5562600"/>
            <a:ext cx="1295400" cy="0"/>
          </a:xfrm>
          <a:prstGeom prst="line">
            <a:avLst/>
          </a:prstGeom>
          <a:noFill/>
          <a:ln w="9525">
            <a:solidFill>
              <a:schemeClr val="tx1"/>
            </a:solidFill>
            <a:round/>
            <a:headEnd/>
            <a:tailEnd/>
          </a:ln>
        </p:spPr>
        <p:txBody>
          <a:bodyPr wrap="none"/>
          <a:lstStyle/>
          <a:p>
            <a:endParaRPr lang="en-US"/>
          </a:p>
        </p:txBody>
      </p:sp>
      <p:sp>
        <p:nvSpPr>
          <p:cNvPr id="7193" name="Text Box 28"/>
          <p:cNvSpPr txBox="1">
            <a:spLocks noChangeArrowheads="1"/>
          </p:cNvSpPr>
          <p:nvPr/>
        </p:nvSpPr>
        <p:spPr bwMode="auto">
          <a:xfrm>
            <a:off x="7467600" y="5105400"/>
            <a:ext cx="455613" cy="457200"/>
          </a:xfrm>
          <a:prstGeom prst="rect">
            <a:avLst/>
          </a:prstGeom>
          <a:noFill/>
          <a:ln w="9525">
            <a:noFill/>
            <a:miter lim="800000"/>
            <a:headEnd/>
            <a:tailEnd/>
          </a:ln>
        </p:spPr>
        <p:txBody>
          <a:bodyPr wrap="none">
            <a:spAutoFit/>
          </a:bodyPr>
          <a:lstStyle/>
          <a:p>
            <a:r>
              <a:rPr lang="en-US"/>
              <a:t>P</a:t>
            </a:r>
            <a:r>
              <a:rPr lang="en-US" baseline="-25000"/>
              <a:t>n</a:t>
            </a:r>
          </a:p>
        </p:txBody>
      </p:sp>
      <p:sp>
        <p:nvSpPr>
          <p:cNvPr id="7194" name="Text Box 29"/>
          <p:cNvSpPr txBox="1">
            <a:spLocks noChangeArrowheads="1"/>
          </p:cNvSpPr>
          <p:nvPr/>
        </p:nvSpPr>
        <p:spPr bwMode="auto">
          <a:xfrm>
            <a:off x="7223125" y="5527675"/>
            <a:ext cx="1066800" cy="457200"/>
          </a:xfrm>
          <a:prstGeom prst="rect">
            <a:avLst/>
          </a:prstGeom>
          <a:noFill/>
          <a:ln w="9525">
            <a:noFill/>
            <a:miter lim="800000"/>
            <a:headEnd/>
            <a:tailEnd/>
          </a:ln>
        </p:spPr>
        <p:txBody>
          <a:bodyPr wrap="none">
            <a:spAutoFit/>
          </a:bodyPr>
          <a:lstStyle/>
          <a:p>
            <a:r>
              <a:rPr lang="en-US"/>
              <a:t>(1 + r)</a:t>
            </a:r>
            <a:r>
              <a:rPr lang="en-US" baseline="30000"/>
              <a:t>n</a:t>
            </a:r>
          </a:p>
        </p:txBody>
      </p:sp>
      <p:sp>
        <p:nvSpPr>
          <p:cNvPr id="7195" name="Text Box 30"/>
          <p:cNvSpPr txBox="1">
            <a:spLocks noChangeArrowheads="1"/>
          </p:cNvSpPr>
          <p:nvPr/>
        </p:nvSpPr>
        <p:spPr bwMode="auto">
          <a:xfrm>
            <a:off x="5281684" y="2218093"/>
            <a:ext cx="2971327" cy="646331"/>
          </a:xfrm>
          <a:prstGeom prst="rect">
            <a:avLst/>
          </a:prstGeom>
          <a:noFill/>
          <a:ln w="9525">
            <a:noFill/>
            <a:miter lim="800000"/>
            <a:headEnd/>
            <a:tailEnd/>
          </a:ln>
        </p:spPr>
        <p:txBody>
          <a:bodyPr wrap="square">
            <a:spAutoFit/>
          </a:bodyPr>
          <a:lstStyle/>
          <a:p>
            <a:r>
              <a:rPr lang="en-US" dirty="0"/>
              <a:t>r = rate of return</a:t>
            </a:r>
          </a:p>
          <a:p>
            <a:r>
              <a:rPr lang="en-US" dirty="0"/>
              <a:t>g = growth rate of dividend</a:t>
            </a:r>
          </a:p>
        </p:txBody>
      </p:sp>
      <p:sp>
        <p:nvSpPr>
          <p:cNvPr id="29" name="Rectangle 28"/>
          <p:cNvSpPr>
            <a:spLocks noChangeArrowheads="1"/>
          </p:cNvSpPr>
          <p:nvPr/>
        </p:nvSpPr>
        <p:spPr bwMode="auto">
          <a:xfrm>
            <a:off x="8585200" y="38100"/>
            <a:ext cx="406400" cy="276225"/>
          </a:xfrm>
          <a:prstGeom prst="rect">
            <a:avLst/>
          </a:prstGeom>
          <a:noFill/>
          <a:ln w="9525" algn="ctr">
            <a:noFill/>
            <a:miter lim="800000"/>
            <a:headEnd/>
            <a:tailEnd/>
          </a:ln>
        </p:spPr>
        <p:txBody>
          <a:bodyPr wrap="none">
            <a:spAutoFit/>
          </a:bodyPr>
          <a:lstStyle/>
          <a:p>
            <a:pPr algn="r"/>
            <a:r>
              <a:rPr lang="en-US" sz="1200" dirty="0">
                <a:solidFill>
                  <a:srgbClr val="FFFFFF"/>
                </a:solidFill>
              </a:rPr>
              <a:t>6-</a:t>
            </a:r>
            <a:fld id="{0C33AB4C-917C-441D-B9E6-846D9C912E04}" type="slidenum">
              <a:rPr lang="en-US" sz="1200">
                <a:solidFill>
                  <a:srgbClr val="FFFFFF"/>
                </a:solidFill>
              </a:rPr>
              <a:pPr algn="r"/>
              <a:t>5</a:t>
            </a:fld>
            <a:endParaRPr lang="en-US" sz="1200" dirty="0">
              <a:solidFill>
                <a:srgbClr val="FFFFFF"/>
              </a:solidFill>
            </a:endParaRPr>
          </a:p>
        </p:txBody>
      </p:sp>
      <p:graphicFrame>
        <p:nvGraphicFramePr>
          <p:cNvPr id="8193" name="Object 3"/>
          <p:cNvGraphicFramePr>
            <a:graphicFrameLocks noChangeAspect="1"/>
          </p:cNvGraphicFramePr>
          <p:nvPr/>
        </p:nvGraphicFramePr>
        <p:xfrm>
          <a:off x="1542197" y="2005260"/>
          <a:ext cx="2435496" cy="1239494"/>
        </p:xfrm>
        <a:graphic>
          <a:graphicData uri="http://schemas.openxmlformats.org/presentationml/2006/ole">
            <p:oleObj spid="_x0000_s1026" name="Equation" r:id="rId3" imgW="571320" imgH="419040" progId="Equation.3">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2"/>
          <p:cNvSpPr>
            <a:spLocks noGrp="1" noChangeArrowheads="1"/>
          </p:cNvSpPr>
          <p:nvPr>
            <p:ph type="title"/>
          </p:nvPr>
        </p:nvSpPr>
        <p:spPr>
          <a:xfrm>
            <a:off x="723332" y="624385"/>
            <a:ext cx="7772400" cy="762000"/>
          </a:xfrm>
        </p:spPr>
        <p:txBody>
          <a:bodyPr/>
          <a:lstStyle/>
          <a:p>
            <a:pPr algn="ctr" eaLnBrk="1" hangingPunct="1"/>
            <a:r>
              <a:rPr lang="en-US" sz="3200" b="1" dirty="0" smtClean="0"/>
              <a:t>Profitability Ratios</a:t>
            </a:r>
          </a:p>
        </p:txBody>
      </p:sp>
      <p:sp>
        <p:nvSpPr>
          <p:cNvPr id="8197" name="Rectangle 3"/>
          <p:cNvSpPr>
            <a:spLocks noGrp="1" noChangeArrowheads="1"/>
          </p:cNvSpPr>
          <p:nvPr>
            <p:ph type="body" idx="1"/>
          </p:nvPr>
        </p:nvSpPr>
        <p:spPr>
          <a:xfrm>
            <a:off x="218363" y="1828800"/>
            <a:ext cx="8707273" cy="4544704"/>
          </a:xfrm>
        </p:spPr>
        <p:txBody>
          <a:bodyPr>
            <a:normAutofit fontScale="85000" lnSpcReduction="20000"/>
          </a:bodyPr>
          <a:lstStyle/>
          <a:p>
            <a:pPr eaLnBrk="1" hangingPunct="1"/>
            <a:r>
              <a:rPr lang="en-US" sz="2000" b="1" dirty="0" smtClean="0">
                <a:latin typeface="Times New Roman" pitchFamily="18" charset="0"/>
              </a:rPr>
              <a:t>Return on Equity (ROE)</a:t>
            </a:r>
            <a:r>
              <a:rPr lang="en-US" sz="2000" dirty="0" smtClean="0">
                <a:latin typeface="Times New Roman" pitchFamily="18" charset="0"/>
              </a:rPr>
              <a:t> = Net Income After Tax / Total Equity  Capital</a:t>
            </a:r>
          </a:p>
          <a:p>
            <a:pPr eaLnBrk="1" hangingPunct="1"/>
            <a:r>
              <a:rPr lang="en-US" sz="2000" b="1" dirty="0" smtClean="0">
                <a:latin typeface="Times New Roman" pitchFamily="18" charset="0"/>
              </a:rPr>
              <a:t>Return on Assets (ROA)</a:t>
            </a:r>
            <a:r>
              <a:rPr lang="en-US" sz="2000" dirty="0" smtClean="0">
                <a:latin typeface="Times New Roman" pitchFamily="18" charset="0"/>
              </a:rPr>
              <a:t> = Net Income After Tax / Total Assets.</a:t>
            </a:r>
          </a:p>
          <a:p>
            <a:pPr eaLnBrk="1" hangingPunct="1"/>
            <a:r>
              <a:rPr lang="en-US" sz="2000" b="1" dirty="0" smtClean="0">
                <a:latin typeface="Times New Roman" pitchFamily="18" charset="0"/>
              </a:rPr>
              <a:t>Net Interest Margin</a:t>
            </a:r>
            <a:r>
              <a:rPr lang="en-US" sz="2000" dirty="0" smtClean="0">
                <a:latin typeface="Times New Roman" pitchFamily="18" charset="0"/>
              </a:rPr>
              <a:t> = (Interest income from loans &amp; security investments – Interest expenses on deposits &amp; on other deposits) / Total Assets</a:t>
            </a:r>
          </a:p>
          <a:p>
            <a:pPr eaLnBrk="1" hangingPunct="1"/>
            <a:r>
              <a:rPr lang="en-US" sz="2000" b="1" dirty="0" smtClean="0">
                <a:latin typeface="Times New Roman" pitchFamily="18" charset="0"/>
              </a:rPr>
              <a:t>Net Noninterest Margin </a:t>
            </a:r>
            <a:r>
              <a:rPr lang="en-US" sz="2000" dirty="0" smtClean="0">
                <a:latin typeface="Times New Roman" pitchFamily="18" charset="0"/>
              </a:rPr>
              <a:t>= (Noninterest Revenues – Noninterest Expenses) / Total Assets</a:t>
            </a:r>
          </a:p>
          <a:p>
            <a:pPr eaLnBrk="1" hangingPunct="1"/>
            <a:r>
              <a:rPr lang="en-US" sz="2000" b="1" dirty="0" smtClean="0">
                <a:latin typeface="Times New Roman" pitchFamily="18" charset="0"/>
              </a:rPr>
              <a:t>Net Operating Margin</a:t>
            </a:r>
            <a:r>
              <a:rPr lang="en-US" sz="2000" dirty="0" smtClean="0">
                <a:latin typeface="Times New Roman" pitchFamily="18" charset="0"/>
              </a:rPr>
              <a:t> = (Pretax Net Operating Income) / Total Assets</a:t>
            </a:r>
          </a:p>
          <a:p>
            <a:pPr eaLnBrk="1" hangingPunct="1"/>
            <a:r>
              <a:rPr lang="en-US" sz="2000" b="1" dirty="0" smtClean="0">
                <a:latin typeface="Times New Roman" pitchFamily="18" charset="0"/>
              </a:rPr>
              <a:t>Earnings Per Share (EPS) </a:t>
            </a:r>
            <a:r>
              <a:rPr lang="en-US" sz="2000" dirty="0" smtClean="0">
                <a:latin typeface="Times New Roman" pitchFamily="18" charset="0"/>
              </a:rPr>
              <a:t>= Net Income After Tax / Common Equity  Shares                                   </a:t>
            </a:r>
          </a:p>
          <a:p>
            <a:pPr eaLnBrk="1" hangingPunct="1">
              <a:buNone/>
            </a:pPr>
            <a:r>
              <a:rPr lang="en-US" sz="2000" dirty="0" smtClean="0">
                <a:latin typeface="Times New Roman" pitchFamily="18" charset="0"/>
              </a:rPr>
              <a:t>                                                                                               Outstanding</a:t>
            </a:r>
          </a:p>
          <a:p>
            <a:pPr eaLnBrk="1" hangingPunct="1">
              <a:buNone/>
            </a:pPr>
            <a:endParaRPr lang="en-US" sz="2000" dirty="0" smtClean="0">
              <a:latin typeface="Times New Roman" pitchFamily="18" charset="0"/>
            </a:endParaRPr>
          </a:p>
          <a:p>
            <a:pPr eaLnBrk="1" hangingPunct="1">
              <a:buNone/>
            </a:pPr>
            <a:r>
              <a:rPr lang="en-US" sz="2000" dirty="0" smtClean="0">
                <a:latin typeface="Times New Roman" pitchFamily="18" charset="0"/>
              </a:rPr>
              <a:t>Some ratios measures profitability as well as the efficiency of the management. </a:t>
            </a:r>
          </a:p>
          <a:p>
            <a:pPr eaLnBrk="1" hangingPunct="1">
              <a:buFont typeface="Wingdings" pitchFamily="2" charset="2"/>
              <a:buNone/>
            </a:pPr>
            <a:endParaRPr lang="en-US" sz="2000" b="1" dirty="0" smtClean="0">
              <a:latin typeface="Times New Roman" pitchFamily="18" charset="0"/>
            </a:endParaRPr>
          </a:p>
        </p:txBody>
      </p:sp>
      <p:sp>
        <p:nvSpPr>
          <p:cNvPr id="7" name="Rectangle 6"/>
          <p:cNvSpPr>
            <a:spLocks noChangeArrowheads="1"/>
          </p:cNvSpPr>
          <p:nvPr/>
        </p:nvSpPr>
        <p:spPr bwMode="auto">
          <a:xfrm>
            <a:off x="8585200" y="38100"/>
            <a:ext cx="406400" cy="276225"/>
          </a:xfrm>
          <a:prstGeom prst="rect">
            <a:avLst/>
          </a:prstGeom>
          <a:noFill/>
          <a:ln w="9525" algn="ctr">
            <a:noFill/>
            <a:miter lim="800000"/>
            <a:headEnd/>
            <a:tailEnd/>
          </a:ln>
        </p:spPr>
        <p:txBody>
          <a:bodyPr wrap="none">
            <a:spAutoFit/>
          </a:bodyPr>
          <a:lstStyle/>
          <a:p>
            <a:pPr algn="r"/>
            <a:r>
              <a:rPr lang="en-US" sz="1200" dirty="0">
                <a:solidFill>
                  <a:srgbClr val="FFFFFF"/>
                </a:solidFill>
              </a:rPr>
              <a:t>6-</a:t>
            </a:r>
            <a:fld id="{0C33AB4C-917C-441D-B9E6-846D9C912E04}" type="slidenum">
              <a:rPr lang="en-US" sz="1200">
                <a:solidFill>
                  <a:srgbClr val="FFFFFF"/>
                </a:solidFill>
              </a:rPr>
              <a:pPr algn="r"/>
              <a:t>6</a:t>
            </a:fld>
            <a:endParaRPr lang="en-US" sz="1200" dirty="0">
              <a:solidFill>
                <a:srgbClr val="FFFFFF"/>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457200" y="504966"/>
            <a:ext cx="8229600" cy="912671"/>
          </a:xfrm>
        </p:spPr>
        <p:txBody>
          <a:bodyPr/>
          <a:lstStyle/>
          <a:p>
            <a:pPr algn="ctr" eaLnBrk="1" hangingPunct="1"/>
            <a:r>
              <a:rPr lang="en-US" sz="3200" b="1" dirty="0" smtClean="0"/>
              <a:t>Breaking Down ROE</a:t>
            </a:r>
          </a:p>
        </p:txBody>
      </p:sp>
      <p:graphicFrame>
        <p:nvGraphicFramePr>
          <p:cNvPr id="4098" name="Object 3"/>
          <p:cNvGraphicFramePr>
            <a:graphicFrameLocks noChangeAspect="1"/>
          </p:cNvGraphicFramePr>
          <p:nvPr>
            <p:ph type="dgm" idx="1"/>
          </p:nvPr>
        </p:nvGraphicFramePr>
        <p:xfrm>
          <a:off x="574912" y="2000250"/>
          <a:ext cx="8105775" cy="4248150"/>
        </p:xfrm>
        <a:graphic>
          <a:graphicData uri="http://schemas.openxmlformats.org/presentationml/2006/ole">
            <p:oleObj spid="_x0000_s2050" name="MS Organization Chart 2.0" r:id="rId4" imgW="8083440" imgH="2076120" progId="">
              <p:embed followColorScheme="full"/>
            </p:oleObj>
          </a:graphicData>
        </a:graphic>
      </p:graphicFrame>
      <p:sp>
        <p:nvSpPr>
          <p:cNvPr id="4100" name="Text Box 4"/>
          <p:cNvSpPr txBox="1">
            <a:spLocks noChangeArrowheads="1"/>
          </p:cNvSpPr>
          <p:nvPr/>
        </p:nvSpPr>
        <p:spPr bwMode="auto">
          <a:xfrm>
            <a:off x="4972050" y="3752850"/>
            <a:ext cx="565150" cy="461963"/>
          </a:xfrm>
          <a:prstGeom prst="rect">
            <a:avLst/>
          </a:prstGeom>
          <a:noFill/>
          <a:ln w="9525">
            <a:noFill/>
            <a:miter lim="800000"/>
            <a:headEnd/>
            <a:tailEnd/>
          </a:ln>
        </p:spPr>
        <p:txBody>
          <a:bodyPr>
            <a:spAutoFit/>
          </a:bodyPr>
          <a:lstStyle/>
          <a:p>
            <a:pPr algn="ctr" eaLnBrk="0" hangingPunct="0">
              <a:spcBef>
                <a:spcPct val="50000"/>
              </a:spcBef>
            </a:pPr>
            <a:r>
              <a:rPr lang="en-US" sz="2400">
                <a:latin typeface="Times New Roman" pitchFamily="18" charset="0"/>
              </a:rPr>
              <a:t>x</a:t>
            </a:r>
          </a:p>
        </p:txBody>
      </p:sp>
      <p:sp>
        <p:nvSpPr>
          <p:cNvPr id="4101" name="Text Box 5"/>
          <p:cNvSpPr txBox="1">
            <a:spLocks noChangeArrowheads="1"/>
          </p:cNvSpPr>
          <p:nvPr/>
        </p:nvSpPr>
        <p:spPr bwMode="auto">
          <a:xfrm>
            <a:off x="3441700" y="5314950"/>
            <a:ext cx="285750" cy="457200"/>
          </a:xfrm>
          <a:prstGeom prst="rect">
            <a:avLst/>
          </a:prstGeom>
          <a:noFill/>
          <a:ln w="9525">
            <a:noFill/>
            <a:miter lim="800000"/>
            <a:headEnd/>
            <a:tailEnd/>
          </a:ln>
        </p:spPr>
        <p:txBody>
          <a:bodyPr>
            <a:spAutoFit/>
          </a:bodyPr>
          <a:lstStyle/>
          <a:p>
            <a:pPr algn="ctr" eaLnBrk="0" hangingPunct="0">
              <a:spcBef>
                <a:spcPct val="50000"/>
              </a:spcBef>
            </a:pPr>
            <a:r>
              <a:rPr lang="en-US" sz="2400">
                <a:latin typeface="Times New Roman" pitchFamily="18" charset="0"/>
              </a:rPr>
              <a:t>x</a:t>
            </a:r>
          </a:p>
        </p:txBody>
      </p:sp>
      <p:sp>
        <p:nvSpPr>
          <p:cNvPr id="4102" name="Rectangle 6"/>
          <p:cNvSpPr>
            <a:spLocks noChangeArrowheads="1"/>
          </p:cNvSpPr>
          <p:nvPr/>
        </p:nvSpPr>
        <p:spPr bwMode="auto">
          <a:xfrm>
            <a:off x="8585200" y="38100"/>
            <a:ext cx="406400" cy="276225"/>
          </a:xfrm>
          <a:prstGeom prst="rect">
            <a:avLst/>
          </a:prstGeom>
          <a:noFill/>
          <a:ln w="9525" algn="ctr">
            <a:noFill/>
            <a:miter lim="800000"/>
            <a:headEnd/>
            <a:tailEnd/>
          </a:ln>
        </p:spPr>
        <p:txBody>
          <a:bodyPr wrap="none">
            <a:spAutoFit/>
          </a:bodyPr>
          <a:lstStyle/>
          <a:p>
            <a:pPr algn="r"/>
            <a:r>
              <a:rPr lang="en-US" sz="1200">
                <a:solidFill>
                  <a:srgbClr val="FFFFFF"/>
                </a:solidFill>
              </a:rPr>
              <a:t>6-</a:t>
            </a:r>
            <a:fld id="{269BAED9-DDF9-4184-98C3-AAA8CBA5902F}" type="slidenum">
              <a:rPr lang="en-US" sz="1200">
                <a:solidFill>
                  <a:srgbClr val="FFFFFF"/>
                </a:solidFill>
              </a:rPr>
              <a:pPr algn="r"/>
              <a:t>7</a:t>
            </a:fld>
            <a:endParaRPr lang="en-US" sz="1200">
              <a:solidFill>
                <a:srgbClr val="FFFFFF"/>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48955" y="549038"/>
            <a:ext cx="8229600" cy="747499"/>
          </a:xfrm>
        </p:spPr>
        <p:txBody>
          <a:bodyPr/>
          <a:lstStyle/>
          <a:p>
            <a:pPr algn="ctr" eaLnBrk="1" hangingPunct="1"/>
            <a:r>
              <a:rPr lang="en-US" sz="3200" b="1" dirty="0" smtClean="0"/>
              <a:t>ROE Depends On</a:t>
            </a:r>
          </a:p>
        </p:txBody>
      </p:sp>
      <p:sp>
        <p:nvSpPr>
          <p:cNvPr id="13315" name="Rectangle 3"/>
          <p:cNvSpPr>
            <a:spLocks noGrp="1" noChangeArrowheads="1"/>
          </p:cNvSpPr>
          <p:nvPr>
            <p:ph idx="1"/>
          </p:nvPr>
        </p:nvSpPr>
        <p:spPr>
          <a:xfrm>
            <a:off x="177421" y="1651380"/>
            <a:ext cx="8802805" cy="4763068"/>
          </a:xfrm>
        </p:spPr>
        <p:txBody>
          <a:bodyPr>
            <a:normAutofit fontScale="85000" lnSpcReduction="20000"/>
          </a:bodyPr>
          <a:lstStyle/>
          <a:p>
            <a:pPr marL="365760" indent="-256032" eaLnBrk="1" fontAlgn="auto" hangingPunct="1">
              <a:spcAft>
                <a:spcPts val="0"/>
              </a:spcAft>
              <a:buClr>
                <a:schemeClr val="accent3"/>
              </a:buClr>
              <a:buFont typeface="Georgia"/>
              <a:buChar char="•"/>
              <a:defRPr/>
            </a:pPr>
            <a:r>
              <a:rPr lang="en-US" sz="3100" b="1" dirty="0"/>
              <a:t>Equity </a:t>
            </a:r>
            <a:r>
              <a:rPr lang="en-US" sz="3100" b="1" dirty="0" smtClean="0"/>
              <a:t>Multiplier </a:t>
            </a:r>
            <a:r>
              <a:rPr lang="en-US" sz="3100" dirty="0" smtClean="0"/>
              <a:t>(EM)=Total assets/Total equity capital</a:t>
            </a:r>
            <a:endParaRPr lang="en-US" sz="3100" dirty="0"/>
          </a:p>
          <a:p>
            <a:pPr marL="658368" lvl="1" indent="-246888" eaLnBrk="1" fontAlgn="auto" hangingPunct="1">
              <a:spcAft>
                <a:spcPts val="0"/>
              </a:spcAft>
              <a:buFont typeface="Georgia"/>
              <a:buChar char="▫"/>
              <a:defRPr/>
            </a:pPr>
            <a:r>
              <a:rPr lang="en-US" sz="3100" dirty="0"/>
              <a:t>Leverage or Financing </a:t>
            </a:r>
            <a:r>
              <a:rPr lang="en-US" sz="3100" dirty="0" smtClean="0"/>
              <a:t>Policies: the choice of sources of funds (debt or equity)</a:t>
            </a:r>
            <a:endParaRPr lang="en-US" sz="3100" dirty="0"/>
          </a:p>
          <a:p>
            <a:pPr marL="365760" indent="-256032" eaLnBrk="1" fontAlgn="auto" hangingPunct="1">
              <a:spcAft>
                <a:spcPts val="0"/>
              </a:spcAft>
              <a:buClr>
                <a:schemeClr val="accent3"/>
              </a:buClr>
              <a:buFont typeface="Georgia"/>
              <a:buChar char="•"/>
              <a:defRPr/>
            </a:pPr>
            <a:endParaRPr lang="en-US" sz="3100" dirty="0" smtClean="0"/>
          </a:p>
          <a:p>
            <a:pPr marL="365760" indent="-256032" eaLnBrk="1" fontAlgn="auto" hangingPunct="1">
              <a:spcAft>
                <a:spcPts val="0"/>
              </a:spcAft>
              <a:buClr>
                <a:schemeClr val="accent3"/>
              </a:buClr>
              <a:buFont typeface="Georgia"/>
              <a:buChar char="•"/>
              <a:defRPr/>
            </a:pPr>
            <a:r>
              <a:rPr lang="en-US" sz="3100" b="1" dirty="0" smtClean="0"/>
              <a:t>Net </a:t>
            </a:r>
            <a:r>
              <a:rPr lang="en-US" sz="3100" b="1" dirty="0"/>
              <a:t>Profit </a:t>
            </a:r>
            <a:r>
              <a:rPr lang="en-US" sz="3100" b="1" dirty="0" smtClean="0"/>
              <a:t>Margin </a:t>
            </a:r>
            <a:r>
              <a:rPr lang="en-US" sz="3100" dirty="0" smtClean="0"/>
              <a:t>(NPM)=Net income/Total operating revenue (sales: </a:t>
            </a:r>
            <a:r>
              <a:rPr lang="en-US" sz="3100" dirty="0" err="1" smtClean="0"/>
              <a:t>II+Non</a:t>
            </a:r>
            <a:r>
              <a:rPr lang="en-US" sz="3100" dirty="0" smtClean="0"/>
              <a:t> II)</a:t>
            </a:r>
            <a:endParaRPr lang="en-US" sz="3100" dirty="0"/>
          </a:p>
          <a:p>
            <a:pPr marL="658368" lvl="1" indent="-246888" eaLnBrk="1" fontAlgn="auto" hangingPunct="1">
              <a:spcAft>
                <a:spcPts val="0"/>
              </a:spcAft>
              <a:buFont typeface="Georgia"/>
              <a:buChar char="▫"/>
              <a:defRPr/>
            </a:pPr>
            <a:r>
              <a:rPr lang="en-US" sz="3100" dirty="0"/>
              <a:t>Effectiveness of Expense </a:t>
            </a:r>
            <a:r>
              <a:rPr lang="en-US" sz="3100" dirty="0" smtClean="0"/>
              <a:t>Management (cost control)</a:t>
            </a:r>
            <a:endParaRPr lang="en-US" sz="3100" dirty="0"/>
          </a:p>
          <a:p>
            <a:pPr marL="365760" indent="-256032" eaLnBrk="1" fontAlgn="auto" hangingPunct="1">
              <a:spcAft>
                <a:spcPts val="0"/>
              </a:spcAft>
              <a:buClr>
                <a:schemeClr val="accent3"/>
              </a:buClr>
              <a:buFont typeface="Georgia"/>
              <a:buChar char="•"/>
              <a:defRPr/>
            </a:pPr>
            <a:endParaRPr lang="en-US" sz="3100" dirty="0" smtClean="0"/>
          </a:p>
          <a:p>
            <a:pPr marL="365760" indent="-256032" eaLnBrk="1" fontAlgn="auto" hangingPunct="1">
              <a:spcAft>
                <a:spcPts val="0"/>
              </a:spcAft>
              <a:buClr>
                <a:schemeClr val="accent3"/>
              </a:buClr>
              <a:buFont typeface="Georgia"/>
              <a:buChar char="•"/>
              <a:defRPr/>
            </a:pPr>
            <a:r>
              <a:rPr lang="en-US" sz="3100" b="1" dirty="0" smtClean="0"/>
              <a:t>Asset Utilization</a:t>
            </a:r>
            <a:r>
              <a:rPr lang="en-US" sz="3100" dirty="0" smtClean="0"/>
              <a:t> (AU)=Total operating revenue/Total assets</a:t>
            </a:r>
            <a:endParaRPr lang="en-US" sz="3100" dirty="0"/>
          </a:p>
          <a:p>
            <a:pPr marL="658368" lvl="1" indent="-246888" eaLnBrk="1" fontAlgn="auto" hangingPunct="1">
              <a:spcAft>
                <a:spcPts val="0"/>
              </a:spcAft>
              <a:buFont typeface="Georgia"/>
              <a:buChar char="▫"/>
              <a:defRPr/>
            </a:pPr>
            <a:r>
              <a:rPr lang="en-US" sz="3100" dirty="0"/>
              <a:t>Portfolio Management </a:t>
            </a:r>
            <a:r>
              <a:rPr lang="en-US" sz="3100" dirty="0" smtClean="0"/>
              <a:t>Policies (the mix and yield on assets)</a:t>
            </a:r>
          </a:p>
          <a:p>
            <a:pPr marL="658368" lvl="1" indent="-246888" eaLnBrk="1" fontAlgn="auto" hangingPunct="1">
              <a:spcAft>
                <a:spcPts val="0"/>
              </a:spcAft>
              <a:buFont typeface="Georgia"/>
              <a:buChar char="▫"/>
              <a:defRPr/>
            </a:pPr>
            <a:endParaRPr lang="en-US" sz="2800" dirty="0" smtClean="0"/>
          </a:p>
          <a:p>
            <a:pPr marL="658368" lvl="1" indent="-246888" eaLnBrk="1" fontAlgn="auto" hangingPunct="1">
              <a:spcAft>
                <a:spcPts val="0"/>
              </a:spcAft>
              <a:buNone/>
              <a:defRPr/>
            </a:pPr>
            <a:r>
              <a:rPr lang="en-US" sz="2800" b="1" dirty="0" smtClean="0">
                <a:solidFill>
                  <a:schemeClr val="tx1"/>
                </a:solidFill>
                <a:latin typeface="Times New Roman" pitchFamily="18" charset="0"/>
              </a:rPr>
              <a:t>ROE = NPM x AU x EM</a:t>
            </a:r>
            <a:endParaRPr lang="en-US" sz="2800" dirty="0">
              <a:solidFill>
                <a:schemeClr val="tx1"/>
              </a:solidFill>
            </a:endParaRPr>
          </a:p>
        </p:txBody>
      </p:sp>
      <p:sp>
        <p:nvSpPr>
          <p:cNvPr id="24580" name="Rectangle 6"/>
          <p:cNvSpPr>
            <a:spLocks noChangeArrowheads="1"/>
          </p:cNvSpPr>
          <p:nvPr/>
        </p:nvSpPr>
        <p:spPr bwMode="auto">
          <a:xfrm>
            <a:off x="8585200" y="38100"/>
            <a:ext cx="406400" cy="276225"/>
          </a:xfrm>
          <a:prstGeom prst="rect">
            <a:avLst/>
          </a:prstGeom>
          <a:noFill/>
          <a:ln w="9525" algn="ctr">
            <a:noFill/>
            <a:miter lim="800000"/>
            <a:headEnd/>
            <a:tailEnd/>
          </a:ln>
        </p:spPr>
        <p:txBody>
          <a:bodyPr wrap="none">
            <a:spAutoFit/>
          </a:bodyPr>
          <a:lstStyle/>
          <a:p>
            <a:pPr algn="r"/>
            <a:r>
              <a:rPr lang="en-US" sz="1200">
                <a:solidFill>
                  <a:srgbClr val="FFFFFF"/>
                </a:solidFill>
              </a:rPr>
              <a:t>6-</a:t>
            </a:r>
            <a:fld id="{FA927CFE-F9E3-43E7-8B85-D3ADC0A5EEA2}" type="slidenum">
              <a:rPr lang="en-US" sz="1200">
                <a:solidFill>
                  <a:srgbClr val="FFFFFF"/>
                </a:solidFill>
              </a:rPr>
              <a:pPr algn="r"/>
              <a:t>8</a:t>
            </a:fld>
            <a:endParaRPr lang="en-US" sz="1200">
              <a:solidFill>
                <a:srgbClr val="FFFFFF"/>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p:cNvSpPr>
            <a:spLocks noGrp="1" noChangeArrowheads="1"/>
          </p:cNvSpPr>
          <p:nvPr>
            <p:ph type="title"/>
          </p:nvPr>
        </p:nvSpPr>
        <p:spPr>
          <a:xfrm>
            <a:off x="545366" y="686936"/>
            <a:ext cx="7772400" cy="691487"/>
          </a:xfrm>
        </p:spPr>
        <p:txBody>
          <a:bodyPr/>
          <a:lstStyle/>
          <a:p>
            <a:pPr algn="ctr" eaLnBrk="1" hangingPunct="1"/>
            <a:r>
              <a:rPr lang="en-US" sz="2800" b="1" dirty="0" smtClean="0"/>
              <a:t>Interpreting ROE….. </a:t>
            </a:r>
            <a:r>
              <a:rPr lang="en-US" sz="2800" b="1" dirty="0" err="1" smtClean="0"/>
              <a:t>Contd</a:t>
            </a:r>
            <a:endParaRPr lang="en-US" sz="2800" b="1" dirty="0" smtClean="0"/>
          </a:p>
        </p:txBody>
      </p:sp>
      <p:sp>
        <p:nvSpPr>
          <p:cNvPr id="10245" name="Rectangle 3"/>
          <p:cNvSpPr>
            <a:spLocks noGrp="1" noChangeArrowheads="1"/>
          </p:cNvSpPr>
          <p:nvPr>
            <p:ph type="body" idx="1"/>
          </p:nvPr>
        </p:nvSpPr>
        <p:spPr>
          <a:xfrm>
            <a:off x="204717" y="1897038"/>
            <a:ext cx="8693624" cy="4417325"/>
          </a:xfrm>
        </p:spPr>
        <p:txBody>
          <a:bodyPr>
            <a:normAutofit lnSpcReduction="10000"/>
          </a:bodyPr>
          <a:lstStyle/>
          <a:p>
            <a:pPr marL="457200" indent="-457200" eaLnBrk="1" hangingPunct="1">
              <a:lnSpc>
                <a:spcPct val="80000"/>
              </a:lnSpc>
              <a:spcBef>
                <a:spcPts val="0"/>
              </a:spcBef>
              <a:spcAft>
                <a:spcPts val="600"/>
              </a:spcAft>
              <a:buFont typeface="Wingdings" pitchFamily="2" charset="2"/>
              <a:buAutoNum type="arabicPeriod"/>
            </a:pPr>
            <a:r>
              <a:rPr lang="en-US" sz="2800" dirty="0" smtClean="0">
                <a:solidFill>
                  <a:srgbClr val="FF0000"/>
                </a:solidFill>
                <a:latin typeface="Times New Roman" pitchFamily="18" charset="0"/>
              </a:rPr>
              <a:t>Tax Management Efficiency</a:t>
            </a:r>
            <a:r>
              <a:rPr lang="en-US" sz="2800" dirty="0" smtClean="0">
                <a:latin typeface="Times New Roman" pitchFamily="18" charset="0"/>
              </a:rPr>
              <a:t> = </a:t>
            </a:r>
            <a:r>
              <a:rPr lang="en-US" sz="2400" dirty="0" smtClean="0">
                <a:latin typeface="Times New Roman" pitchFamily="18" charset="0"/>
              </a:rPr>
              <a:t>Net Income / Net Operating Income before taxes (pretax net operating income)</a:t>
            </a:r>
            <a:endParaRPr lang="en-US" sz="2800" dirty="0" smtClean="0">
              <a:latin typeface="Times New Roman" pitchFamily="18" charset="0"/>
            </a:endParaRPr>
          </a:p>
          <a:p>
            <a:pPr marL="457200" indent="-457200" eaLnBrk="1" hangingPunct="1">
              <a:lnSpc>
                <a:spcPct val="80000"/>
              </a:lnSpc>
              <a:spcBef>
                <a:spcPts val="0"/>
              </a:spcBef>
              <a:spcAft>
                <a:spcPts val="600"/>
              </a:spcAft>
              <a:buFont typeface="Wingdings" pitchFamily="2" charset="2"/>
              <a:buAutoNum type="arabicPeriod" startAt="2"/>
            </a:pPr>
            <a:r>
              <a:rPr lang="en-US" sz="2800" dirty="0" smtClean="0">
                <a:solidFill>
                  <a:srgbClr val="FF0000"/>
                </a:solidFill>
                <a:latin typeface="Times New Roman" pitchFamily="18" charset="0"/>
              </a:rPr>
              <a:t>Expense Control Efficiency</a:t>
            </a:r>
            <a:r>
              <a:rPr lang="en-US" sz="2800" dirty="0" smtClean="0">
                <a:latin typeface="Times New Roman" pitchFamily="18" charset="0"/>
              </a:rPr>
              <a:t> = Net Operating Income before taxes / Total Operating Revenues</a:t>
            </a:r>
            <a:endParaRPr lang="en-US" sz="2800" dirty="0" smtClean="0">
              <a:solidFill>
                <a:srgbClr val="FF0000"/>
              </a:solidFill>
              <a:latin typeface="Times New Roman" pitchFamily="18" charset="0"/>
            </a:endParaRPr>
          </a:p>
          <a:p>
            <a:pPr marL="457200" indent="-457200" eaLnBrk="1" hangingPunct="1">
              <a:lnSpc>
                <a:spcPct val="80000"/>
              </a:lnSpc>
              <a:spcBef>
                <a:spcPts val="0"/>
              </a:spcBef>
              <a:spcAft>
                <a:spcPts val="600"/>
              </a:spcAft>
              <a:buFont typeface="Wingdings" pitchFamily="2" charset="2"/>
              <a:buAutoNum type="arabicPeriod" startAt="3"/>
            </a:pPr>
            <a:r>
              <a:rPr lang="en-US" sz="2800" dirty="0" smtClean="0">
                <a:solidFill>
                  <a:srgbClr val="FF0000"/>
                </a:solidFill>
                <a:latin typeface="Times New Roman" pitchFamily="18" charset="0"/>
              </a:rPr>
              <a:t>Asset Management Efficiency</a:t>
            </a:r>
            <a:r>
              <a:rPr lang="en-US" sz="2800" dirty="0" smtClean="0">
                <a:latin typeface="Times New Roman" pitchFamily="18" charset="0"/>
              </a:rPr>
              <a:t> = Total Operating Revenues / Total Assets.</a:t>
            </a:r>
          </a:p>
          <a:p>
            <a:pPr marL="457200" indent="-457200" eaLnBrk="1" hangingPunct="1">
              <a:lnSpc>
                <a:spcPct val="80000"/>
              </a:lnSpc>
              <a:spcBef>
                <a:spcPts val="0"/>
              </a:spcBef>
              <a:spcAft>
                <a:spcPts val="600"/>
              </a:spcAft>
              <a:buFont typeface="Wingdings" pitchFamily="2" charset="2"/>
              <a:buAutoNum type="arabicPeriod" startAt="3"/>
            </a:pPr>
            <a:r>
              <a:rPr lang="en-US" sz="2800" dirty="0" smtClean="0">
                <a:solidFill>
                  <a:srgbClr val="FF0000"/>
                </a:solidFill>
                <a:latin typeface="Times New Roman" pitchFamily="18" charset="0"/>
              </a:rPr>
              <a:t>Funds Management Efficiency</a:t>
            </a:r>
            <a:r>
              <a:rPr lang="en-US" sz="2800" dirty="0" smtClean="0">
                <a:latin typeface="Times New Roman" pitchFamily="18" charset="0"/>
              </a:rPr>
              <a:t> = Total Assets / Total Equity Capital</a:t>
            </a:r>
          </a:p>
          <a:p>
            <a:pPr marL="609600" indent="-609600" eaLnBrk="1" hangingPunct="1">
              <a:lnSpc>
                <a:spcPct val="80000"/>
              </a:lnSpc>
              <a:buNone/>
            </a:pPr>
            <a:endParaRPr lang="en-US" sz="2800" dirty="0" smtClean="0">
              <a:latin typeface="Times New Roman" pitchFamily="18" charset="0"/>
            </a:endParaRPr>
          </a:p>
          <a:p>
            <a:pPr marL="609600" indent="-609600" eaLnBrk="1" hangingPunct="1">
              <a:lnSpc>
                <a:spcPct val="80000"/>
              </a:lnSpc>
              <a:buClr>
                <a:schemeClr val="folHlink"/>
              </a:buClr>
              <a:buFont typeface="Wingdings" pitchFamily="2" charset="2"/>
              <a:buChar char="Ø"/>
            </a:pPr>
            <a:r>
              <a:rPr lang="en-US" sz="2800" b="1" i="1" dirty="0" smtClean="0">
                <a:latin typeface="Times New Roman" pitchFamily="18" charset="0"/>
              </a:rPr>
              <a:t>ROE = Tax management efficiency </a:t>
            </a:r>
            <a:r>
              <a:rPr lang="en-US" sz="2800" b="1" i="1" dirty="0" smtClean="0">
                <a:solidFill>
                  <a:srgbClr val="FF0000"/>
                </a:solidFill>
                <a:latin typeface="Times New Roman" pitchFamily="18" charset="0"/>
              </a:rPr>
              <a:t>X </a:t>
            </a:r>
            <a:r>
              <a:rPr lang="en-US" sz="2800" b="1" i="1" dirty="0" smtClean="0">
                <a:latin typeface="Times New Roman" pitchFamily="18" charset="0"/>
              </a:rPr>
              <a:t>Expense management efficiency </a:t>
            </a:r>
            <a:r>
              <a:rPr lang="en-US" sz="2800" b="1" i="1" dirty="0" smtClean="0">
                <a:solidFill>
                  <a:srgbClr val="FF0000"/>
                </a:solidFill>
                <a:latin typeface="Times New Roman" pitchFamily="18" charset="0"/>
              </a:rPr>
              <a:t>X</a:t>
            </a:r>
            <a:r>
              <a:rPr lang="en-US" sz="2800" b="1" i="1" dirty="0" smtClean="0">
                <a:latin typeface="Times New Roman" pitchFamily="18" charset="0"/>
              </a:rPr>
              <a:t> Asset management efficiency </a:t>
            </a:r>
            <a:r>
              <a:rPr lang="en-US" sz="2800" b="1" i="1" dirty="0" smtClean="0">
                <a:solidFill>
                  <a:srgbClr val="FF0000"/>
                </a:solidFill>
                <a:latin typeface="Times New Roman" pitchFamily="18" charset="0"/>
              </a:rPr>
              <a:t>X</a:t>
            </a:r>
            <a:r>
              <a:rPr lang="en-US" sz="2800" b="1" i="1" dirty="0" smtClean="0">
                <a:latin typeface="Times New Roman" pitchFamily="18" charset="0"/>
              </a:rPr>
              <a:t> Funds management efficiency.</a:t>
            </a:r>
          </a:p>
        </p:txBody>
      </p:sp>
      <p:sp>
        <p:nvSpPr>
          <p:cNvPr id="7" name="Rectangle 6"/>
          <p:cNvSpPr>
            <a:spLocks noChangeArrowheads="1"/>
          </p:cNvSpPr>
          <p:nvPr/>
        </p:nvSpPr>
        <p:spPr bwMode="auto">
          <a:xfrm>
            <a:off x="8585200" y="38100"/>
            <a:ext cx="406400" cy="276225"/>
          </a:xfrm>
          <a:prstGeom prst="rect">
            <a:avLst/>
          </a:prstGeom>
          <a:noFill/>
          <a:ln w="9525" algn="ctr">
            <a:noFill/>
            <a:miter lim="800000"/>
            <a:headEnd/>
            <a:tailEnd/>
          </a:ln>
        </p:spPr>
        <p:txBody>
          <a:bodyPr wrap="none">
            <a:spAutoFit/>
          </a:bodyPr>
          <a:lstStyle/>
          <a:p>
            <a:pPr algn="r"/>
            <a:r>
              <a:rPr lang="en-US" sz="1200" dirty="0">
                <a:solidFill>
                  <a:srgbClr val="FFFFFF"/>
                </a:solidFill>
              </a:rPr>
              <a:t>6-</a:t>
            </a:r>
            <a:fld id="{F182E5CF-2D91-4A78-AD61-31315AD52A63}" type="slidenum">
              <a:rPr lang="en-US" sz="1200">
                <a:solidFill>
                  <a:srgbClr val="FFFFFF"/>
                </a:solidFill>
              </a:rPr>
              <a:pPr algn="r"/>
              <a:t>9</a:t>
            </a:fld>
            <a:endParaRPr lang="en-US" sz="1200" dirty="0">
              <a:solidFill>
                <a:srgbClr val="FFFFFF"/>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avelogue">
  <a:themeElements>
    <a:clrScheme name="Travelogue">
      <a:dk1>
        <a:sysClr val="windowText" lastClr="000000"/>
      </a:dk1>
      <a:lt1>
        <a:srgbClr val="EAC968"/>
      </a:lt1>
      <a:dk2>
        <a:srgbClr val="2A2515"/>
      </a:dk2>
      <a:lt2>
        <a:srgbClr val="82682C"/>
      </a:lt2>
      <a:accent1>
        <a:srgbClr val="B74D21"/>
      </a:accent1>
      <a:accent2>
        <a:srgbClr val="A32323"/>
      </a:accent2>
      <a:accent3>
        <a:srgbClr val="4576A3"/>
      </a:accent3>
      <a:accent4>
        <a:srgbClr val="615D9A"/>
      </a:accent4>
      <a:accent5>
        <a:srgbClr val="67924B"/>
      </a:accent5>
      <a:accent6>
        <a:srgbClr val="BF7B1B"/>
      </a:accent6>
      <a:hlink>
        <a:srgbClr val="99350B"/>
      </a:hlink>
      <a:folHlink>
        <a:srgbClr val="785140"/>
      </a:folHlink>
    </a:clrScheme>
    <a:fontScheme name="Travelogue">
      <a:majorFont>
        <a:latin typeface="Calisto MT"/>
        <a:ea typeface=""/>
        <a:cs typeface=""/>
        <a:font script="Jpan" typeface="ＭＳ 明朝"/>
      </a:majorFont>
      <a:minorFont>
        <a:latin typeface="Calisto MT"/>
        <a:ea typeface=""/>
        <a:cs typeface=""/>
        <a:font script="Jpan" typeface="ＭＳ 明朝"/>
      </a:minorFont>
    </a:fontScheme>
    <a:fmtScheme name="Travelogue">
      <a:fillStyleLst>
        <a:solidFill>
          <a:schemeClr val="phClr"/>
        </a:solidFill>
        <a:blipFill rotWithShape="1">
          <a:blip xmlns:r="http://schemas.openxmlformats.org/officeDocument/2006/relationships" r:embed="rId1">
            <a:duotone>
              <a:schemeClr val="phClr">
                <a:shade val="20000"/>
                <a:satMod val="130000"/>
              </a:schemeClr>
              <a:schemeClr val="phClr">
                <a:tint val="80000"/>
                <a:satMod val="150000"/>
              </a:schemeClr>
            </a:duotone>
          </a:blip>
          <a:tile tx="0" ty="0" sx="50000" sy="50000" flip="none" algn="tl"/>
        </a:blipFill>
        <a:blipFill rotWithShape="1">
          <a:blip xmlns:r="http://schemas.openxmlformats.org/officeDocument/2006/relationships" r:embed="rId2">
            <a:duotone>
              <a:schemeClr val="phClr">
                <a:shade val="20000"/>
                <a:satMod val="130000"/>
              </a:schemeClr>
              <a:schemeClr val="phClr">
                <a:tint val="80000"/>
                <a:satMod val="150000"/>
              </a:schemeClr>
            </a:duotone>
          </a:blip>
          <a:tile tx="0" ty="0" sx="50000" sy="50000" flip="none" algn="tl"/>
        </a:blip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dir="6600000" sx="102000" sy="102000" rotWithShape="0">
              <a:srgbClr val="000000">
                <a:alpha val="35000"/>
              </a:srgbClr>
            </a:outerShdw>
          </a:effectLst>
        </a:effectStyle>
        <a:effectStyle>
          <a:effectLst>
            <a:outerShdw blurRad="88900" dist="63500" dir="2400000" rotWithShape="0">
              <a:srgbClr val="000000">
                <a:alpha val="50000"/>
              </a:srgbClr>
            </a:outerShdw>
          </a:effectLst>
          <a:scene3d>
            <a:camera prst="orthographicFront">
              <a:rot lat="0" lon="0" rev="0"/>
            </a:camera>
            <a:lightRig rig="sunset" dir="t">
              <a:rot lat="0" lon="0" rev="4200000"/>
            </a:lightRig>
          </a:scene3d>
          <a:sp3d>
            <a:bevelT w="63500" h="25400" prst="coolSlant"/>
          </a:sp3d>
        </a:effectStyle>
      </a:effectStyleLst>
      <a:bgFillStyleLst>
        <a:solidFill>
          <a:schemeClr val="phClr"/>
        </a:solidFill>
        <a:gradFill rotWithShape="1">
          <a:gsLst>
            <a:gs pos="0">
              <a:schemeClr val="phClr">
                <a:tint val="50000"/>
                <a:shade val="90000"/>
                <a:hueMod val="85000"/>
                <a:satMod val="300000"/>
                <a:lumMod val="100000"/>
              </a:schemeClr>
            </a:gs>
            <a:gs pos="40000">
              <a:schemeClr val="phClr">
                <a:tint val="45000"/>
                <a:shade val="99000"/>
                <a:hueMod val="95000"/>
                <a:satMod val="300000"/>
                <a:lumMod val="100000"/>
              </a:schemeClr>
            </a:gs>
            <a:gs pos="100000">
              <a:schemeClr val="phClr">
                <a:shade val="20000"/>
                <a:hueMod val="95000"/>
                <a:satMod val="255000"/>
                <a:lumMod val="100000"/>
              </a:schemeClr>
            </a:gs>
          </a:gsLst>
          <a:path path="circle">
            <a:fillToRect l="50000" t="-80000" r="50000" b="180000"/>
          </a:path>
        </a:gradFill>
        <a:gradFill rotWithShape="1">
          <a:gsLst>
            <a:gs pos="0">
              <a:schemeClr val="phClr">
                <a:tint val="70000"/>
                <a:satMod val="2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Travelogue.thmx</Template>
  <TotalTime>737</TotalTime>
  <Words>1497</Words>
  <Application>Microsoft Office PowerPoint</Application>
  <PresentationFormat>On-screen Show (4:3)</PresentationFormat>
  <Paragraphs>154</Paragraphs>
  <Slides>19</Slides>
  <Notes>4</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19</vt:i4>
      </vt:variant>
    </vt:vector>
  </HeadingPairs>
  <TitlesOfParts>
    <vt:vector size="22" baseType="lpstr">
      <vt:lpstr>Travelogue</vt:lpstr>
      <vt:lpstr>Equation</vt:lpstr>
      <vt:lpstr>MS Organization Chart 2.0</vt:lpstr>
      <vt:lpstr>                              Fin-464  Chapter 6: Measuring and Evaluating the Performance of Banks and Their Principal Competitors </vt:lpstr>
      <vt:lpstr>Determining the Bank’s Long-Range Objectives</vt:lpstr>
      <vt:lpstr>Maximizing the Value of the Bank</vt:lpstr>
      <vt:lpstr>Maximizing the Value of the Firm/Bank (cont.)</vt:lpstr>
      <vt:lpstr>Stock Price Determination of Bank</vt:lpstr>
      <vt:lpstr>Profitability Ratios</vt:lpstr>
      <vt:lpstr>Breaking Down ROE</vt:lpstr>
      <vt:lpstr>ROE Depends On</vt:lpstr>
      <vt:lpstr>Interpreting ROE….. Contd</vt:lpstr>
      <vt:lpstr> </vt:lpstr>
      <vt:lpstr>Other Goals in Banking: Efficiency</vt:lpstr>
      <vt:lpstr>Measuring Risk in Banking</vt:lpstr>
      <vt:lpstr>Measuring Risk in Banking</vt:lpstr>
      <vt:lpstr>Measuring Risk in Banking</vt:lpstr>
      <vt:lpstr>Measuring Risk in Banking</vt:lpstr>
      <vt:lpstr>Measuring Risk in Banking</vt:lpstr>
      <vt:lpstr>Measuring Risk in Banking</vt:lpstr>
      <vt:lpstr>Developing a Way to Measure Branch Performance </vt:lpstr>
      <vt:lpstr>Developing a Way to Measure Branch Performance…..Contd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dc:title>
  <dc:creator>Rushdy</dc:creator>
  <cp:lastModifiedBy>Rushdy</cp:lastModifiedBy>
  <cp:revision>61</cp:revision>
  <dcterms:created xsi:type="dcterms:W3CDTF">2012-10-02T11:37:57Z</dcterms:created>
  <dcterms:modified xsi:type="dcterms:W3CDTF">2016-02-23T15:13:27Z</dcterms:modified>
</cp:coreProperties>
</file>