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7778" autoAdjust="0"/>
  </p:normalViewPr>
  <p:slideViewPr>
    <p:cSldViewPr>
      <p:cViewPr>
        <p:scale>
          <a:sx n="60" d="100"/>
          <a:sy n="60" d="100"/>
        </p:scale>
        <p:origin x="-16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933-56A3-DD4D-8BDF-A7A60794C0F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A64D2-8BDB-4C4B-869B-E3F2B9003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21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1582A-B6E5-4DF7-9102-D7A6BEA7F3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6AB4B-87E9-4D68-88FE-48268703D3E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B296B-2B9A-45FB-832E-C9BE761874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8599F-1521-484A-9FEB-8C606CD31EA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F48E0-9E64-4D4F-9776-E57B975C47A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09CCF-A8F2-4DA1-854F-5A7BBC79631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49F71-59B4-4A19-9E2A-63409EAB9B6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7755E-D191-4CFA-85CE-759DBA7AF57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FD1A2-D1C7-4B61-B595-CE5218D9ADB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2074C-11E0-420E-9D0E-34647371351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78F89-8175-44BE-9B71-5D50DD67E32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BDB23-4F39-43A1-9289-5B4DA5B085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D8665-CE7D-4ECE-BD9B-5F1FB830031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5CAEF-E506-462C-82C8-3002B2EBA3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EA070-CB3A-48E8-BC20-C09118D6BD4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3CC9-1770-4C49-AD3B-DD91DB2316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14D1-9CD7-41AE-9A70-D68A515B86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1392C1-BE3D-455F-AE00-DCF4D6CF7997}" type="datetimeFigureOut">
              <a:rPr lang="en-AU" smtClean="0"/>
              <a:pPr/>
              <a:t>9/02/2016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0251" y="551792"/>
            <a:ext cx="8583618" cy="3309255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Fin 464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Chapter 5: </a:t>
            </a:r>
            <a:r>
              <a:rPr lang="en-US" sz="3600" b="1" dirty="0" smtClean="0"/>
              <a:t>The Financial Statements of Banks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55092"/>
            <a:ext cx="8229600" cy="655093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Bank Assets: Loans &amp; Leases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7422" y="1501254"/>
            <a:ext cx="8720918" cy="503602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It is the major asset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Types of loan are broken down into similar feature such as based on maturity, collateral, pricing terms, etc. The common one is based on the purpose for borrowing money. 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Commercial and Industrial Loans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Consumer Loans (Loans to Individuals)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Mortgage lending &amp; Real Estate Loans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Financial Institution Loans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Foreign (international) Loans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Agriculture Production Loans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Security Loans </a:t>
            </a:r>
            <a:r>
              <a:rPr lang="en-US" sz="2000" dirty="0" smtClean="0"/>
              <a:t>aiding the investors &amp; dealer</a:t>
            </a:r>
          </a:p>
          <a:p>
            <a:pPr marL="822960" indent="-365760" eaLnBrk="1" hangingPunct="1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 smtClean="0"/>
              <a:t>Leases </a:t>
            </a:r>
            <a:r>
              <a:rPr lang="en-US" sz="2000" dirty="0" smtClean="0"/>
              <a:t>(purchase equipment &amp; give to rent to their business client)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EE38AC96-FFC0-4EDC-B998-C0F9D1CCBB5F}" type="slidenum">
              <a:rPr lang="en-US" sz="1200">
                <a:solidFill>
                  <a:srgbClr val="FFFFFF"/>
                </a:solidFill>
              </a:rPr>
              <a:pPr algn="r"/>
              <a:t>10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4151"/>
            <a:ext cx="8229600" cy="641444"/>
          </a:xfrm>
        </p:spPr>
        <p:txBody>
          <a:bodyPr/>
          <a:lstStyle/>
          <a:p>
            <a:pPr algn="ctr"/>
            <a:r>
              <a:rPr lang="en-US" sz="3000" b="1" dirty="0" smtClean="0"/>
              <a:t>Loan &amp; Leases: Loan Losses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405719"/>
            <a:ext cx="8802805" cy="516812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900" b="1" dirty="0" smtClean="0"/>
              <a:t>Gross Loans </a:t>
            </a:r>
            <a:r>
              <a:rPr lang="en-US" sz="1900" dirty="0" smtClean="0"/>
              <a:t>= Sum of all outstanding loans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900" b="1" dirty="0" smtClean="0"/>
              <a:t>Net Loans </a:t>
            </a:r>
            <a:r>
              <a:rPr lang="en-US" sz="1900" dirty="0" smtClean="0"/>
              <a:t>= Gross Loan - Loan Loss Allowance (both current &amp; projected loan losses) - Unearned Income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900" b="1" dirty="0" smtClean="0"/>
              <a:t>Unearned Discount Income</a:t>
            </a:r>
            <a:r>
              <a:rPr lang="en-US" sz="1900" dirty="0" smtClean="0"/>
              <a:t>: interest income on loans received from customers, but not yet earned. 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1900" b="1" dirty="0" smtClean="0"/>
              <a:t>Allowance for Possible Loan Losses </a:t>
            </a:r>
            <a:r>
              <a:rPr lang="en-US" sz="1900" dirty="0" smtClean="0"/>
              <a:t>(</a:t>
            </a:r>
            <a:r>
              <a:rPr lang="en-US" sz="1900" b="1" dirty="0" smtClean="0"/>
              <a:t>ALL</a:t>
            </a:r>
            <a:r>
              <a:rPr lang="en-US" sz="1900" dirty="0" smtClean="0"/>
              <a:t>): reserve for future loan losses from the income based on recent loan-loss experience. </a:t>
            </a:r>
          </a:p>
          <a:p>
            <a:pPr marL="731520" lvl="2" indent="-27432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It is a </a:t>
            </a:r>
            <a:r>
              <a:rPr lang="en-US" sz="1900" i="1" dirty="0" smtClean="0">
                <a:solidFill>
                  <a:schemeClr val="tx1"/>
                </a:solidFill>
              </a:rPr>
              <a:t>Contra Asset Account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731520" lvl="2" indent="-27432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represent accumulated reserve from which bad loans can be charged off. </a:t>
            </a:r>
          </a:p>
          <a:p>
            <a:pPr marL="731520" lvl="2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When a loan is uncollectible, accountant write it off the book by reducing ALL &amp; decrease asset account (gross loans). </a:t>
            </a:r>
          </a:p>
          <a:p>
            <a:pPr marL="1097280" lvl="4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Bad loans normally do not effect current income. </a:t>
            </a:r>
            <a:endParaRPr lang="en-US" sz="1900" dirty="0" smtClean="0"/>
          </a:p>
          <a:p>
            <a:pPr>
              <a:spcAft>
                <a:spcPts val="1200"/>
              </a:spcAft>
            </a:pPr>
            <a:endParaRPr lang="en-US" sz="19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EE38AC96-FFC0-4EDC-B998-C0F9D1CCBB5F}" type="slidenum">
              <a:rPr lang="en-US" sz="1200">
                <a:solidFill>
                  <a:srgbClr val="FFFFFF"/>
                </a:solidFill>
              </a:rPr>
              <a:pPr algn="r"/>
              <a:t>11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735" y="600502"/>
            <a:ext cx="8229600" cy="723332"/>
          </a:xfrm>
        </p:spPr>
        <p:txBody>
          <a:bodyPr/>
          <a:lstStyle/>
          <a:p>
            <a:pPr algn="ctr" eaLnBrk="1" hangingPunct="1"/>
            <a:r>
              <a:rPr lang="en-US" sz="3000" b="1" dirty="0" smtClean="0"/>
              <a:t>Allowance for Loan Losses (ALL)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63773" y="1473957"/>
            <a:ext cx="8816454" cy="5213445"/>
          </a:xfrm>
        </p:spPr>
        <p:txBody>
          <a:bodyPr/>
          <a:lstStyle/>
          <a:p>
            <a:pPr marL="274320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50" dirty="0" smtClean="0"/>
              <a:t>The allowance for possible loan losses is built up over time by annual deductions from current income and known as </a:t>
            </a:r>
            <a:r>
              <a:rPr lang="en-US" sz="1950" b="1" dirty="0" smtClean="0"/>
              <a:t>Provision for Loan Losses (PLL).</a:t>
            </a:r>
            <a:r>
              <a:rPr lang="en-US" sz="1950" dirty="0" smtClean="0"/>
              <a:t> </a:t>
            </a:r>
          </a:p>
          <a:p>
            <a:pPr marL="274320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50" dirty="0" smtClean="0"/>
              <a:t>It is a noncash expense item that appears in the Income Statement </a:t>
            </a:r>
          </a:p>
          <a:p>
            <a:pPr marL="274320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50" dirty="0" smtClean="0"/>
              <a:t>PLL  is debited whereas, Allowance for Loan Loss (ALL) is credited in the Balance Sheet.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600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   Beginning Balance for ALL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+ Provision for Loan Loss (PLL, Income Statement)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= Adjusted Allowance for Loan Losses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Actual Charge-Offs of worthless loans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= Net Allowance for Loan Losses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+ Recoveries from Previous Charge-Offs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= Ending Allowance for Loan Losses 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3D7A4315-3C47-450B-93F4-21B380611F88}" type="slidenum">
              <a:rPr lang="en-US" sz="1200">
                <a:solidFill>
                  <a:srgbClr val="FFFFFF"/>
                </a:solidFill>
              </a:rPr>
              <a:pPr algn="r"/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66751"/>
            <a:ext cx="8495731" cy="61614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Specific  &amp; General Reserves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54843" y="1651379"/>
            <a:ext cx="8393372" cy="4474785"/>
          </a:xfrm>
        </p:spPr>
        <p:txBody>
          <a:bodyPr/>
          <a:lstStyle/>
          <a:p>
            <a:pPr marL="365760" indent="-36576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ALL account divided into two parts: </a:t>
            </a:r>
          </a:p>
          <a:p>
            <a:pPr marL="365760" indent="-36576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/>
              <a:t>Specific Reserves</a:t>
            </a:r>
          </a:p>
          <a:p>
            <a:pPr marL="365760" lvl="1" indent="-36576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Set aside to Cover a Particular Loan which bear above-average risk</a:t>
            </a:r>
          </a:p>
          <a:p>
            <a:pPr marL="365760" lvl="1" indent="-36576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Designate a Portion of ALL or</a:t>
            </a:r>
          </a:p>
          <a:p>
            <a:pPr marL="365760" lvl="1" indent="-36576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Add More reserves to ALL</a:t>
            </a:r>
          </a:p>
          <a:p>
            <a:pPr marL="365760" lvl="1" indent="-365760" eaLnBrk="1" hangingPunct="1">
              <a:spcBef>
                <a:spcPts val="0"/>
              </a:spcBef>
              <a:spcAft>
                <a:spcPts val="600"/>
              </a:spcAft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65760" indent="-36576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b="1" dirty="0" smtClean="0"/>
              <a:t>General Reserves</a:t>
            </a:r>
          </a:p>
          <a:p>
            <a:pPr marL="365760" lvl="1" indent="-36576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Remaining ALL</a:t>
            </a:r>
          </a:p>
          <a:p>
            <a:pPr marL="365760" indent="-36576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Determined by Management But Influenced by Taxes and Government Regulation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A1DE4C13-AA26-47F2-8E92-A6F21E607BD5}" type="slidenum">
              <a:rPr lang="en-US" sz="1200">
                <a:solidFill>
                  <a:srgbClr val="FFFFFF"/>
                </a:solidFill>
              </a:rPr>
              <a:pPr algn="r"/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81" y="668740"/>
            <a:ext cx="8256895" cy="777923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Non Performing Loans &amp; Miscellaneous Assets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32012" y="1978925"/>
            <a:ext cx="8584442" cy="4147238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100" b="1" dirty="0" smtClean="0"/>
              <a:t>Nonperforming</a:t>
            </a:r>
            <a:r>
              <a:rPr lang="en-US" sz="2100" dirty="0" smtClean="0"/>
              <a:t> (noncurrent) loans is a category of loan which doesn’t accrue interest income or have to be restructured to accommodate borrower’s changed circumstances.</a:t>
            </a:r>
          </a:p>
          <a:p>
            <a:pPr marL="566420" lvl="1" indent="-274320" eaLnBrk="1" hangingPunct="1">
              <a:spcBef>
                <a:spcPts val="0"/>
              </a:spcBef>
              <a:spcAft>
                <a:spcPts val="2400"/>
              </a:spcAft>
            </a:pPr>
            <a:r>
              <a:rPr lang="en-US" sz="2000" dirty="0" smtClean="0"/>
              <a:t>Loan is placed in this category when scheduled repayment is past due for more than 90days. 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/>
              <a:t>Miscellaneous Assets:</a:t>
            </a:r>
          </a:p>
          <a:p>
            <a:pPr marL="731520" indent="-45720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100" b="1" dirty="0" smtClean="0"/>
              <a:t>Bank Premises and Fixed Assets</a:t>
            </a:r>
          </a:p>
          <a:p>
            <a:pPr marL="731520" indent="-45720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100" b="1" dirty="0" smtClean="0"/>
              <a:t>Other Real Estate Owned (OREO):  </a:t>
            </a:r>
            <a:r>
              <a:rPr lang="en-US" sz="2100" dirty="0" smtClean="0"/>
              <a:t>real estate investment to compensate nonperforming loans</a:t>
            </a:r>
          </a:p>
          <a:p>
            <a:pPr marL="731520" indent="-45720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romanLcPeriod"/>
            </a:pPr>
            <a:r>
              <a:rPr lang="en-US" sz="2100" b="1" dirty="0" smtClean="0"/>
              <a:t>Goodwill and Other Intangibles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14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3728" y="573205"/>
            <a:ext cx="7772400" cy="614149"/>
          </a:xfrm>
        </p:spPr>
        <p:txBody>
          <a:bodyPr/>
          <a:lstStyle/>
          <a:p>
            <a:pPr algn="ctr" eaLnBrk="1" hangingPunct="1"/>
            <a:r>
              <a:rPr lang="en-US" sz="3000" b="1" dirty="0" smtClean="0"/>
              <a:t>Bank Liabilities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660" y="1296537"/>
            <a:ext cx="8543498" cy="5390868"/>
          </a:xfrm>
        </p:spPr>
        <p:txBody>
          <a:bodyPr/>
          <a:lstStyle/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sz="1800" b="1" dirty="0" smtClean="0">
                <a:latin typeface="+mj-lt"/>
              </a:rPr>
              <a:t>Deposits:</a:t>
            </a:r>
          </a:p>
          <a:p>
            <a:pPr marL="457200" lvl="2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Noninterest-bearing demand deposits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: permits unlimited check writing but can not pay interest rate.</a:t>
            </a:r>
          </a:p>
          <a:p>
            <a:pPr marL="457200" lvl="2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Savings Deposits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: lower rate of interest with minimum size requirement of deposits &amp; permit the customer to withdraw at will.</a:t>
            </a:r>
          </a:p>
          <a:p>
            <a:pPr marL="457200" lvl="2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Money Market Deposit Accounts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: MMDAs pay competitive interest rate with limited checking privileges, normally 7 days prior notice is required before withdrawal of cash</a:t>
            </a:r>
          </a:p>
          <a:p>
            <a:pPr marL="457200" lvl="2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NOW Accounts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(Negotiable order of withdrawal) - bear interest &amp; check writing facilities</a:t>
            </a:r>
          </a:p>
          <a:p>
            <a:pPr marL="457200" lvl="2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Time Deposits -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fixed maturity term &amp; stipulated (set) interest rate</a:t>
            </a:r>
          </a:p>
          <a:p>
            <a:pPr marL="1371600" lvl="2" indent="-457200" eaLnBrk="1" hangingPunct="1">
              <a:lnSpc>
                <a:spcPct val="80000"/>
              </a:lnSpc>
              <a:buNone/>
            </a:pP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+mj-lt"/>
              <a:buAutoNum type="alphaUcPeriod"/>
            </a:pPr>
            <a:r>
              <a:rPr lang="en-US" sz="1800" b="1" dirty="0" err="1" smtClean="0">
                <a:latin typeface="+mj-lt"/>
              </a:rPr>
              <a:t>Nondeposits</a:t>
            </a:r>
            <a:r>
              <a:rPr lang="en-US" sz="1800" b="1" dirty="0" smtClean="0">
                <a:latin typeface="+mj-lt"/>
              </a:rPr>
              <a:t> Borrowings </a:t>
            </a:r>
            <a:endParaRPr lang="en-US" sz="1800" dirty="0" smtClean="0">
              <a:latin typeface="+mj-lt"/>
            </a:endParaRPr>
          </a:p>
          <a:p>
            <a:pPr marL="457200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latin typeface="+mj-lt"/>
              </a:rPr>
              <a:t>No reserve requirement or insurance fee required, that reduces the cost of fund and makes it flexible but interest rate is highly volatile</a:t>
            </a:r>
          </a:p>
          <a:p>
            <a:pPr marL="457200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latin typeface="+mj-lt"/>
              </a:rPr>
              <a:t>During the time of financial problems, lender may refuse to extend credit</a:t>
            </a:r>
          </a:p>
          <a:p>
            <a:pPr marL="457200" indent="-36576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</a:pPr>
            <a:r>
              <a:rPr lang="en-US" sz="1800" dirty="0" smtClean="0">
                <a:latin typeface="+mj-lt"/>
              </a:rPr>
              <a:t>Sources are : Money &amp; Capital Market, Federal </a:t>
            </a:r>
            <a:r>
              <a:rPr lang="en-US" sz="1800" smtClean="0">
                <a:latin typeface="+mj-lt"/>
              </a:rPr>
              <a:t>Funds Purchased, </a:t>
            </a:r>
            <a:r>
              <a:rPr lang="en-US" sz="1800" dirty="0" smtClean="0">
                <a:latin typeface="+mj-lt"/>
              </a:rPr>
              <a:t>Commercial Paper, Euro Market, Long-term borrowings.</a:t>
            </a:r>
            <a:endParaRPr lang="en-US" sz="1800" b="1" dirty="0" smtClean="0">
              <a:latin typeface="+mj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15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44" y="583442"/>
            <a:ext cx="6830704" cy="754039"/>
          </a:xfrm>
        </p:spPr>
        <p:txBody>
          <a:bodyPr/>
          <a:lstStyle/>
          <a:p>
            <a:pPr algn="ctr"/>
            <a:r>
              <a:rPr lang="en-US" sz="3200" b="1" dirty="0" smtClean="0"/>
              <a:t>Equity Capital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549"/>
            <a:ext cx="8229600" cy="5045289"/>
          </a:xfrm>
        </p:spPr>
        <p:txBody>
          <a:bodyPr/>
          <a:lstStyle/>
          <a:p>
            <a:pPr marL="365760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/>
              <a:t>It represent the owner’s share of the business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/>
              <a:t>Financial Institution are the most highly leveraged of all businesses</a:t>
            </a:r>
          </a:p>
          <a:p>
            <a:pPr marL="657860" lvl="1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1900" dirty="0" smtClean="0"/>
              <a:t>Capital Accounts normally represents less than 10% of the total asset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Preferred Stock</a:t>
            </a:r>
          </a:p>
          <a:p>
            <a:pPr marL="365760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Common Stock </a:t>
            </a:r>
          </a:p>
          <a:p>
            <a:pPr marL="622935" lvl="3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/>
              <a:t>Common Stock Outstanding</a:t>
            </a:r>
          </a:p>
          <a:p>
            <a:pPr marL="622935" lvl="3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/>
              <a:t>Capital Surplus</a:t>
            </a:r>
          </a:p>
          <a:p>
            <a:pPr marL="622935" lvl="3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/>
              <a:t>Retained Earnings (Undivided Profits)</a:t>
            </a:r>
          </a:p>
          <a:p>
            <a:pPr marL="622935" lvl="3" indent="-36576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/>
              <a:t>Treasury Stock &amp; Contingency Reserve</a:t>
            </a:r>
          </a:p>
          <a:p>
            <a:pPr marL="365760" indent="-365760">
              <a:lnSpc>
                <a:spcPct val="90000"/>
              </a:lnSpc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16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843" y="586853"/>
            <a:ext cx="7772400" cy="696037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Off-balance-Sheet Items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69" y="1610436"/>
            <a:ext cx="8639032" cy="491319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Banks have converted many of their customers in recent years into fee-generating transactions that are not recorded on their balance sheet.</a:t>
            </a:r>
          </a:p>
          <a:p>
            <a:pPr lvl="1" eaLnBrk="1" hangingPunct="1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Standby Credit Agreements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(bank pledges to guarantee repayment of a customer’s loan received from a third party)</a:t>
            </a:r>
          </a:p>
          <a:p>
            <a:pPr lvl="1" eaLnBrk="1" hangingPunct="1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Interest Rate Swaps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(bank promises to exchange interest payment on debt securities with another party)</a:t>
            </a:r>
          </a:p>
          <a:p>
            <a:pPr lvl="1" eaLnBrk="1" hangingPunct="1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Financial Futures &amp; option Interest-rate Contracts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(bank agrees to deliver or to take delivery of securities from another party at a guaranteed price)</a:t>
            </a:r>
          </a:p>
          <a:p>
            <a:pPr lvl="1" eaLnBrk="1" hangingPunct="1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Loan Commitments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(bank pledges to lend up to a certain amount of funds until the commitment matures)</a:t>
            </a:r>
          </a:p>
          <a:p>
            <a:pPr lvl="1" eaLnBrk="1" hangingPunct="1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Foreign exchange Rate Contracts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(bank agrees to deliver or accept delivery of foreign currencies)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17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087" y="406021"/>
            <a:ext cx="8229600" cy="1066800"/>
          </a:xfrm>
        </p:spPr>
        <p:txBody>
          <a:bodyPr/>
          <a:lstStyle/>
          <a:p>
            <a:pPr algn="ctr"/>
            <a:r>
              <a:rPr lang="en-US" sz="3000" b="1" dirty="0" smtClean="0"/>
              <a:t>Major Components of Income Statement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774" y="1583140"/>
            <a:ext cx="3671247" cy="4844955"/>
          </a:xfrm>
        </p:spPr>
        <p:txBody>
          <a:bodyPr>
            <a:normAutofit fontScale="92500" lnSpcReduction="20000"/>
          </a:bodyPr>
          <a:lstStyle/>
          <a:p>
            <a:pPr marL="274320" indent="-274320" eaLnBrk="1" hangingPunct="1"/>
            <a:r>
              <a:rPr lang="en-US" sz="1800" dirty="0" smtClean="0"/>
              <a:t>Shows how much it has cost to acquire funds and to generate revenues from the uses of funds in Report of Conditions</a:t>
            </a:r>
          </a:p>
          <a:p>
            <a:pPr eaLnBrk="1" hangingPunct="1">
              <a:buNone/>
            </a:pPr>
            <a:endParaRPr lang="en-US" b="1" dirty="0" smtClean="0">
              <a:latin typeface="Times New Roman" pitchFamily="18" charset="0"/>
            </a:endParaRPr>
          </a:p>
          <a:p>
            <a:pPr marL="274320" indent="-274320" eaLnBrk="1" hangingPunct="1"/>
            <a:r>
              <a:rPr lang="en-US" b="1" dirty="0" smtClean="0">
                <a:latin typeface="Times New Roman" pitchFamily="18" charset="0"/>
              </a:rPr>
              <a:t>Interest Income: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Times New Roman" pitchFamily="18" charset="0"/>
              </a:rPr>
              <a:t>Interest &amp; Fees on Loans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Times New Roman" pitchFamily="18" charset="0"/>
              </a:rPr>
              <a:t>Interest on Investment Securities</a:t>
            </a:r>
          </a:p>
          <a:p>
            <a:pPr lvl="2" eaLnBrk="1" hangingPunct="1">
              <a:buNone/>
            </a:pPr>
            <a:endParaRPr lang="en-US" dirty="0" smtClean="0">
              <a:latin typeface="Times New Roman" pitchFamily="18" charset="0"/>
            </a:endParaRPr>
          </a:p>
          <a:p>
            <a:pPr marL="274320" indent="-274320" eaLnBrk="1" hangingPunct="1"/>
            <a:r>
              <a:rPr lang="en-US" b="1" dirty="0" smtClean="0">
                <a:latin typeface="Times New Roman" pitchFamily="18" charset="0"/>
              </a:rPr>
              <a:t>Interest Expenses: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Times New Roman" pitchFamily="18" charset="0"/>
              </a:rPr>
              <a:t>Deposit Interest Costs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Times New Roman" pitchFamily="18" charset="0"/>
              </a:rPr>
              <a:t>Interest on Short-term debt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latin typeface="Times New Roman" pitchFamily="18" charset="0"/>
              </a:rPr>
              <a:t>Interest on Long-term debt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953" y="1583140"/>
            <a:ext cx="5158853" cy="487225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Noninterest Income (Fee Income):</a:t>
            </a:r>
          </a:p>
          <a:p>
            <a:pPr marL="731520" lvl="2" indent="-274320" eaLnBrk="1" hangingPunct="1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</a:rPr>
              <a:t>Fees earned on fiduciary activities (trust service)</a:t>
            </a:r>
          </a:p>
          <a:p>
            <a:pPr marL="731520" lvl="2" indent="-274320" eaLnBrk="1" hangingPunct="1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</a:rPr>
              <a:t>Service charges on customer deposits</a:t>
            </a:r>
          </a:p>
          <a:p>
            <a:pPr marL="731520" lvl="2" indent="-274320" eaLnBrk="1" hangingPunct="1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</a:rPr>
              <a:t>Trading account gains  &amp; fees</a:t>
            </a:r>
          </a:p>
          <a:p>
            <a:pPr marL="731520" lvl="2" indent="-274320" eaLnBrk="1" hangingPunct="1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</a:rPr>
              <a:t>Additional non-interest income (Invest banking,  security brokerage, insurance service)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</a:rPr>
              <a:t>Noninterest Expenses:</a:t>
            </a:r>
          </a:p>
          <a:p>
            <a:pPr marL="731520" lvl="2" eaLnBrk="1" hangingPunct="1"/>
            <a:r>
              <a:rPr lang="en-US" dirty="0" smtClean="0">
                <a:latin typeface="Times New Roman" pitchFamily="18" charset="0"/>
              </a:rPr>
              <a:t>Wages, Salaries &amp; other personnel expenses</a:t>
            </a:r>
          </a:p>
          <a:p>
            <a:pPr marL="731520" lvl="2" eaLnBrk="1" hangingPunct="1"/>
            <a:r>
              <a:rPr lang="en-US" dirty="0" smtClean="0">
                <a:latin typeface="Times New Roman" pitchFamily="18" charset="0"/>
              </a:rPr>
              <a:t>Costs of maintaining properties , rental fees on office space (premises &amp; equipment expenses)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</a:rPr>
              <a:t>Provision for Loan-Loss (PLL) Expenses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</a:rPr>
              <a:t>Extra-ordinary Income</a:t>
            </a:r>
          </a:p>
          <a:p>
            <a:pPr marL="731520" lvl="2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Sale of non-current asset</a:t>
            </a:r>
          </a:p>
          <a:p>
            <a:pPr eaLnBrk="1" hangingPunct="1"/>
            <a:endParaRPr lang="en-US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18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04" y="597089"/>
            <a:ext cx="8229600" cy="1066800"/>
          </a:xfrm>
        </p:spPr>
        <p:txBody>
          <a:bodyPr/>
          <a:lstStyle/>
          <a:p>
            <a:pPr algn="ctr"/>
            <a:r>
              <a:rPr lang="en-US" sz="3200" b="1" dirty="0" smtClean="0"/>
              <a:t> Income Statement (</a:t>
            </a:r>
            <a:r>
              <a:rPr lang="en-US" sz="3200" b="1" dirty="0" err="1" smtClean="0"/>
              <a:t>cotn</a:t>
            </a:r>
            <a:r>
              <a:rPr lang="en-US" sz="3200" b="1" dirty="0" smtClean="0"/>
              <a:t>..)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2249488"/>
            <a:ext cx="8679976" cy="4324350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Net Interest Income </a:t>
            </a:r>
            <a:r>
              <a:rPr lang="en-US" sz="2200" dirty="0" smtClean="0"/>
              <a:t>= </a:t>
            </a:r>
            <a:r>
              <a:rPr lang="en-US" sz="2000" dirty="0" smtClean="0"/>
              <a:t>Interest Income – Interest Expenses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Net Noninterest Income </a:t>
            </a:r>
            <a:r>
              <a:rPr lang="en-US" sz="2200" dirty="0" smtClean="0"/>
              <a:t>= </a:t>
            </a:r>
            <a:r>
              <a:rPr lang="en-US" sz="2000" dirty="0" smtClean="0"/>
              <a:t>Noninterest Income – Noninterest Expenses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/>
              <a:t>Pretax Net Operating Income </a:t>
            </a:r>
            <a:r>
              <a:rPr lang="en-US" sz="2200" dirty="0" smtClean="0"/>
              <a:t>= </a:t>
            </a:r>
            <a:r>
              <a:rPr lang="en-US" sz="2000" dirty="0" smtClean="0"/>
              <a:t>Net Interest Income + Net Noninterest Income- Provision for loan losses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/>
              <a:t>Income before extraordinary items </a:t>
            </a:r>
            <a:r>
              <a:rPr lang="en-US" sz="2000" dirty="0" smtClean="0"/>
              <a:t>= </a:t>
            </a:r>
            <a:r>
              <a:rPr lang="en-US" sz="2200" dirty="0" smtClean="0"/>
              <a:t>Pretax Net Operating Income + Securities gains (losses) -Tax</a:t>
            </a:r>
            <a:endParaRPr lang="en-US" sz="22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C8D1F469-3EE0-419F-934E-006546ED2FED}" type="slidenum">
              <a:rPr lang="en-US" sz="1200">
                <a:solidFill>
                  <a:srgbClr val="FFFFFF"/>
                </a:solidFill>
              </a:rPr>
              <a:pPr algn="r"/>
              <a:t>19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76250" y="78105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Bank Financial Statements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885090"/>
            <a:ext cx="8229600" cy="2207172"/>
          </a:xfrm>
        </p:spPr>
        <p:txBody>
          <a:bodyPr/>
          <a:lstStyle/>
          <a:p>
            <a:pPr eaLnBrk="1" hangingPunct="1"/>
            <a:r>
              <a:rPr lang="en-US" dirty="0" smtClean="0"/>
              <a:t>Report of Condition – Balance Sheet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Report of Income – Income Statement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E06305BC-B6BC-4A00-AA5A-E02931861B48}" type="slidenum">
              <a:rPr lang="en-US" sz="1200">
                <a:solidFill>
                  <a:srgbClr val="FFFFFF"/>
                </a:solidFill>
              </a:rPr>
              <a:pPr algn="r"/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1791" y="643128"/>
            <a:ext cx="8229600" cy="967308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Fees Earned from Fiduciary Activities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0251" y="2210937"/>
            <a:ext cx="8386549" cy="391522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Fees for managing protecting a customer’s property</a:t>
            </a:r>
          </a:p>
          <a:p>
            <a:pPr eaLnBrk="1" hangingPunct="1"/>
            <a:r>
              <a:rPr lang="en-US" sz="2400" dirty="0" smtClean="0"/>
              <a:t>Fees for record keeping for corporate security transactions and dispensing interest and dividend payments</a:t>
            </a:r>
          </a:p>
          <a:p>
            <a:pPr eaLnBrk="1" hangingPunct="1"/>
            <a:r>
              <a:rPr lang="en-US" sz="2400" dirty="0" smtClean="0"/>
              <a:t>Fees for managing corporate and individual pension and retirement plans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B2C0B0E8-1CDC-45F0-A334-788BEB8BC528}" type="slidenum">
              <a:rPr lang="en-US" sz="1200">
                <a:solidFill>
                  <a:srgbClr val="FFFFFF"/>
                </a:solidFill>
              </a:rPr>
              <a:pPr algn="r"/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634" y="602184"/>
            <a:ext cx="8267700" cy="1008252"/>
          </a:xfrm>
        </p:spPr>
        <p:txBody>
          <a:bodyPr/>
          <a:lstStyle/>
          <a:p>
            <a:pPr algn="ctr" eaLnBrk="1" hangingPunct="1"/>
            <a:r>
              <a:rPr lang="en-US" sz="3000" b="1" dirty="0" smtClean="0"/>
              <a:t>Service Charges on Deposit Accounts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60600"/>
            <a:ext cx="8229600" cy="3865563"/>
          </a:xfrm>
        </p:spPr>
        <p:txBody>
          <a:bodyPr/>
          <a:lstStyle/>
          <a:p>
            <a:pPr eaLnBrk="1" hangingPunct="1"/>
            <a:r>
              <a:rPr lang="en-US" dirty="0" smtClean="0"/>
              <a:t>Checking account maintenance fees</a:t>
            </a:r>
          </a:p>
          <a:p>
            <a:pPr eaLnBrk="1" hangingPunct="1"/>
            <a:r>
              <a:rPr lang="en-US" dirty="0" smtClean="0"/>
              <a:t>Checking account overdraft fees</a:t>
            </a:r>
          </a:p>
          <a:p>
            <a:pPr eaLnBrk="1" hangingPunct="1"/>
            <a:r>
              <a:rPr lang="en-US" dirty="0" smtClean="0"/>
              <a:t>Fees for writing excessive checks</a:t>
            </a:r>
          </a:p>
          <a:p>
            <a:pPr eaLnBrk="1" hangingPunct="1"/>
            <a:r>
              <a:rPr lang="en-US" dirty="0" smtClean="0"/>
              <a:t>Savings account overdraft fees</a:t>
            </a:r>
          </a:p>
          <a:p>
            <a:pPr eaLnBrk="1" hangingPunct="1"/>
            <a:r>
              <a:rPr lang="en-US" dirty="0" smtClean="0"/>
              <a:t>Fess for stopping payment of checks</a:t>
            </a: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E26D795D-6405-41F8-B597-2E85169DEF5B}" type="slidenum">
              <a:rPr lang="en-US" sz="1200">
                <a:solidFill>
                  <a:srgbClr val="FFFFFF"/>
                </a:solidFill>
              </a:rPr>
              <a:pPr algn="r"/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148" y="586854"/>
            <a:ext cx="8242300" cy="131111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Trading Account Gains and Fees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0"/>
            <a:ext cx="8229600" cy="3522663"/>
          </a:xfrm>
        </p:spPr>
        <p:txBody>
          <a:bodyPr/>
          <a:lstStyle/>
          <a:p>
            <a:pPr eaLnBrk="1" hangingPunct="1"/>
            <a:r>
              <a:rPr lang="en-US" dirty="0" smtClean="0"/>
              <a:t>Net gains and losses from trading cash instruments and off balance sheet derivative contracts that have been recognized during the accounting period</a:t>
            </a:r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0EAC3676-518D-4BF3-8A54-647161A87115}" type="slidenum">
              <a:rPr lang="en-US" sz="1200">
                <a:solidFill>
                  <a:srgbClr val="FFFFFF"/>
                </a:solidFill>
              </a:rPr>
              <a:pPr algn="r"/>
              <a:t>22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896" y="587968"/>
            <a:ext cx="8229600" cy="940581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Additional Noninterest Income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27546" y="1897039"/>
            <a:ext cx="8359254" cy="412424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/>
              <a:t>Investment Banking, Advisory, Brokerage and Underwriting</a:t>
            </a:r>
          </a:p>
          <a:p>
            <a:pPr eaLnBrk="1" hangingPunct="1"/>
            <a:r>
              <a:rPr lang="en-US" sz="2400" dirty="0" smtClean="0"/>
              <a:t>Venture Capital Revenue</a:t>
            </a:r>
          </a:p>
          <a:p>
            <a:pPr eaLnBrk="1" hangingPunct="1"/>
            <a:r>
              <a:rPr lang="en-US" sz="2400" dirty="0" smtClean="0"/>
              <a:t>Net Servicing Fees</a:t>
            </a:r>
          </a:p>
          <a:p>
            <a:pPr eaLnBrk="1" hangingPunct="1"/>
            <a:r>
              <a:rPr lang="en-US" sz="2400" dirty="0" smtClean="0"/>
              <a:t>Net Securitization Income</a:t>
            </a:r>
          </a:p>
          <a:p>
            <a:pPr eaLnBrk="1" hangingPunct="1"/>
            <a:r>
              <a:rPr lang="en-US" sz="2400" dirty="0" smtClean="0"/>
              <a:t>Insurance Commission Fees and Income</a:t>
            </a:r>
          </a:p>
          <a:p>
            <a:pPr eaLnBrk="1" hangingPunct="1"/>
            <a:r>
              <a:rPr lang="en-US" sz="2400" dirty="0" smtClean="0"/>
              <a:t>Net Gains (Losses) on Sales of Loans</a:t>
            </a:r>
          </a:p>
          <a:p>
            <a:pPr eaLnBrk="1" hangingPunct="1"/>
            <a:r>
              <a:rPr lang="en-US" sz="2400" dirty="0" smtClean="0"/>
              <a:t>Net Gains (Losses) on sales of Real Estate</a:t>
            </a:r>
          </a:p>
          <a:p>
            <a:pPr eaLnBrk="1" hangingPunct="1"/>
            <a:r>
              <a:rPr lang="en-US" sz="2400" dirty="0" smtClean="0"/>
              <a:t>Net Gains (Losses) on the Sales of Other Assets</a:t>
            </a: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4DFDF1D4-A959-4E0D-9494-349EB2F87ED8}" type="slidenum">
              <a:rPr lang="en-US" sz="1200">
                <a:solidFill>
                  <a:srgbClr val="FFFFFF"/>
                </a:solidFill>
              </a:rPr>
              <a:pPr algn="r"/>
              <a:t>23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143" y="467152"/>
            <a:ext cx="8229600" cy="965863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Income Statement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9367"/>
            <a:ext cx="8291264" cy="4889953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Net Interest Income</a:t>
            </a:r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en-US" u="sng" dirty="0" smtClean="0"/>
              <a:t>Provision for Loan Loss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Net Income After PLL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+/- </a:t>
            </a:r>
            <a:r>
              <a:rPr lang="en-US" u="sng" dirty="0" smtClean="0"/>
              <a:t>Net Noninterest Income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Net Income Before Taxes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+/- Security Gains(losses)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u="sng" dirty="0" smtClean="0"/>
              <a:t>- Taxes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Income before extraordinary items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-</a:t>
            </a:r>
            <a:r>
              <a:rPr lang="en-US" u="sng" dirty="0" smtClean="0"/>
              <a:t>Extraordinary gains (losses)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Net Income</a:t>
            </a:r>
          </a:p>
          <a:p>
            <a:pPr algn="ctr" eaLnBrk="1" hangingPunct="1">
              <a:lnSpc>
                <a:spcPct val="90000"/>
              </a:lnSpc>
              <a:buFontTx/>
              <a:buChar char="-"/>
            </a:pPr>
            <a:r>
              <a:rPr lang="en-US" u="sng" dirty="0" smtClean="0"/>
              <a:t>Dividends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Undivided Profits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7C037B18-01D3-4590-91C0-3E010986D822}" type="slidenum">
              <a:rPr lang="en-US" sz="1200">
                <a:solidFill>
                  <a:srgbClr val="FFFFFF"/>
                </a:solidFill>
              </a:rPr>
              <a:pPr algn="r"/>
              <a:t>24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363" y="515203"/>
            <a:ext cx="8720921" cy="914400"/>
          </a:xfrm>
        </p:spPr>
        <p:txBody>
          <a:bodyPr/>
          <a:lstStyle/>
          <a:p>
            <a:pPr algn="ctr" eaLnBrk="1" hangingPunct="1"/>
            <a:r>
              <a:rPr lang="en-US" sz="2500" b="1" dirty="0" smtClean="0"/>
              <a:t>Features &amp; Consequences of Bank Financial Statements </a:t>
            </a:r>
          </a:p>
        </p:txBody>
      </p:sp>
      <p:graphicFrame>
        <p:nvGraphicFramePr>
          <p:cNvPr id="33845" name="Group 53"/>
          <p:cNvGraphicFramePr>
            <a:graphicFrameLocks noGrp="1"/>
          </p:cNvGraphicFramePr>
          <p:nvPr/>
        </p:nvGraphicFramePr>
        <p:xfrm>
          <a:off x="218364" y="1337481"/>
          <a:ext cx="8748215" cy="4887695"/>
        </p:xfrm>
        <a:graphic>
          <a:graphicData uri="http://schemas.openxmlformats.org/drawingml/2006/table">
            <a:tbl>
              <a:tblPr/>
              <a:tblGrid>
                <a:gridCol w="3246194"/>
                <a:gridCol w="5502021"/>
              </a:tblGrid>
              <a:tr h="491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Key Features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Consequences for Bank Managers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48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dependence on borrowed funds supplied by others increased the use of financial leverage.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bank’s earnings will be at risk if  bank cannot repay those borrowings in due time.  It must hold a significant proportion of high-quality &amp; marketable assets to meet its most pressing debt obligation.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Most revenues stem from interest on loans &amp; securities. The largest expense item is the interest cost.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management must choose loans &amp; investments carefully to avoid a high proportion of earnings assets that fail to pay out as planned. Must be competent to protect against losses due to interest-rate movements.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Greatest proportion of asset is devoted to financial assets relatively to fixed assets and tend to make limited use of operating leverage.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Financial firms' earning s are less sensitive to fluctuations in sales volume (operating revenues) than those of many other businesses.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7C037B18-01D3-4590-91C0-3E010986D822}" type="slidenum">
              <a:rPr lang="en-US" sz="1200">
                <a:solidFill>
                  <a:srgbClr val="FFFFFF"/>
                </a:solidFill>
              </a:rPr>
              <a:pPr algn="r"/>
              <a:t>25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229600" cy="131445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Report of Condition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Balance Sheet of a Bank Showing its Assets, Liabilities and Net Worth (equity capital) at a given point in time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May be viewed as a list of financial inputs (sources of funds) and outputs (uses of funds)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870397D6-1737-4B1F-B981-8359D8200041}" type="slidenum">
              <a:rPr lang="en-US" sz="1200">
                <a:solidFill>
                  <a:srgbClr val="FFFFFF"/>
                </a:solidFill>
              </a:rPr>
              <a:pPr algn="r"/>
              <a:t>3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6553" y="709683"/>
            <a:ext cx="7772400" cy="481711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The Balance Sheet of Bank</a:t>
            </a:r>
          </a:p>
        </p:txBody>
      </p:sp>
      <p:graphicFrame>
        <p:nvGraphicFramePr>
          <p:cNvPr id="26652" name="Group 1052"/>
          <p:cNvGraphicFramePr>
            <a:graphicFrameLocks noGrp="1"/>
          </p:cNvGraphicFramePr>
          <p:nvPr>
            <p:ph type="body" idx="1"/>
          </p:nvPr>
        </p:nvGraphicFramePr>
        <p:xfrm>
          <a:off x="232012" y="1492313"/>
          <a:ext cx="8707271" cy="4840247"/>
        </p:xfrm>
        <a:graphic>
          <a:graphicData uri="http://schemas.openxmlformats.org/drawingml/2006/table">
            <a:tbl>
              <a:tblPr/>
              <a:tblGrid>
                <a:gridCol w="4520248"/>
                <a:gridCol w="4187023"/>
              </a:tblGrid>
              <a:tr h="92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Financial Outputs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use of bank funds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Financial Inputs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sources of bank funds or liabilities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Cash Assets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[C]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Cash in vault/ reserve requirement with Central bank &amp; deposits with other depository institutions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Deposits from the Public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[D]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Retail or corporate deposit, interbank deposit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Investment in Securities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[S]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Money market instrument such as T-bills, commercial 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Nondeposit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Borrowings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[NDB]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Discount loans (loans from Fed), loans from holding companies or other banks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Loans &amp; Leases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[L]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Equity Capital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[EC]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Miscellaneous Assets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[MA]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Fixed assets such as branch network, computers, premises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rgbClr val="FFFFFF"/>
                </a:solidFill>
              </a:rPr>
              <a:t>5-</a:t>
            </a:r>
            <a:fld id="{870397D6-1737-4B1F-B981-8359D8200041}" type="slidenum">
              <a:rPr lang="en-US" sz="1200">
                <a:solidFill>
                  <a:srgbClr val="FFFFFF"/>
                </a:solidFill>
              </a:rPr>
              <a:pPr algn="r"/>
              <a:t>4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087" y="2047163"/>
            <a:ext cx="8229600" cy="1637732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Assets                =  Liabilities   + Equity Capital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 + S + L + MA  =  D + NDB    + EC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2482" y="4285397"/>
            <a:ext cx="4169391" cy="2168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C      = Cash Assets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      = Security Holdings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L      = Loans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MA  = Miscellaneous 	Assets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08228" y="4230805"/>
            <a:ext cx="4271748" cy="226384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 = Deposits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NDB = </a:t>
            </a:r>
            <a:r>
              <a:rPr lang="en-US" dirty="0" err="1" smtClean="0"/>
              <a:t>Nondeposit</a:t>
            </a:r>
            <a:r>
              <a:rPr lang="en-US" dirty="0" smtClean="0"/>
              <a:t> Borrowings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EC = Equity Capital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76D1BC1C-CB2A-4708-99BB-DC78450E3C81}" type="slidenum">
              <a:rPr lang="en-US" sz="1200">
                <a:solidFill>
                  <a:srgbClr val="FFFFFF"/>
                </a:solidFill>
              </a:rPr>
              <a:pPr algn="r"/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6771" y="507241"/>
            <a:ext cx="8229600" cy="83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</a:t>
            </a:r>
            <a:r>
              <a:rPr kumimoji="0" lang="en-US" sz="3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Sheet Identity</a:t>
            </a: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7" y="573207"/>
            <a:ext cx="8229600" cy="764274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Bank Assets: Cash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9307" y="1733267"/>
            <a:ext cx="8570794" cy="435195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Cash Account is the cash held in bank’s vault and deposits due from depository institutions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Meet the need of liquidity for deposit withdrawals, demands on loans and other unexpected need.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Includes: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Vault Cash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Deposits with Other Banks (Correspondent Deposits)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Cash Items in Process of Collection (uncollected Checks)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Reserve Account with the Federal Reserve</a:t>
            </a:r>
            <a:endParaRPr lang="en-US" sz="22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Sometimes Called Primary Reserves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Balance kept low as earn little or no interest income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F58A6096-D477-465D-8F60-5133D74327A0}" type="slidenum">
              <a:rPr lang="en-US" sz="1200">
                <a:solidFill>
                  <a:srgbClr val="FFFFFF"/>
                </a:solidFill>
              </a:rPr>
              <a:pPr algn="r"/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8" y="554440"/>
            <a:ext cx="8229600" cy="78304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Bank Assets: Investment Securities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04715" y="1542197"/>
            <a:ext cx="8748215" cy="4583967"/>
          </a:xfrm>
        </p:spPr>
        <p:txBody>
          <a:bodyPr>
            <a:normAutofit lnSpcReduction="10000"/>
          </a:bodyPr>
          <a:lstStyle/>
          <a:p>
            <a:pPr marL="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Two types of Investment Securities:</a:t>
            </a:r>
          </a:p>
          <a:p>
            <a:pPr marL="1181100" lvl="2" indent="-5143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000" b="1" dirty="0" smtClean="0"/>
              <a:t>The liquid portion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secondary reserves</a:t>
            </a:r>
            <a:r>
              <a:rPr lang="en-US" sz="2000" dirty="0" smtClean="0"/>
              <a:t>) </a:t>
            </a:r>
          </a:p>
          <a:p>
            <a:pPr marL="1181100" lvl="2" indent="-5143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000" b="1" dirty="0" smtClean="0"/>
              <a:t>The Income-Generating Portion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/>
              <a:t>Liquid Portion </a:t>
            </a:r>
            <a:r>
              <a:rPr lang="en-US" sz="2000" dirty="0" smtClean="0"/>
              <a:t>(investment securities available for sale)</a:t>
            </a:r>
            <a:r>
              <a:rPr lang="en-US" sz="2000" b="1" dirty="0" smtClean="0"/>
              <a:t> </a:t>
            </a:r>
            <a:r>
              <a:rPr lang="en-US" sz="2000" dirty="0" smtClean="0"/>
              <a:t>is often called Secondary Reserves </a:t>
            </a:r>
          </a:p>
          <a:p>
            <a:pPr marL="548640" lvl="1" indent="-18288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It is the back up source &amp; Includes 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Short Term Government Securities</a:t>
            </a:r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Privately Issued Money Market Securities</a:t>
            </a:r>
          </a:p>
          <a:p>
            <a:pPr lvl="3" eaLnBrk="1" hangingPunct="1">
              <a:spcBef>
                <a:spcPts val="0"/>
              </a:spcBef>
              <a:spcAft>
                <a:spcPts val="600"/>
              </a:spcAft>
              <a:buFont typeface="Lucida Sans Unicode" pitchFamily="34" charset="0"/>
              <a:buChar char="−"/>
            </a:pPr>
            <a:r>
              <a:rPr lang="en-US" sz="1700" i="1" dirty="0" smtClean="0">
                <a:solidFill>
                  <a:schemeClr val="tx1"/>
                </a:solidFill>
              </a:rPr>
              <a:t>Interest Bearing Time Deposits with other banking firms (bank deposit that has a specified date of maturity e.g.CD or saving accounts)</a:t>
            </a:r>
          </a:p>
          <a:p>
            <a:pPr lvl="3" eaLnBrk="1" hangingPunct="1">
              <a:spcBef>
                <a:spcPts val="0"/>
              </a:spcBef>
              <a:spcAft>
                <a:spcPts val="600"/>
              </a:spcAft>
              <a:buFont typeface="Lucida Sans Unicode" pitchFamily="34" charset="0"/>
              <a:buChar char="−"/>
            </a:pPr>
            <a:r>
              <a:rPr lang="en-US" sz="1700" i="1" dirty="0" smtClean="0">
                <a:solidFill>
                  <a:schemeClr val="tx1"/>
                </a:solidFill>
              </a:rPr>
              <a:t>Commercial Paper</a:t>
            </a:r>
          </a:p>
          <a:p>
            <a:pPr marL="0" lvl="3" eaLnBrk="1" hangingPunct="1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SzPct val="50000"/>
              <a:buFont typeface="Lucida Sans Unicode" pitchFamily="34" charset="0"/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Income-generating</a:t>
            </a:r>
            <a:r>
              <a:rPr lang="en-US" sz="2000" dirty="0" smtClean="0">
                <a:solidFill>
                  <a:schemeClr val="tx1"/>
                </a:solidFill>
              </a:rPr>
              <a:t> portion (held-to-maturity securities) are bonds, notes and other securities held for expected rate of return</a:t>
            </a:r>
          </a:p>
          <a:p>
            <a:pPr lvl="3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en-US" sz="1700" i="1" dirty="0" smtClean="0">
              <a:solidFill>
                <a:schemeClr val="tx1"/>
              </a:solidFill>
            </a:endParaRPr>
          </a:p>
          <a:p>
            <a:pPr marL="0" lvl="3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en-US" sz="1700" i="1" dirty="0" smtClean="0">
              <a:solidFill>
                <a:schemeClr val="tx1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F1D441FC-F045-408F-991E-E19982165070}" type="slidenum">
              <a:rPr lang="en-US" sz="1200">
                <a:solidFill>
                  <a:srgbClr val="FFFFFF"/>
                </a:solidFill>
              </a:rPr>
              <a:pPr algn="r"/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01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Bank Assets: Trading Account Assets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22514" y="2374900"/>
            <a:ext cx="7897092" cy="3503386"/>
          </a:xfrm>
        </p:spPr>
        <p:txBody>
          <a:bodyPr/>
          <a:lstStyle/>
          <a:p>
            <a:pPr indent="-36576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Securities purchased to provide short-term profits from short-term price movements</a:t>
            </a:r>
          </a:p>
          <a:p>
            <a:pPr indent="-36576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When the Bank acts as a securities dealer, securities acquired for resale are included in this account</a:t>
            </a:r>
          </a:p>
          <a:p>
            <a:pPr indent="-36576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Reported at fair value or market value </a:t>
            </a:r>
          </a:p>
          <a:p>
            <a:pPr indent="-36576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Trading assets may include U.S. Treasury securities, mortgage-backed securities, foreign exchange rate contracts and interest rate contracts. </a:t>
            </a:r>
          </a:p>
          <a:p>
            <a:pPr indent="-365760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 smtClean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EE5F2914-61E2-4D6C-8A45-EB8833E907A5}" type="slidenum">
              <a:rPr lang="en-US" sz="1200">
                <a:solidFill>
                  <a:srgbClr val="FFFFFF"/>
                </a:solidFill>
              </a:rPr>
              <a:pPr algn="r"/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445"/>
            <a:ext cx="8229600" cy="1271778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Bank Assets: Federal Funds Sold and Reverse Repurchase Agreements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6603" y="2060812"/>
            <a:ext cx="8400197" cy="429904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A Type of Loan Account</a:t>
            </a:r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Generally Temporary/Overnight Loans</a:t>
            </a:r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Provided to depository institutions, securities dealer or industrial corporations</a:t>
            </a:r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300" b="1" dirty="0" smtClean="0"/>
              <a:t>Federal Funds </a:t>
            </a:r>
            <a:r>
              <a:rPr lang="en-US" sz="2300" dirty="0" smtClean="0"/>
              <a:t>– the funds come from the deposits held at the Federal Reserve</a:t>
            </a:r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300" b="1" dirty="0" smtClean="0"/>
              <a:t>Reverse Repurchase Agreements </a:t>
            </a:r>
            <a:r>
              <a:rPr lang="en-US" sz="2300" dirty="0" smtClean="0"/>
              <a:t>– Bank takes temporary title to securities owned by borrower. It is the sale of securities together with an agreement for the seller to buy back the securities at a later date.  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856615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5-</a:t>
            </a:r>
            <a:fld id="{3185A6A4-C15E-480D-A78B-140B9F76868F}" type="slidenum">
              <a:rPr lang="en-US" sz="1200">
                <a:solidFill>
                  <a:srgbClr val="FFFFFF"/>
                </a:solidFill>
              </a:rPr>
              <a:pPr algn="r"/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681</TotalTime>
  <Words>1889</Words>
  <Application>Microsoft Office PowerPoint</Application>
  <PresentationFormat>On-screen Show (4:3)</PresentationFormat>
  <Paragraphs>257</Paragraphs>
  <Slides>25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Travelogue</vt:lpstr>
      <vt:lpstr>   Fin 464  Chapter 5: The Financial Statements of Banks</vt:lpstr>
      <vt:lpstr>Bank Financial Statements</vt:lpstr>
      <vt:lpstr>Report of Condition</vt:lpstr>
      <vt:lpstr>The Balance Sheet of Bank</vt:lpstr>
      <vt:lpstr>Assets                =  Liabilities   + Equity Capital  C + S + L + MA  =  D + NDB    + EC</vt:lpstr>
      <vt:lpstr>Bank Assets: Cash </vt:lpstr>
      <vt:lpstr>Bank Assets: Investment Securities</vt:lpstr>
      <vt:lpstr>Bank Assets: Trading Account Assets</vt:lpstr>
      <vt:lpstr>Bank Assets: Federal Funds Sold and Reverse Repurchase Agreements</vt:lpstr>
      <vt:lpstr>Bank Assets: Loans &amp; Leases</vt:lpstr>
      <vt:lpstr>Loan &amp; Leases: Loan Losses</vt:lpstr>
      <vt:lpstr>Allowance for Loan Losses (ALL)</vt:lpstr>
      <vt:lpstr>Specific  &amp; General Reserves</vt:lpstr>
      <vt:lpstr>Non Performing Loans &amp; Miscellaneous Assets</vt:lpstr>
      <vt:lpstr>Bank Liabilities</vt:lpstr>
      <vt:lpstr>Equity Capital</vt:lpstr>
      <vt:lpstr>Off-balance-Sheet Items</vt:lpstr>
      <vt:lpstr>Major Components of Income Statement</vt:lpstr>
      <vt:lpstr> Income Statement (cotn..)</vt:lpstr>
      <vt:lpstr>Fees Earned from Fiduciary Activities</vt:lpstr>
      <vt:lpstr>Service Charges on Deposit Accounts</vt:lpstr>
      <vt:lpstr>Trading Account Gains and Fees</vt:lpstr>
      <vt:lpstr>Additional Noninterest Income</vt:lpstr>
      <vt:lpstr>Income Statement</vt:lpstr>
      <vt:lpstr>Features &amp; Consequences of Bank Financial Statements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</dc:title>
  <dc:creator>Rushdy</dc:creator>
  <cp:lastModifiedBy>Rushdy</cp:lastModifiedBy>
  <cp:revision>55</cp:revision>
  <dcterms:created xsi:type="dcterms:W3CDTF">2012-10-02T11:37:57Z</dcterms:created>
  <dcterms:modified xsi:type="dcterms:W3CDTF">2016-02-09T15:39:00Z</dcterms:modified>
</cp:coreProperties>
</file>