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4"/>
  </p:notes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7778" autoAdjust="0"/>
  </p:normalViewPr>
  <p:slideViewPr>
    <p:cSldViewPr>
      <p:cViewPr>
        <p:scale>
          <a:sx n="60" d="100"/>
          <a:sy n="60" d="100"/>
        </p:scale>
        <p:origin x="-16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933-56A3-DD4D-8BDF-A7A60794C0FB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A64D2-8BDB-4C4B-869B-E3F2B9003E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21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5DF032-58AB-49CE-BAE9-7FA11F3D5044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F24069-5E51-4B69-97B2-9474BD407D45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DB4E4A-44C9-4FB9-A37B-461658645555}" type="slidenum">
              <a:rPr lang="en-US" smtClean="0"/>
              <a:pPr>
                <a:defRPr/>
              </a:pPr>
              <a:t>11</a:t>
            </a:fld>
            <a:endParaRPr lang="en-US" dirty="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498F65-8FD5-4A56-BF63-8D6EC2052345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287EB4-B4D1-416E-B74D-FC18B37B2695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EC0504-156D-4843-BBC8-2D0429D82DD0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77CB20-276B-49B1-9DE9-D9EF5B632B99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A4CEDA-7A6F-4056-AAB8-3BF1507B629C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8063B8-A230-401E-A7B4-7F021B1E355D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F451CB-F73C-4C19-B8B2-5D83F009C38D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3397E6-A337-4562-B6FB-62AB4B77F36E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7A2A0-C63E-42B4-846B-8F9A81444CB2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221392C1-BE3D-455F-AE00-DCF4D6CF7997}" type="datetimeFigureOut">
              <a:rPr lang="en-AU" smtClean="0"/>
              <a:pPr/>
              <a:t>31/01/2016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8F24EC31-9498-4592-84DF-DD4785B2B91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420914"/>
            <a:ext cx="8458200" cy="3450999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Fin 464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Chapter 4: Establishing New Banks, Branches &amp; ATMs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6229" y="537028"/>
            <a:ext cx="7801429" cy="1213757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Calibri" pitchFamily="34" charset="0"/>
              </a:rPr>
              <a:t>3. Limited-Service Facilities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0400"/>
            <a:ext cx="8229600" cy="419576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 smtClean="0">
                <a:latin typeface="Calibri" pitchFamily="34" charset="0"/>
              </a:rPr>
              <a:t>The most effective service delivery systems in USA today to be multichannel, i.e. combining full-service branches and limited service facilities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en-US" sz="2600" dirty="0" smtClean="0"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latin typeface="Calibri" pitchFamily="34" charset="0"/>
              </a:rPr>
              <a:t>Point of Sale (POS)Terminals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latin typeface="Calibri" pitchFamily="34" charset="0"/>
              </a:rPr>
              <a:t>Automated Teller Machines (ATMs)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Telephone Banking and Call Centers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Online/Internet-Banking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854710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4-</a:t>
            </a:r>
            <a:fld id="{CA8773C8-3E75-462C-B912-53F412DEAB6F}" type="slidenum">
              <a:rPr lang="en-US" sz="1200">
                <a:solidFill>
                  <a:srgbClr val="FFFFFF"/>
                </a:solidFill>
              </a:rPr>
              <a:pPr algn="r"/>
              <a:t>10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286" y="540657"/>
            <a:ext cx="7068457" cy="620486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Calibri" pitchFamily="34" charset="0"/>
              </a:rPr>
              <a:t>ATMs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74171" y="1378857"/>
            <a:ext cx="8766629" cy="5165953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Less costly to set up and operate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Efficiently utilize resources as requires limited resources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But less effective at cross selling, less personal service, and more vulnerable to criminal activity 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Decision to install ATM: The bank examines the present value of the stream of cash savings from the new ATM machine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NPV of New ATM = Present value of the stream of cash savings from 			             new ATM discounted at required return or cost of 		             capital</a:t>
            </a:r>
          </a:p>
          <a:p>
            <a:pPr algn="ctr" eaLnBrk="1" hangingPunct="1">
              <a:spcBef>
                <a:spcPts val="0"/>
              </a:spcBef>
              <a:spcAft>
                <a:spcPts val="1000"/>
              </a:spcAft>
              <a:buFontTx/>
              <a:buNone/>
            </a:pPr>
            <a:r>
              <a:rPr lang="en-US" sz="2200" dirty="0" smtClean="0">
                <a:latin typeface="Calibri" pitchFamily="34" charset="0"/>
              </a:rPr>
              <a:t>Minus (-)</a:t>
            </a:r>
          </a:p>
          <a:p>
            <a:pPr algn="ctr" eaLnBrk="1" hangingPunct="1">
              <a:spcBef>
                <a:spcPts val="0"/>
              </a:spcBef>
              <a:spcAft>
                <a:spcPts val="1000"/>
              </a:spcAft>
              <a:buFontTx/>
              <a:buNone/>
            </a:pPr>
            <a:r>
              <a:rPr lang="en-US" sz="2200" dirty="0" smtClean="0">
                <a:latin typeface="Calibri" pitchFamily="34" charset="0"/>
              </a:rPr>
              <a:t>Total cash outlay for the new ATM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Install ATM  if the NPV is Positive</a:t>
            </a: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854710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4-</a:t>
            </a:r>
            <a:fld id="{3B0878FE-DA1B-4D71-9086-9346B102B2F7}" type="slidenum">
              <a:rPr lang="en-US" sz="1200">
                <a:solidFill>
                  <a:srgbClr val="FFFFFF"/>
                </a:solidFill>
              </a:rPr>
              <a:pPr algn="r"/>
              <a:t>11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6056"/>
            <a:ext cx="8382000" cy="1186543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Calibri" pitchFamily="34" charset="0"/>
              </a:rPr>
              <a:t>Services Provided Through the Internet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81943"/>
            <a:ext cx="8229600" cy="364422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Verify Real-Time Account Balance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Move Funds Instantly Among Accounts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Confirm Deposits Made, Checks Cleared and Online Transactions Have Taken Place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View and Print Images of Checks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Place Orders for New Checks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Submit Applications for Loans and Credit Cards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Carry Out On-Line Bill Paying</a:t>
            </a: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854710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4-</a:t>
            </a:r>
            <a:fld id="{3E3EFD0D-A952-479E-964D-11D11D079114}" type="slidenum">
              <a:rPr lang="en-US" sz="1200">
                <a:solidFill>
                  <a:srgbClr val="FFFFFF"/>
                </a:solidFill>
              </a:rPr>
              <a:pPr algn="r"/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246743" y="476250"/>
            <a:ext cx="8573407" cy="1018721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Calibri" pitchFamily="34" charset="0"/>
                <a:cs typeface="Times New Roman" pitchFamily="18" charset="0"/>
              </a:rPr>
              <a:t>Respond to Changing Customer Demand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>
          <a:xfrm>
            <a:off x="290285" y="1625600"/>
            <a:ext cx="8577943" cy="4862286"/>
          </a:xfrm>
        </p:spPr>
        <p:txBody>
          <a:bodyPr/>
          <a:lstStyle/>
          <a:p>
            <a:pPr marL="274320" indent="-27432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  <a:cs typeface="Times New Roman" pitchFamily="18" charset="0"/>
              </a:rPr>
              <a:t>Financial-Service facilities are established today for the convenience of customers. 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  <a:cs typeface="Times New Roman" pitchFamily="18" charset="0"/>
              </a:rPr>
              <a:t>Historically convenience meant location, but  today timely access to financial services is valued as well.</a:t>
            </a:r>
          </a:p>
          <a:p>
            <a:pPr marL="640080" lvl="2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100" dirty="0" smtClean="0">
                <a:latin typeface="Calibri" pitchFamily="34" charset="0"/>
                <a:cs typeface="Times New Roman" pitchFamily="18" charset="0"/>
              </a:rPr>
              <a:t>Growing use of internets, computers, cell phones, automated tellers, point of sale terminals eroded the significance of physical location</a:t>
            </a:r>
          </a:p>
          <a:p>
            <a:pPr marL="640080" lvl="2" indent="-27432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100" dirty="0" smtClean="0">
                <a:latin typeface="Calibri" pitchFamily="34" charset="0"/>
                <a:cs typeface="Times New Roman" pitchFamily="18" charset="0"/>
              </a:rPr>
              <a:t>Important financial services still require physical presence 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latin typeface="Calibri" pitchFamily="34" charset="0"/>
                <a:cs typeface="Times New Roman" pitchFamily="18" charset="0"/>
              </a:rPr>
              <a:t>Ways to respond to the convenience of customers, financial firms has chosen following options: </a:t>
            </a:r>
          </a:p>
          <a:p>
            <a:pPr marL="731520" lvl="1" indent="-365760" eaLnBrk="1" hangingPunct="1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  <a:cs typeface="Times New Roman" pitchFamily="18" charset="0"/>
              </a:rPr>
              <a:t>Chartering  New (De Novo) Financial Institutions</a:t>
            </a:r>
          </a:p>
          <a:p>
            <a:pPr marL="731520" lvl="1" indent="-365760" eaLnBrk="1" hangingPunct="1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  <a:cs typeface="Times New Roman" pitchFamily="18" charset="0"/>
              </a:rPr>
              <a:t>Establishing New Full-Service Branch Offices</a:t>
            </a:r>
          </a:p>
          <a:p>
            <a:pPr marL="731520" lvl="1" indent="-365760" eaLnBrk="1" hangingPunct="1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  <a:cs typeface="Times New Roman" pitchFamily="18" charset="0"/>
              </a:rPr>
              <a:t>Setting Up Limited Service Facilities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854710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4-</a:t>
            </a:r>
            <a:fld id="{EE441C73-2090-45AF-A7CD-84C4A276483C}" type="slidenum">
              <a:rPr lang="en-US" sz="1200">
                <a:solidFill>
                  <a:srgbClr val="FFFFFF"/>
                </a:solidFill>
              </a:rPr>
              <a:pPr algn="r"/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1543"/>
            <a:ext cx="7699829" cy="682171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Calibri" pitchFamily="34" charset="0"/>
              </a:rPr>
              <a:t>1. Charters for New Banks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74171" y="1436914"/>
            <a:ext cx="8694057" cy="4982936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dirty="0" smtClean="0">
                <a:latin typeface="Calibri" pitchFamily="34" charset="0"/>
              </a:rPr>
              <a:t>Dual Banking System: Requires Approval from federal or state authorities or both</a:t>
            </a:r>
          </a:p>
          <a:p>
            <a:pPr marL="274320" lvl="1" indent="-274320" eaLnBrk="1" hangingPunct="1">
              <a:spcBef>
                <a:spcPts val="0"/>
              </a:spcBef>
              <a:spcAft>
                <a:spcPts val="400"/>
              </a:spcAft>
            </a:pP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</a:rPr>
              <a:t>Federal (National) Charter</a:t>
            </a:r>
          </a:p>
          <a:p>
            <a:pPr marL="531495" lvl="3" indent="-274320" eaLnBrk="1" hangingPunct="1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Office of the Comptroller of the Currency (OCC)</a:t>
            </a:r>
          </a:p>
          <a:p>
            <a:pPr marL="531495" lvl="3" indent="-274320" eaLnBrk="1" hangingPunct="1">
              <a:spcBef>
                <a:spcPts val="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Office of Thrift Supervision (OTS): </a:t>
            </a:r>
            <a:r>
              <a:rPr lang="en-US" sz="2000" dirty="0" smtClean="0">
                <a:latin typeface="Calibri" pitchFamily="34" charset="0"/>
              </a:rPr>
              <a:t>A thrift institution is a financial institution formed primarily to accept consumer deposits and make home mortgages/ household loans. The primary types of thrift institutions are savings &amp; loans association, credit unions &amp; money market funds . OTS &amp; OCC merged so that thrift institutions &amp; national banks have same regulatory agency at the federal level. 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531495" lvl="3" indent="-274320"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National Credit Union Administration</a:t>
            </a:r>
          </a:p>
          <a:p>
            <a:pPr marL="274320" lvl="1" indent="-274320"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</a:rPr>
              <a:t>State Banking Commissions in the 50 states for State Banks</a:t>
            </a:r>
          </a:p>
          <a:p>
            <a:pPr marL="274320" lvl="1" indent="-274320"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</a:rPr>
              <a:t>All Banks Obtain FDIC Deposit Insurance as part of the chartering process</a:t>
            </a:r>
          </a:p>
          <a:p>
            <a:pPr marL="274320" lvl="1" indent="-274320" eaLnBrk="1" hangingPunct="1">
              <a:spcBef>
                <a:spcPts val="0"/>
              </a:spcBef>
              <a:spcAft>
                <a:spcPts val="1000"/>
              </a:spcAft>
            </a:pPr>
            <a:endParaRPr lang="en-US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74320" lvl="2" indent="-274320" eaLnBrk="1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endParaRPr lang="en-US" sz="2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854710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4-</a:t>
            </a:r>
            <a:fld id="{EE1B66E7-E0A6-48E2-AD08-377B1D786640}" type="slidenum">
              <a:rPr lang="en-US" sz="1200">
                <a:solidFill>
                  <a:srgbClr val="FFFFFF"/>
                </a:solidFill>
              </a:rPr>
              <a:pPr algn="r"/>
              <a:t>3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3900"/>
            <a:ext cx="8229600" cy="800100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Benefits of a National Charter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6171"/>
            <a:ext cx="8229600" cy="3919992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Calibri" pitchFamily="34" charset="0"/>
              </a:rPr>
              <a:t>Brings Added Prestige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Calibri" pitchFamily="34" charset="0"/>
              </a:rPr>
              <a:t>Stricter Standards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Calibri" pitchFamily="34" charset="0"/>
              </a:rPr>
              <a:t>Bring Larger Deposits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Calibri" pitchFamily="34" charset="0"/>
              </a:rPr>
              <a:t>In Times of Trouble, Technical Assistance May Be Better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Calibri" pitchFamily="34" charset="0"/>
              </a:rPr>
              <a:t>Part of Federal Reserve System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Calibri" pitchFamily="34" charset="0"/>
              </a:rPr>
              <a:t>Federal Rules Can Preempt/Prevent State Laws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600" dirty="0" smtClean="0"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600" dirty="0" smtClean="0"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600" dirty="0" smtClean="0"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600" dirty="0" smtClean="0"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600" dirty="0" smtClean="0"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en-US" sz="2600" dirty="0" smtClean="0">
              <a:latin typeface="Calibri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600" dirty="0" smtClean="0">
              <a:latin typeface="Calibri" pitchFamily="34" charset="0"/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854710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4-</a:t>
            </a:r>
            <a:fld id="{FED8731A-BFE3-4185-B42F-62C861FB9ECB}" type="slidenum">
              <a:rPr lang="en-US" sz="1200">
                <a:solidFill>
                  <a:srgbClr val="FFFFFF"/>
                </a:solidFill>
              </a:rPr>
              <a:pPr algn="r"/>
              <a:t>4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6057"/>
            <a:ext cx="7786914" cy="841829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Calibri" pitchFamily="34" charset="0"/>
              </a:rPr>
              <a:t>Benefits of a State Charter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61256" y="1582058"/>
            <a:ext cx="8563429" cy="479334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Easier to secure a state charter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Less costly to obtain as supervisory fees usually lower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Bank does not need to join the Federal Reserve System </a:t>
            </a:r>
          </a:p>
          <a:p>
            <a:pPr marL="731520" lvl="1"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The primary federal regulator of state member banks is the Fed</a:t>
            </a:r>
          </a:p>
          <a:p>
            <a:pPr marL="731520" lvl="1"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The primary federal regulator of non-fed member state banks is the FDIC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Subject to State law</a:t>
            </a:r>
          </a:p>
          <a:p>
            <a:pPr marL="731520" lvl="1"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State May Allow Bank to Lend More of its Capital to a Single Borrower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Customized service that national bank may not be able to offer </a:t>
            </a:r>
          </a:p>
          <a:p>
            <a:pPr lvl="2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Real estate brokerage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8430600" y="38100"/>
            <a:ext cx="5229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FFFFFF"/>
                </a:solidFill>
                <a:latin typeface="Calibri" pitchFamily="34" charset="0"/>
              </a:rPr>
              <a:t>4-</a:t>
            </a:r>
            <a:fld id="{99300734-8862-4750-BE57-21C168753C5D}" type="slidenum">
              <a:rPr lang="en-US" sz="2000">
                <a:solidFill>
                  <a:srgbClr val="FFFFFF"/>
                </a:solidFill>
                <a:latin typeface="Calibri" pitchFamily="34" charset="0"/>
              </a:rPr>
              <a:pPr algn="r"/>
              <a:t>5</a:t>
            </a:fld>
            <a:endParaRPr lang="en-US" sz="20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740228"/>
            <a:ext cx="8591550" cy="745671"/>
          </a:xfrm>
        </p:spPr>
        <p:txBody>
          <a:bodyPr/>
          <a:lstStyle/>
          <a:p>
            <a:pPr algn="ctr" eaLnBrk="1" hangingPunct="1"/>
            <a:r>
              <a:rPr lang="en-US" sz="3000" b="1" dirty="0" smtClean="0">
                <a:latin typeface="Calibri" pitchFamily="34" charset="0"/>
              </a:rPr>
              <a:t>Factors affecting regulatory decisions regarding Chartering a New Bank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32229" y="1799771"/>
            <a:ext cx="8665027" cy="4630058"/>
          </a:xfrm>
        </p:spPr>
        <p:txBody>
          <a:bodyPr>
            <a:normAutofit lnSpcReduction="10000"/>
          </a:bodyPr>
          <a:lstStyle/>
          <a:p>
            <a:pPr marL="566737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</a:rPr>
              <a:t>Population and Geographic Boundaries of Primary Service Area (PSA): Target market</a:t>
            </a:r>
          </a:p>
          <a:p>
            <a:pPr marL="566737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</a:rPr>
              <a:t>Competing Financial Institutions in the proposed PSA</a:t>
            </a:r>
          </a:p>
          <a:p>
            <a:pPr marL="566737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</a:rPr>
              <a:t>Number, Types &amp; sizes of Businesses in PSA: Demand of Businesses</a:t>
            </a:r>
          </a:p>
          <a:p>
            <a:pPr marL="566737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</a:rPr>
              <a:t>Traffic Patterns in PSA for convenience to the commuters</a:t>
            </a:r>
          </a:p>
          <a:p>
            <a:pPr marL="566737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</a:rPr>
              <a:t>Population Growth, incomes, age distribution, education levels, types of occupation in PSA</a:t>
            </a:r>
          </a:p>
          <a:p>
            <a:pPr marL="566737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</a:rPr>
              <a:t>Banking History in PSA</a:t>
            </a:r>
          </a:p>
          <a:p>
            <a:pPr marL="566737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</a:rPr>
              <a:t>Amount and Holders of Stock in New Bank to raise adequate capital</a:t>
            </a:r>
          </a:p>
          <a:p>
            <a:pPr marL="566737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</a:rPr>
              <a:t>Business and Banking Experience of Organizers</a:t>
            </a:r>
          </a:p>
          <a:p>
            <a:pPr marL="566737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</a:rPr>
              <a:t>Projections of deposits, loans, revenues and operating expense for New Bank in First 3 to 5 Years</a:t>
            </a:r>
          </a:p>
          <a:p>
            <a:pPr marL="566737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100" dirty="0" smtClean="0">
                <a:latin typeface="Calibri" pitchFamily="34" charset="0"/>
              </a:rPr>
              <a:t>Submit a detailed Business Plan to OCC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2100" dirty="0" smtClean="0">
              <a:latin typeface="Calibri" pitchFamily="34" charset="0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854710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4-</a:t>
            </a:r>
            <a:fld id="{8939547C-F709-4A85-8A6B-BBE59BC4E5C9}" type="slidenum">
              <a:rPr lang="en-US" sz="1200">
                <a:solidFill>
                  <a:srgbClr val="FFFFFF"/>
                </a:solidFill>
              </a:rPr>
              <a:pPr algn="r"/>
              <a:t>6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7657"/>
            <a:ext cx="8382000" cy="6096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Calibri" pitchFamily="34" charset="0"/>
              </a:rPr>
              <a:t>Factors that Affect Decision for New Charter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61257" y="1582056"/>
            <a:ext cx="8679543" cy="4876801"/>
          </a:xfrm>
        </p:spPr>
        <p:txBody>
          <a:bodyPr/>
          <a:lstStyle/>
          <a:p>
            <a:pPr marL="0" eaLnBrk="1" hangingPunct="1">
              <a:spcAft>
                <a:spcPts val="600"/>
              </a:spcAft>
              <a:buNone/>
            </a:pPr>
            <a:r>
              <a:rPr lang="en-US" sz="2000" b="1" dirty="0" smtClean="0">
                <a:latin typeface="Calibri" pitchFamily="34" charset="0"/>
              </a:rPr>
              <a:t>External Factors</a:t>
            </a:r>
            <a:r>
              <a:rPr lang="en-US" sz="2000" dirty="0" smtClean="0">
                <a:latin typeface="Calibri" pitchFamily="34" charset="0"/>
              </a:rPr>
              <a:t>: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Level of Economic Activity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: generate sufficient service demand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Growth of Local Economic Activity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The Need for a New Bank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: has population grown or moved ? Measured by population per banking office , recent earnings and deposit growth and by the no. of new residential construction projects.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romanLcPeriod"/>
            </a:pP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The Strength and Character of Local Competition in Supplying Financial Services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: measured by the no. of relative to area population and no of financial institutions. </a:t>
            </a:r>
            <a:endParaRPr lang="en-US" sz="2000" dirty="0" smtClean="0">
              <a:latin typeface="Calibri" pitchFamily="34" charset="0"/>
            </a:endParaRPr>
          </a:p>
          <a:p>
            <a:pPr marL="0" eaLnBrk="1" hangingPunct="1">
              <a:spcAft>
                <a:spcPts val="600"/>
              </a:spcAft>
              <a:buNone/>
            </a:pPr>
            <a:r>
              <a:rPr lang="en-US" sz="2000" b="1" dirty="0" smtClean="0">
                <a:latin typeface="Calibri" pitchFamily="34" charset="0"/>
              </a:rPr>
              <a:t>Internal Factors: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400"/>
              </a:spcAft>
              <a:buFont typeface="+mj-lt"/>
              <a:buAutoNum type="romanLcPeriod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Qualifications and Contacts of Organizers: strong enough to attract customer? 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400"/>
              </a:spcAft>
              <a:buFont typeface="+mj-lt"/>
              <a:buAutoNum type="romanLcPeriod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Management Quality: </a:t>
            </a:r>
          </a:p>
          <a:p>
            <a:pPr marL="457200" lvl="1" indent="-457200" eaLnBrk="1" hangingPunct="1">
              <a:spcBef>
                <a:spcPts val="0"/>
              </a:spcBef>
              <a:spcAft>
                <a:spcPts val="400"/>
              </a:spcAft>
              <a:buFont typeface="+mj-lt"/>
              <a:buAutoNum type="romanLcPeriod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Capital Pledged to cover filing fees</a:t>
            </a:r>
          </a:p>
          <a:p>
            <a:pPr eaLnBrk="1" hangingPunct="1">
              <a:spcAft>
                <a:spcPts val="600"/>
              </a:spcAft>
            </a:pP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854710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4-</a:t>
            </a:r>
            <a:fld id="{129EB509-4D5B-4529-9899-BCBAF350DB43}" type="slidenum">
              <a:rPr lang="en-US" sz="1200">
                <a:solidFill>
                  <a:srgbClr val="FFFFFF"/>
                </a:solidFill>
              </a:rPr>
              <a:pPr algn="r"/>
              <a:t>7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31788"/>
            <a:ext cx="7603671" cy="13208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Calibri" pitchFamily="34" charset="0"/>
              </a:rPr>
              <a:t>2. Desirable Sites for New Branches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6743" y="1683658"/>
            <a:ext cx="8679543" cy="4607606"/>
          </a:xfrm>
        </p:spPr>
        <p:txBody>
          <a:bodyPr/>
          <a:lstStyle/>
          <a:p>
            <a:pPr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Heavy Traffic Count: large flow of vehicle</a:t>
            </a:r>
          </a:p>
          <a:p>
            <a:pPr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Large Number of Retail Shops and Stores </a:t>
            </a:r>
          </a:p>
          <a:p>
            <a:pPr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Above Average Age of Local Populations</a:t>
            </a:r>
          </a:p>
          <a:p>
            <a:pPr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Area Contains Substantial Number of Managers, Business Owners and Professionals</a:t>
            </a:r>
          </a:p>
          <a:p>
            <a:pPr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Steady or Declining Number of Service Facilities Operated by Competitors</a:t>
            </a:r>
          </a:p>
          <a:p>
            <a:pPr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Above Average Population Growth</a:t>
            </a:r>
          </a:p>
          <a:p>
            <a:pPr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Above Average Population Density</a:t>
            </a:r>
          </a:p>
          <a:p>
            <a:pPr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Relatively High Target Population per Branch </a:t>
            </a:r>
          </a:p>
          <a:p>
            <a:pPr indent="-274320" eaLnBrk="1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latin typeface="Calibri" pitchFamily="34" charset="0"/>
              </a:rPr>
              <a:t>Above Average Levels of Household Income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854710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4-</a:t>
            </a:r>
            <a:fld id="{57F6F38E-9C2C-49AA-9D54-FFE7B6B55563}" type="slidenum">
              <a:rPr lang="en-US" sz="1200">
                <a:solidFill>
                  <a:srgbClr val="FFFFFF"/>
                </a:solidFill>
              </a:rPr>
              <a:pPr algn="r"/>
              <a:t>8</a:t>
            </a:fld>
            <a:endParaRPr lang="en-US"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566057"/>
            <a:ext cx="8229600" cy="682172"/>
          </a:xfrm>
        </p:spPr>
        <p:txBody>
          <a:bodyPr/>
          <a:lstStyle/>
          <a:p>
            <a:pPr algn="ctr" eaLnBrk="1" hangingPunct="1"/>
            <a:r>
              <a:rPr lang="en-US" sz="3000" b="1" dirty="0" smtClean="0">
                <a:latin typeface="Calibri" pitchFamily="34" charset="0"/>
              </a:rPr>
              <a:t>Decision in Establishing a Full-Service Branch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61257" y="1465944"/>
            <a:ext cx="8490857" cy="5107896"/>
          </a:xfrm>
        </p:spPr>
        <p:txBody>
          <a:bodyPr/>
          <a:lstStyle/>
          <a:p>
            <a:pPr marL="274320" indent="-274320" eaLnBrk="1" hangingPunct="1">
              <a:spcBef>
                <a:spcPts val="0"/>
              </a:spcBef>
              <a:spcAft>
                <a:spcPts val="1200"/>
              </a:spcAft>
              <a:buSzPct val="80000"/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The decision of whether to establish a branch office is a Capital Budgeting Decision.</a:t>
            </a:r>
            <a:endParaRPr lang="en-US" sz="2000" b="1" dirty="0" smtClean="0">
              <a:latin typeface="Calibri" pitchFamily="34" charset="0"/>
            </a:endParaRP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en-US" sz="2000" b="1" dirty="0" smtClean="0">
                <a:latin typeface="Calibri" pitchFamily="34" charset="0"/>
              </a:rPr>
              <a:t>Expected Rate of Return </a:t>
            </a:r>
          </a:p>
          <a:p>
            <a:pPr marL="539433" lvl="2" indent="-27432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</a:rPr>
              <a:t>The present value of the future net cash flows should be larger than the initial outlay.</a:t>
            </a:r>
          </a:p>
          <a:p>
            <a:pPr marL="539433" lvl="2" indent="-27432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</a:rPr>
              <a:t>Compare the expected rate of return of  the branch with the required/acceptable rate of return or with cost of capital of the bank. Branch economically viable if E(r) equals or exceeds the minimum acceptable return. </a:t>
            </a:r>
          </a:p>
          <a:p>
            <a:pPr marL="539433" lvl="2" indent="-27432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§"/>
            </a:pPr>
            <a:r>
              <a:rPr lang="en-US" sz="1900" b="1" dirty="0" smtClean="0">
                <a:solidFill>
                  <a:schemeClr val="tx1"/>
                </a:solidFill>
                <a:latin typeface="Calibri" pitchFamily="34" charset="0"/>
              </a:rPr>
              <a:t>NPV = PV of inflows - Initial Investment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1200"/>
              </a:spcAft>
              <a:buSzPct val="80000"/>
              <a:buNone/>
            </a:pPr>
            <a:endParaRPr lang="en-US" sz="2000" dirty="0" smtClean="0">
              <a:latin typeface="Calibri" pitchFamily="34" charset="0"/>
            </a:endParaRP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Geographic Diversification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  <a:buSzPct val="80000"/>
              <a:buNone/>
            </a:pPr>
            <a:r>
              <a:rPr lang="en-US" sz="2000" dirty="0" smtClean="0">
                <a:latin typeface="Calibri" pitchFamily="34" charset="0"/>
              </a:rPr>
              <a:t>	Reducing a bank’s overall risk exposure to its total return by establishing service facilities in different market areas whose individual returns are not highly correlated with the returns from a bank’s existing market locations.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  <a:buSzPct val="80000"/>
              <a:buNone/>
            </a:pPr>
            <a:endParaRPr lang="en-US" sz="2000" b="1" dirty="0" smtClean="0">
              <a:latin typeface="Calibri" pitchFamily="34" charset="0"/>
            </a:endParaRP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8547100" y="38100"/>
            <a:ext cx="40640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FFFFFF"/>
                </a:solidFill>
              </a:rPr>
              <a:t>4-</a:t>
            </a:r>
            <a:fld id="{37872D07-4BB9-4BAB-B8B9-D16AB31E0E3E}" type="slidenum">
              <a:rPr lang="en-US" sz="1200">
                <a:solidFill>
                  <a:srgbClr val="FFFFFF"/>
                </a:solidFill>
              </a:rPr>
              <a:pPr algn="r"/>
              <a:t>9</a:t>
            </a:fld>
            <a:endParaRPr lang="en-US" sz="1200">
              <a:solidFill>
                <a:srgbClr val="FFFFFF"/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65949" y="4325618"/>
          <a:ext cx="2903991" cy="875712"/>
        </p:xfrm>
        <a:graphic>
          <a:graphicData uri="http://schemas.openxmlformats.org/presentationml/2006/ole">
            <p:oleObj spid="_x0000_s1026" name="Equation" r:id="rId4" imgW="15620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663</TotalTime>
  <Words>916</Words>
  <Application>Microsoft Office PowerPoint</Application>
  <PresentationFormat>On-screen Show (4:3)</PresentationFormat>
  <Paragraphs>127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Travelogue</vt:lpstr>
      <vt:lpstr>Equation</vt:lpstr>
      <vt:lpstr>Fin 464  Chapter 4: Establishing New Banks, Branches &amp; ATMs </vt:lpstr>
      <vt:lpstr>Respond to Changing Customer Demand</vt:lpstr>
      <vt:lpstr>1. Charters for New Banks</vt:lpstr>
      <vt:lpstr>Benefits of a National Charter</vt:lpstr>
      <vt:lpstr>Benefits of a State Charter</vt:lpstr>
      <vt:lpstr>Factors affecting regulatory decisions regarding Chartering a New Bank </vt:lpstr>
      <vt:lpstr>Factors that Affect Decision for New Charter</vt:lpstr>
      <vt:lpstr>2. Desirable Sites for New Branches</vt:lpstr>
      <vt:lpstr>Decision in Establishing a Full-Service Branch</vt:lpstr>
      <vt:lpstr>3. Limited-Service Facilities</vt:lpstr>
      <vt:lpstr>ATMs</vt:lpstr>
      <vt:lpstr>Services Provided Through the Internet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</dc:title>
  <dc:creator>Rushdy</dc:creator>
  <cp:lastModifiedBy>Rushdy</cp:lastModifiedBy>
  <cp:revision>54</cp:revision>
  <dcterms:created xsi:type="dcterms:W3CDTF">2012-10-02T11:37:57Z</dcterms:created>
  <dcterms:modified xsi:type="dcterms:W3CDTF">2016-01-31T17:47:22Z</dcterms:modified>
</cp:coreProperties>
</file>