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1"/>
  </p:notesMasterIdLst>
  <p:sldIdLst>
    <p:sldId id="327" r:id="rId2"/>
    <p:sldId id="328" r:id="rId3"/>
    <p:sldId id="329" r:id="rId4"/>
    <p:sldId id="330" r:id="rId5"/>
    <p:sldId id="331" r:id="rId6"/>
    <p:sldId id="332" r:id="rId7"/>
    <p:sldId id="333" r:id="rId8"/>
    <p:sldId id="335" r:id="rId9"/>
    <p:sldId id="336" r:id="rId10"/>
    <p:sldId id="337" r:id="rId11"/>
    <p:sldId id="338" r:id="rId12"/>
    <p:sldId id="339" r:id="rId13"/>
    <p:sldId id="340" r:id="rId14"/>
    <p:sldId id="341" r:id="rId15"/>
    <p:sldId id="342" r:id="rId16"/>
    <p:sldId id="343" r:id="rId17"/>
    <p:sldId id="325" r:id="rId18"/>
    <p:sldId id="326" r:id="rId19"/>
    <p:sldId id="34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778" autoAdjust="0"/>
  </p:normalViewPr>
  <p:slideViewPr>
    <p:cSldViewPr>
      <p:cViewPr>
        <p:scale>
          <a:sx n="60" d="100"/>
          <a:sy n="60" d="100"/>
        </p:scale>
        <p:origin x="-16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B46B3D9-163B-4E4A-88D3-0D61ACF25842}"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CF4B03B-2607-41D3-A47D-9BCBF6BD6AEC}" type="slidenum">
              <a:rPr lang="en-US" smtClean="0"/>
              <a:pPr/>
              <a:t>13</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36162DD-507E-4EC3-A3D7-ED8863806DD3}" type="slidenum">
              <a:rPr lang="en-US" smtClean="0"/>
              <a:pPr/>
              <a:t>16</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79F7FEB-F46F-4BF9-A69C-FDFD37764F71}"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DC0F23D-6F89-4BA6-ACF9-806D29EC354A}"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173B9F9-45C1-49BF-ACB6-4BF03AE00A3B}" type="slidenum">
              <a:rPr lang="en-US" smtClean="0"/>
              <a:pPr/>
              <a:t>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A2B9123-B2D5-4FFC-BB25-A9038CE4B163}" type="slidenum">
              <a:rPr lang="en-US" smtClean="0"/>
              <a:pPr/>
              <a:t>5</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5BAC3D9-A1ED-490E-822A-34CAFD4D73D3}" type="slidenum">
              <a:rPr lang="en-US" smtClean="0"/>
              <a:pPr/>
              <a:t>6</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D393DA9-CB6E-4FDB-AA30-B6EACA69BEA4}" type="slidenum">
              <a:rPr lang="en-US" smtClean="0"/>
              <a:pPr/>
              <a:t>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3E4807A-7B01-47E3-92C9-339A2E3BA912}" type="slidenum">
              <a:rPr lang="en-US" smtClean="0"/>
              <a:pPr/>
              <a:t>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18A7C43-D68F-45AD-AF8D-147888BBD59C}" type="slidenum">
              <a:rPr lang="en-US" smtClean="0"/>
              <a:pPr/>
              <a:t>12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19/01/2016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19/01/2016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287383" y="326572"/>
            <a:ext cx="8699863" cy="3198224"/>
          </a:xfrm>
        </p:spPr>
        <p:txBody>
          <a:bodyPr/>
          <a:lstStyle/>
          <a:p>
            <a:pPr algn="ctr" eaLnBrk="1" hangingPunct="1"/>
            <a:r>
              <a:rPr lang="en-US" b="1" dirty="0" smtClean="0">
                <a:latin typeface="Times New Roman" pitchFamily="18" charset="0"/>
                <a:cs typeface="Times New Roman" pitchFamily="18" charset="0"/>
              </a:rPr>
              <a:t>Fin 464</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Chapter 3: The Organization and Structure of Banking Industry</a:t>
            </a: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73" y="499057"/>
            <a:ext cx="8229600" cy="711557"/>
          </a:xfrm>
        </p:spPr>
        <p:txBody>
          <a:bodyPr/>
          <a:lstStyle/>
          <a:p>
            <a:pPr algn="ctr"/>
            <a:r>
              <a:rPr lang="en-US" sz="3200" b="1" dirty="0" smtClean="0"/>
              <a:t>Branch Banking… (contd..)</a:t>
            </a:r>
            <a:endParaRPr lang="en-US" sz="3200" b="1" dirty="0"/>
          </a:p>
        </p:txBody>
      </p:sp>
      <p:sp>
        <p:nvSpPr>
          <p:cNvPr id="3" name="Content Placeholder 2"/>
          <p:cNvSpPr>
            <a:spLocks noGrp="1"/>
          </p:cNvSpPr>
          <p:nvPr>
            <p:ph idx="1"/>
          </p:nvPr>
        </p:nvSpPr>
        <p:spPr>
          <a:xfrm>
            <a:off x="169817" y="1371601"/>
            <a:ext cx="8778240" cy="4859384"/>
          </a:xfrm>
        </p:spPr>
        <p:txBody>
          <a:bodyPr>
            <a:normAutofit fontScale="92500" lnSpcReduction="20000"/>
          </a:bodyPr>
          <a:lstStyle/>
          <a:p>
            <a:pPr marL="109537" indent="0" eaLnBrk="1" hangingPunct="1">
              <a:buClr>
                <a:schemeClr val="bg2"/>
              </a:buClr>
              <a:buSzTx/>
              <a:buNone/>
            </a:pPr>
            <a:r>
              <a:rPr lang="en-US" sz="2000" b="1" dirty="0">
                <a:solidFill>
                  <a:schemeClr val="tx1">
                    <a:lumMod val="85000"/>
                    <a:lumOff val="15000"/>
                  </a:schemeClr>
                </a:solidFill>
                <a:latin typeface="Times New Roman" pitchFamily="18" charset="0"/>
              </a:rPr>
              <a:t>Reasons for the growth of Branch Banking</a:t>
            </a:r>
            <a:r>
              <a:rPr lang="en-US" sz="2000" dirty="0">
                <a:solidFill>
                  <a:schemeClr val="tx1">
                    <a:lumMod val="85000"/>
                    <a:lumOff val="15000"/>
                  </a:schemeClr>
                </a:solidFill>
                <a:latin typeface="Times New Roman" pitchFamily="18" charset="0"/>
              </a:rPr>
              <a:t>:</a:t>
            </a:r>
          </a:p>
          <a:p>
            <a:pPr marL="365760" lvl="1" indent="-36576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Shifting of population from cities to suburban communities.</a:t>
            </a:r>
          </a:p>
          <a:p>
            <a:pPr marL="365760" lvl="1" indent="-36576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Bank failures causes healthier banks to take over sick ones &amp; convert them into branch offices.</a:t>
            </a:r>
          </a:p>
          <a:p>
            <a:pPr marL="365760" lvl="1" indent="-36576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Growth of business increases the credit needs of rapidly growing </a:t>
            </a:r>
            <a:r>
              <a:rPr lang="en-US" sz="1900" dirty="0" smtClean="0">
                <a:solidFill>
                  <a:schemeClr val="tx1">
                    <a:lumMod val="85000"/>
                    <a:lumOff val="15000"/>
                  </a:schemeClr>
                </a:solidFill>
                <a:latin typeface="Times New Roman" pitchFamily="18" charset="0"/>
              </a:rPr>
              <a:t>corporations.</a:t>
            </a:r>
          </a:p>
          <a:p>
            <a:pPr marL="365760" lvl="1" indent="-365760" eaLnBrk="1" hangingPunct="1">
              <a:spcBef>
                <a:spcPts val="0"/>
              </a:spcBef>
              <a:spcAft>
                <a:spcPts val="300"/>
              </a:spcAft>
              <a:buClr>
                <a:schemeClr val="bg2"/>
              </a:buClr>
              <a:buFont typeface="Wingdings" pitchFamily="2" charset="2"/>
              <a:buChar char="q"/>
            </a:pPr>
            <a:r>
              <a:rPr lang="en-US" sz="1900" dirty="0" smtClean="0">
                <a:solidFill>
                  <a:schemeClr val="tx1">
                    <a:lumMod val="75000"/>
                    <a:lumOff val="25000"/>
                  </a:schemeClr>
                </a:solidFill>
                <a:latin typeface="Times New Roman" pitchFamily="18" charset="0"/>
                <a:cs typeface="Times New Roman" pitchFamily="18" charset="0"/>
              </a:rPr>
              <a:t>The </a:t>
            </a:r>
            <a:r>
              <a:rPr lang="en-US" sz="1900" dirty="0">
                <a:solidFill>
                  <a:schemeClr val="tx1">
                    <a:lumMod val="75000"/>
                    <a:lumOff val="25000"/>
                  </a:schemeClr>
                </a:solidFill>
                <a:latin typeface="Times New Roman" pitchFamily="18" charset="0"/>
                <a:cs typeface="Times New Roman" pitchFamily="18" charset="0"/>
              </a:rPr>
              <a:t>passage of the </a:t>
            </a:r>
            <a:r>
              <a:rPr lang="en-US" sz="1900" dirty="0" err="1">
                <a:solidFill>
                  <a:schemeClr val="tx1">
                    <a:lumMod val="75000"/>
                    <a:lumOff val="25000"/>
                  </a:schemeClr>
                </a:solidFill>
                <a:latin typeface="Times New Roman" pitchFamily="18" charset="0"/>
                <a:cs typeface="Times New Roman" pitchFamily="18" charset="0"/>
              </a:rPr>
              <a:t>Riegle</a:t>
            </a:r>
            <a:r>
              <a:rPr lang="en-US" sz="1900" dirty="0">
                <a:solidFill>
                  <a:schemeClr val="tx1">
                    <a:lumMod val="75000"/>
                    <a:lumOff val="25000"/>
                  </a:schemeClr>
                </a:solidFill>
                <a:latin typeface="Times New Roman" pitchFamily="18" charset="0"/>
                <a:cs typeface="Times New Roman" pitchFamily="18" charset="0"/>
              </a:rPr>
              <a:t>-Neal Interstate Banking and Branching Efficiency Act in 1994 provided the basis for </a:t>
            </a:r>
            <a:r>
              <a:rPr lang="en-US" sz="1900" dirty="0" smtClean="0">
                <a:solidFill>
                  <a:schemeClr val="tx1">
                    <a:lumMod val="75000"/>
                    <a:lumOff val="25000"/>
                  </a:schemeClr>
                </a:solidFill>
                <a:latin typeface="Times New Roman" pitchFamily="18" charset="0"/>
                <a:cs typeface="Times New Roman" pitchFamily="18" charset="0"/>
              </a:rPr>
              <a:t>expansion</a:t>
            </a:r>
          </a:p>
          <a:p>
            <a:pPr marL="888048" lvl="3" indent="-274320" eaLnBrk="1" hangingPunct="1">
              <a:spcBef>
                <a:spcPts val="0"/>
              </a:spcBef>
              <a:spcAft>
                <a:spcPts val="300"/>
              </a:spcAft>
              <a:buClr>
                <a:schemeClr val="accent1">
                  <a:lumMod val="75000"/>
                </a:schemeClr>
              </a:buClr>
              <a:buFont typeface="Times New Roman" pitchFamily="18" charset="0"/>
              <a:buChar char="−"/>
            </a:pPr>
            <a:r>
              <a:rPr lang="en-US" sz="1700" dirty="0" smtClean="0">
                <a:solidFill>
                  <a:schemeClr val="tx1">
                    <a:lumMod val="75000"/>
                    <a:lumOff val="25000"/>
                  </a:schemeClr>
                </a:solidFill>
                <a:latin typeface="Times New Roman" pitchFamily="18" charset="0"/>
                <a:cs typeface="Times New Roman" pitchFamily="18" charset="0"/>
              </a:rPr>
              <a:t>Recent years new bank branch office expansion appears to have slowed somewhat</a:t>
            </a:r>
          </a:p>
          <a:p>
            <a:pPr marL="923481" lvl="2" indent="-246888" eaLnBrk="1" fontAlgn="auto" hangingPunct="1">
              <a:lnSpc>
                <a:spcPct val="110000"/>
              </a:lnSpc>
              <a:spcBef>
                <a:spcPts val="0"/>
              </a:spcBef>
              <a:spcAft>
                <a:spcPts val="300"/>
              </a:spcAft>
              <a:buNone/>
              <a:defRPr/>
            </a:pPr>
            <a:endParaRPr lang="en-US" sz="1100" dirty="0" smtClean="0">
              <a:solidFill>
                <a:schemeClr val="tx1">
                  <a:lumMod val="75000"/>
                  <a:lumOff val="25000"/>
                </a:schemeClr>
              </a:solidFill>
              <a:latin typeface="Times New Roman" pitchFamily="18" charset="0"/>
              <a:cs typeface="Times New Roman" pitchFamily="18" charset="0"/>
            </a:endParaRPr>
          </a:p>
          <a:p>
            <a:pPr marL="109537" indent="0" eaLnBrk="1" hangingPunct="1">
              <a:buClr>
                <a:schemeClr val="bg2"/>
              </a:buClr>
              <a:buNone/>
            </a:pPr>
            <a:r>
              <a:rPr lang="en-US" sz="2000" b="1" dirty="0" smtClean="0">
                <a:solidFill>
                  <a:schemeClr val="tx1">
                    <a:lumMod val="85000"/>
                    <a:lumOff val="15000"/>
                  </a:schemeClr>
                </a:solidFill>
                <a:latin typeface="Times New Roman" pitchFamily="18" charset="0"/>
              </a:rPr>
              <a:t>Advantages of Branch Banking:</a:t>
            </a:r>
          </a:p>
          <a:p>
            <a:pPr marL="457200" lvl="1" indent="-457200" eaLnBrk="1" hangingPunct="1">
              <a:spcBef>
                <a:spcPts val="0"/>
              </a:spcBef>
              <a:spcAft>
                <a:spcPts val="300"/>
              </a:spcAft>
              <a:buClr>
                <a:schemeClr val="bg2"/>
              </a:buClr>
              <a:buFont typeface="Wingdings" pitchFamily="2" charset="2"/>
              <a:buChar char="q"/>
            </a:pPr>
            <a:r>
              <a:rPr lang="en-US" sz="1900" dirty="0" smtClean="0">
                <a:solidFill>
                  <a:schemeClr val="tx1">
                    <a:lumMod val="85000"/>
                    <a:lumOff val="15000"/>
                  </a:schemeClr>
                </a:solidFill>
                <a:latin typeface="Times New Roman" pitchFamily="18" charset="0"/>
              </a:rPr>
              <a:t>Greater </a:t>
            </a:r>
            <a:r>
              <a:rPr lang="en-US" sz="1900" dirty="0">
                <a:solidFill>
                  <a:schemeClr val="tx1">
                    <a:lumMod val="85000"/>
                    <a:lumOff val="15000"/>
                  </a:schemeClr>
                </a:solidFill>
                <a:latin typeface="Times New Roman" pitchFamily="18" charset="0"/>
              </a:rPr>
              <a:t>operating efficiency.</a:t>
            </a:r>
          </a:p>
          <a:p>
            <a:pPr marL="457200" lvl="1" indent="-45720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Increases the availability &amp; convenience of services to customers</a:t>
            </a:r>
            <a:r>
              <a:rPr lang="en-US" sz="1900" dirty="0" smtClean="0">
                <a:solidFill>
                  <a:schemeClr val="tx1">
                    <a:lumMod val="85000"/>
                    <a:lumOff val="15000"/>
                  </a:schemeClr>
                </a:solidFill>
                <a:latin typeface="Times New Roman" pitchFamily="18" charset="0"/>
              </a:rPr>
              <a:t>.</a:t>
            </a:r>
          </a:p>
          <a:p>
            <a:pPr marL="457200" lvl="1" indent="-457200" eaLnBrk="1" hangingPunct="1">
              <a:spcBef>
                <a:spcPts val="0"/>
              </a:spcBef>
              <a:spcAft>
                <a:spcPts val="300"/>
              </a:spcAft>
              <a:buClr>
                <a:schemeClr val="bg2"/>
              </a:buClr>
              <a:buFont typeface="Wingdings" pitchFamily="2" charset="2"/>
              <a:buChar char="q"/>
            </a:pPr>
            <a:r>
              <a:rPr lang="en-US" sz="1900" dirty="0" smtClean="0">
                <a:solidFill>
                  <a:schemeClr val="tx1">
                    <a:lumMod val="85000"/>
                    <a:lumOff val="15000"/>
                  </a:schemeClr>
                </a:solidFill>
                <a:latin typeface="Times New Roman" pitchFamily="18" charset="0"/>
              </a:rPr>
              <a:t>Less transaction cost for the average customer</a:t>
            </a:r>
            <a:endParaRPr lang="en-US" sz="1900" dirty="0">
              <a:solidFill>
                <a:schemeClr val="tx1">
                  <a:lumMod val="85000"/>
                  <a:lumOff val="15000"/>
                </a:schemeClr>
              </a:solidFill>
              <a:latin typeface="Times New Roman" pitchFamily="18" charset="0"/>
            </a:endParaRPr>
          </a:p>
          <a:p>
            <a:pPr marL="457200" lvl="1" indent="-45720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Stimulate faster economic growth.</a:t>
            </a:r>
          </a:p>
          <a:p>
            <a:pPr marL="457200" lvl="1" indent="-457200" eaLnBrk="1" hangingPunct="1">
              <a:spcBef>
                <a:spcPts val="0"/>
              </a:spcBef>
              <a:spcAft>
                <a:spcPts val="300"/>
              </a:spcAft>
              <a:buClr>
                <a:schemeClr val="bg2"/>
              </a:buClr>
              <a:buFont typeface="Wingdings" pitchFamily="2" charset="2"/>
              <a:buChar char="q"/>
            </a:pPr>
            <a:r>
              <a:rPr lang="en-US" sz="1900" dirty="0">
                <a:solidFill>
                  <a:schemeClr val="tx1">
                    <a:lumMod val="85000"/>
                    <a:lumOff val="15000"/>
                  </a:schemeClr>
                </a:solidFill>
                <a:latin typeface="Times New Roman" pitchFamily="18" charset="0"/>
              </a:rPr>
              <a:t>Fewer bank failures because a branch bank is less dependent on the volume of business from single industry or local market area.</a:t>
            </a:r>
          </a:p>
          <a:p>
            <a:endParaRPr lang="en-US" sz="2000" dirty="0">
              <a:solidFill>
                <a:schemeClr val="tx1">
                  <a:lumMod val="85000"/>
                  <a:lumOff val="15000"/>
                </a:schemeClr>
              </a:solidFill>
            </a:endParaRPr>
          </a:p>
        </p:txBody>
      </p:sp>
      <p:sp>
        <p:nvSpPr>
          <p:cNvPr id="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AAA2AD94-0F35-4B86-B7E9-8B5C6F56EB79}" type="slidenum">
              <a:rPr lang="en-US" sz="1200">
                <a:solidFill>
                  <a:srgbClr val="FFFFFF"/>
                </a:solidFill>
              </a:rPr>
              <a:pPr algn="r"/>
              <a:t>10</a:t>
            </a:fld>
            <a:endParaRPr lang="en-US" sz="1200">
              <a:solidFill>
                <a:srgbClr val="FFFFFF"/>
              </a:solidFill>
            </a:endParaRPr>
          </a:p>
        </p:txBody>
      </p:sp>
    </p:spTree>
    <p:extLst>
      <p:ext uri="{BB962C8B-B14F-4D97-AF65-F5344CB8AC3E}">
        <p14:creationId xmlns:p14="http://schemas.microsoft.com/office/powerpoint/2010/main" xmlns="" val="12926339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52" y="550571"/>
            <a:ext cx="8229600" cy="1066800"/>
          </a:xfrm>
        </p:spPr>
        <p:txBody>
          <a:bodyPr/>
          <a:lstStyle/>
          <a:p>
            <a:pPr algn="ctr"/>
            <a:r>
              <a:rPr lang="en-US" sz="3600" b="1" dirty="0"/>
              <a:t>Branch Banking… (contd..)</a:t>
            </a:r>
            <a:endParaRPr lang="en-US" sz="3600" dirty="0"/>
          </a:p>
        </p:txBody>
      </p:sp>
      <p:sp>
        <p:nvSpPr>
          <p:cNvPr id="3" name="Content Placeholder 2"/>
          <p:cNvSpPr>
            <a:spLocks noGrp="1"/>
          </p:cNvSpPr>
          <p:nvPr>
            <p:ph idx="1"/>
          </p:nvPr>
        </p:nvSpPr>
        <p:spPr>
          <a:xfrm>
            <a:off x="457200" y="1931831"/>
            <a:ext cx="8229600" cy="4642007"/>
          </a:xfrm>
        </p:spPr>
        <p:txBody>
          <a:bodyPr/>
          <a:lstStyle/>
          <a:p>
            <a:pPr eaLnBrk="1" hangingPunct="1">
              <a:buClr>
                <a:schemeClr val="accent1">
                  <a:lumMod val="75000"/>
                </a:schemeClr>
              </a:buClr>
              <a:buFont typeface="Wingdings" pitchFamily="2" charset="2"/>
              <a:buChar char="§"/>
            </a:pPr>
            <a:r>
              <a:rPr lang="en-US" b="1" dirty="0">
                <a:solidFill>
                  <a:schemeClr val="tx1">
                    <a:lumMod val="85000"/>
                    <a:lumOff val="15000"/>
                  </a:schemeClr>
                </a:solidFill>
                <a:latin typeface="Times New Roman" pitchFamily="18" charset="0"/>
              </a:rPr>
              <a:t>Argument Against Branch Banking:</a:t>
            </a:r>
          </a:p>
          <a:p>
            <a:pPr lvl="1" eaLnBrk="1" hangingPunct="1"/>
            <a:r>
              <a:rPr lang="en-US" sz="2400" dirty="0">
                <a:solidFill>
                  <a:schemeClr val="tx1">
                    <a:lumMod val="85000"/>
                    <a:lumOff val="15000"/>
                  </a:schemeClr>
                </a:solidFill>
                <a:latin typeface="Times New Roman" pitchFamily="18" charset="0"/>
              </a:rPr>
              <a:t>Drives out small competitors.</a:t>
            </a:r>
          </a:p>
          <a:p>
            <a:pPr lvl="1" eaLnBrk="1" hangingPunct="1"/>
            <a:r>
              <a:rPr lang="en-US" sz="2400" dirty="0">
                <a:solidFill>
                  <a:schemeClr val="tx1">
                    <a:lumMod val="85000"/>
                    <a:lumOff val="15000"/>
                  </a:schemeClr>
                </a:solidFill>
                <a:latin typeface="Times New Roman" pitchFamily="18" charset="0"/>
              </a:rPr>
              <a:t>Leaving the customer with fewer sources of banking services.</a:t>
            </a:r>
          </a:p>
          <a:p>
            <a:pPr lvl="1" eaLnBrk="1" hangingPunct="1"/>
            <a:r>
              <a:rPr lang="en-US" sz="2400" dirty="0">
                <a:solidFill>
                  <a:schemeClr val="tx1">
                    <a:lumMod val="85000"/>
                    <a:lumOff val="15000"/>
                  </a:schemeClr>
                </a:solidFill>
                <a:latin typeface="Times New Roman" pitchFamily="18" charset="0"/>
              </a:rPr>
              <a:t>Leads to higher service fees.</a:t>
            </a:r>
          </a:p>
          <a:p>
            <a:pPr lvl="1" eaLnBrk="1" hangingPunct="1"/>
            <a:r>
              <a:rPr lang="en-US" sz="2400" dirty="0">
                <a:solidFill>
                  <a:schemeClr val="tx1">
                    <a:lumMod val="85000"/>
                    <a:lumOff val="15000"/>
                  </a:schemeClr>
                </a:solidFill>
                <a:latin typeface="Times New Roman" pitchFamily="18" charset="0"/>
              </a:rPr>
              <a:t>Drains scarce capital away from local communities toward the largest cities.</a:t>
            </a:r>
          </a:p>
          <a:p>
            <a:pPr lvl="1" eaLnBrk="1" hangingPunct="1"/>
            <a:r>
              <a:rPr lang="en-US" sz="2400" dirty="0">
                <a:solidFill>
                  <a:schemeClr val="tx1">
                    <a:lumMod val="85000"/>
                    <a:lumOff val="15000"/>
                  </a:schemeClr>
                </a:solidFill>
                <a:latin typeface="Times New Roman" pitchFamily="18" charset="0"/>
              </a:rPr>
              <a:t>Slowing local economic development.</a:t>
            </a:r>
          </a:p>
          <a:p>
            <a:pPr lvl="1" eaLnBrk="1" hangingPunct="1"/>
            <a:r>
              <a:rPr lang="en-US" sz="2400" dirty="0">
                <a:solidFill>
                  <a:schemeClr val="tx1">
                    <a:lumMod val="85000"/>
                    <a:lumOff val="15000"/>
                  </a:schemeClr>
                </a:solidFill>
                <a:latin typeface="Times New Roman" pitchFamily="18" charset="0"/>
              </a:rPr>
              <a:t>Loans &amp; deposits interest rates increases through mergers. </a:t>
            </a:r>
          </a:p>
          <a:p>
            <a:endParaRPr lang="en-US" dirty="0">
              <a:solidFill>
                <a:schemeClr val="tx1">
                  <a:lumMod val="85000"/>
                  <a:lumOff val="15000"/>
                </a:schemeClr>
              </a:solidFill>
            </a:endParaRPr>
          </a:p>
        </p:txBody>
      </p:sp>
      <p:sp>
        <p:nvSpPr>
          <p:cNvPr id="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AAA2AD94-0F35-4B86-B7E9-8B5C6F56EB79}" type="slidenum">
              <a:rPr lang="en-US" sz="1200">
                <a:solidFill>
                  <a:srgbClr val="FFFFFF"/>
                </a:solidFill>
              </a:rPr>
              <a:pPr algn="r"/>
              <a:t>11</a:t>
            </a:fld>
            <a:endParaRPr lang="en-US" sz="1200">
              <a:solidFill>
                <a:srgbClr val="FFFFFF"/>
              </a:solidFill>
            </a:endParaRPr>
          </a:p>
        </p:txBody>
      </p:sp>
    </p:spTree>
    <p:extLst>
      <p:ext uri="{BB962C8B-B14F-4D97-AF65-F5344CB8AC3E}">
        <p14:creationId xmlns:p14="http://schemas.microsoft.com/office/powerpoint/2010/main" xmlns="" val="20916688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52697" y="627017"/>
            <a:ext cx="8477794" cy="535577"/>
          </a:xfrm>
        </p:spPr>
        <p:txBody>
          <a:bodyPr/>
          <a:lstStyle/>
          <a:p>
            <a:pPr algn="ctr" eaLnBrk="1" hangingPunct="1"/>
            <a:r>
              <a:rPr lang="en-US" sz="3000" b="1" dirty="0" smtClean="0">
                <a:latin typeface="Times New Roman" pitchFamily="18" charset="0"/>
                <a:cs typeface="Times New Roman" pitchFamily="18" charset="0"/>
              </a:rPr>
              <a:t>Types in Banking Industry : Holding Company </a:t>
            </a:r>
          </a:p>
        </p:txBody>
      </p:sp>
      <p:sp>
        <p:nvSpPr>
          <p:cNvPr id="6147" name="Rectangle 3"/>
          <p:cNvSpPr>
            <a:spLocks noGrp="1" noChangeArrowheads="1"/>
          </p:cNvSpPr>
          <p:nvPr>
            <p:ph idx="1"/>
          </p:nvPr>
        </p:nvSpPr>
        <p:spPr>
          <a:xfrm>
            <a:off x="169817" y="1345474"/>
            <a:ext cx="8765177" cy="5342709"/>
          </a:xfrm>
        </p:spPr>
        <p:txBody>
          <a:bodyPr>
            <a:normAutofit fontScale="85000" lnSpcReduction="20000"/>
          </a:bodyPr>
          <a:lstStyle/>
          <a:p>
            <a:pPr marL="274320" lvl="1" indent="-274320" eaLnBrk="1" fontAlgn="auto" hangingPunct="1">
              <a:spcBef>
                <a:spcPts val="0"/>
              </a:spcBef>
              <a:spcAft>
                <a:spcPts val="1200"/>
              </a:spcAft>
              <a:buClr>
                <a:schemeClr val="accent1">
                  <a:lumMod val="75000"/>
                </a:schemeClr>
              </a:buClr>
              <a:buSzPct val="80000"/>
              <a:buFont typeface="Times New Roman" pitchFamily="18" charset="0"/>
              <a:buChar char="□"/>
              <a:defRPr/>
            </a:pPr>
            <a:r>
              <a:rPr lang="en-US" sz="2500" dirty="0" smtClean="0">
                <a:solidFill>
                  <a:schemeClr val="tx1">
                    <a:lumMod val="75000"/>
                    <a:lumOff val="25000"/>
                  </a:schemeClr>
                </a:solidFill>
                <a:latin typeface="Times New Roman" pitchFamily="18" charset="0"/>
                <a:cs typeface="Times New Roman" pitchFamily="18" charset="0"/>
              </a:rPr>
              <a:t>A bank </a:t>
            </a:r>
            <a:r>
              <a:rPr lang="en-US" sz="2500" dirty="0">
                <a:solidFill>
                  <a:schemeClr val="tx1">
                    <a:lumMod val="75000"/>
                    <a:lumOff val="25000"/>
                  </a:schemeClr>
                </a:solidFill>
                <a:latin typeface="Times New Roman" pitchFamily="18" charset="0"/>
                <a:cs typeface="Times New Roman" pitchFamily="18" charset="0"/>
              </a:rPr>
              <a:t>holding </a:t>
            </a:r>
            <a:r>
              <a:rPr lang="en-US" sz="2500" dirty="0" smtClean="0">
                <a:solidFill>
                  <a:schemeClr val="tx1">
                    <a:lumMod val="75000"/>
                    <a:lumOff val="25000"/>
                  </a:schemeClr>
                </a:solidFill>
                <a:latin typeface="Times New Roman" pitchFamily="18" charset="0"/>
                <a:cs typeface="Times New Roman" pitchFamily="18" charset="0"/>
              </a:rPr>
              <a:t>company is </a:t>
            </a:r>
            <a:r>
              <a:rPr lang="en-US" sz="2500" dirty="0">
                <a:solidFill>
                  <a:schemeClr val="tx1">
                    <a:lumMod val="75000"/>
                    <a:lumOff val="25000"/>
                  </a:schemeClr>
                </a:solidFill>
                <a:latin typeface="Times New Roman" pitchFamily="18" charset="0"/>
                <a:cs typeface="Times New Roman" pitchFamily="18" charset="0"/>
              </a:rPr>
              <a:t>simply a corporation </a:t>
            </a:r>
            <a:r>
              <a:rPr lang="en-US" sz="2500" dirty="0" smtClean="0">
                <a:solidFill>
                  <a:schemeClr val="tx1">
                    <a:lumMod val="75000"/>
                    <a:lumOff val="25000"/>
                  </a:schemeClr>
                </a:solidFill>
                <a:latin typeface="Times New Roman" pitchFamily="18" charset="0"/>
                <a:cs typeface="Times New Roman" pitchFamily="18" charset="0"/>
              </a:rPr>
              <a:t>chartered </a:t>
            </a:r>
            <a:r>
              <a:rPr lang="en-US" sz="2500" dirty="0">
                <a:solidFill>
                  <a:schemeClr val="tx1">
                    <a:lumMod val="75000"/>
                    <a:lumOff val="25000"/>
                  </a:schemeClr>
                </a:solidFill>
                <a:latin typeface="Times New Roman" pitchFamily="18" charset="0"/>
                <a:cs typeface="Times New Roman" pitchFamily="18" charset="0"/>
              </a:rPr>
              <a:t>for the purpose of holding the stock </a:t>
            </a:r>
            <a:r>
              <a:rPr lang="en-US" sz="2500" dirty="0" smtClean="0">
                <a:solidFill>
                  <a:schemeClr val="tx1">
                    <a:lumMod val="75000"/>
                    <a:lumOff val="25000"/>
                  </a:schemeClr>
                </a:solidFill>
                <a:latin typeface="Times New Roman" pitchFamily="18" charset="0"/>
                <a:cs typeface="Times New Roman" pitchFamily="18" charset="0"/>
              </a:rPr>
              <a:t>of </a:t>
            </a:r>
            <a:r>
              <a:rPr lang="en-US" sz="2500" dirty="0">
                <a:solidFill>
                  <a:schemeClr val="tx1">
                    <a:lumMod val="75000"/>
                    <a:lumOff val="25000"/>
                  </a:schemeClr>
                </a:solidFill>
                <a:latin typeface="Times New Roman" pitchFamily="18" charset="0"/>
                <a:cs typeface="Times New Roman" pitchFamily="18" charset="0"/>
              </a:rPr>
              <a:t>at least one bank, often along </a:t>
            </a:r>
            <a:r>
              <a:rPr lang="en-US" sz="2500" dirty="0" smtClean="0">
                <a:solidFill>
                  <a:schemeClr val="tx1">
                    <a:lumMod val="75000"/>
                    <a:lumOff val="25000"/>
                  </a:schemeClr>
                </a:solidFill>
                <a:latin typeface="Times New Roman" pitchFamily="18" charset="0"/>
                <a:cs typeface="Times New Roman" pitchFamily="18" charset="0"/>
              </a:rPr>
              <a:t>with </a:t>
            </a:r>
            <a:r>
              <a:rPr lang="en-US" sz="2500" dirty="0">
                <a:solidFill>
                  <a:schemeClr val="tx1">
                    <a:lumMod val="75000"/>
                    <a:lumOff val="25000"/>
                  </a:schemeClr>
                </a:solidFill>
                <a:latin typeface="Times New Roman" pitchFamily="18" charset="0"/>
                <a:cs typeface="Times New Roman" pitchFamily="18" charset="0"/>
              </a:rPr>
              <a:t>other </a:t>
            </a:r>
            <a:r>
              <a:rPr lang="en-US" sz="2500" dirty="0" smtClean="0">
                <a:solidFill>
                  <a:schemeClr val="tx1">
                    <a:lumMod val="75000"/>
                    <a:lumOff val="25000"/>
                  </a:schemeClr>
                </a:solidFill>
                <a:latin typeface="Times New Roman" pitchFamily="18" charset="0"/>
                <a:cs typeface="Times New Roman" pitchFamily="18" charset="0"/>
              </a:rPr>
              <a:t>businesses</a:t>
            </a:r>
          </a:p>
          <a:p>
            <a:pPr marL="274320" lvl="1" indent="-274320" eaLnBrk="1" fontAlgn="auto" hangingPunct="1">
              <a:lnSpc>
                <a:spcPct val="120000"/>
              </a:lnSpc>
              <a:spcBef>
                <a:spcPts val="0"/>
              </a:spcBef>
              <a:spcAft>
                <a:spcPts val="600"/>
              </a:spcAft>
              <a:buClr>
                <a:schemeClr val="accent1">
                  <a:lumMod val="75000"/>
                </a:schemeClr>
              </a:buClr>
              <a:buSzPct val="80000"/>
              <a:buFont typeface="Times New Roman" pitchFamily="18" charset="0"/>
              <a:buChar char="□"/>
              <a:defRPr/>
            </a:pPr>
            <a:r>
              <a:rPr lang="en-US" sz="2400" dirty="0" smtClean="0">
                <a:solidFill>
                  <a:schemeClr val="tx1">
                    <a:lumMod val="85000"/>
                    <a:lumOff val="15000"/>
                  </a:schemeClr>
                </a:solidFill>
                <a:latin typeface="Times New Roman" pitchFamily="18" charset="0"/>
              </a:rPr>
              <a:t>Under Bank Holding Company Act, any company has control over a bank or over any company if— </a:t>
            </a:r>
          </a:p>
          <a:p>
            <a:pPr marL="640080" lvl="2" indent="-274320" eaLnBrk="1" fontAlgn="auto" hangingPunct="1">
              <a:spcBef>
                <a:spcPts val="0"/>
              </a:spcBef>
              <a:spcAft>
                <a:spcPts val="300"/>
              </a:spcAft>
              <a:buClr>
                <a:schemeClr val="accent1">
                  <a:lumMod val="75000"/>
                </a:schemeClr>
              </a:buClr>
              <a:buSzPct val="80000"/>
              <a:buFont typeface="+mj-lt"/>
              <a:buAutoNum type="alphaLcPeriod"/>
              <a:defRPr/>
            </a:pPr>
            <a:r>
              <a:rPr lang="en-US" dirty="0" smtClean="0">
                <a:solidFill>
                  <a:schemeClr val="tx1">
                    <a:lumMod val="85000"/>
                    <a:lumOff val="15000"/>
                  </a:schemeClr>
                </a:solidFill>
                <a:latin typeface="Times New Roman" pitchFamily="18" charset="0"/>
              </a:rPr>
              <a:t>The company directly or indirectly or acting through one or more other persons owns, controls, or has power to vote 25 percent or more of any class of voting securities of the bank or company</a:t>
            </a:r>
          </a:p>
          <a:p>
            <a:pPr marL="640080" lvl="2" indent="-274320" eaLnBrk="1" fontAlgn="auto" hangingPunct="1">
              <a:spcBef>
                <a:spcPts val="0"/>
              </a:spcBef>
              <a:spcAft>
                <a:spcPts val="300"/>
              </a:spcAft>
              <a:buClr>
                <a:schemeClr val="accent1">
                  <a:lumMod val="75000"/>
                </a:schemeClr>
              </a:buClr>
              <a:buSzPct val="80000"/>
              <a:buFont typeface="+mj-lt"/>
              <a:buAutoNum type="alphaLcPeriod"/>
              <a:defRPr/>
            </a:pPr>
            <a:r>
              <a:rPr lang="en-US" dirty="0" smtClean="0">
                <a:solidFill>
                  <a:schemeClr val="tx1">
                    <a:lumMod val="85000"/>
                    <a:lumOff val="15000"/>
                  </a:schemeClr>
                </a:solidFill>
                <a:latin typeface="Times New Roman" pitchFamily="18" charset="0"/>
              </a:rPr>
              <a:t>The company controls in any manner the election of at least two directors of at least one bank or company; or </a:t>
            </a:r>
          </a:p>
          <a:p>
            <a:pPr marL="640080" lvl="2" indent="-274320" eaLnBrk="1" fontAlgn="auto" hangingPunct="1">
              <a:spcBef>
                <a:spcPts val="0"/>
              </a:spcBef>
              <a:spcAft>
                <a:spcPts val="1200"/>
              </a:spcAft>
              <a:buClr>
                <a:schemeClr val="accent1">
                  <a:lumMod val="75000"/>
                </a:schemeClr>
              </a:buClr>
              <a:buSzPct val="80000"/>
              <a:buFont typeface="+mj-lt"/>
              <a:buAutoNum type="alphaLcPeriod"/>
              <a:defRPr/>
            </a:pPr>
            <a:r>
              <a:rPr lang="en-US" dirty="0" smtClean="0">
                <a:solidFill>
                  <a:schemeClr val="tx1">
                    <a:lumMod val="85000"/>
                    <a:lumOff val="15000"/>
                  </a:schemeClr>
                </a:solidFill>
                <a:latin typeface="Times New Roman" pitchFamily="18" charset="0"/>
              </a:rPr>
              <a:t>Prior approval taken from Fed. </a:t>
            </a:r>
          </a:p>
          <a:p>
            <a:pPr marL="274320" lvl="2" indent="-274320" eaLnBrk="1" fontAlgn="auto" hangingPunct="1">
              <a:spcBef>
                <a:spcPts val="0"/>
              </a:spcBef>
              <a:spcAft>
                <a:spcPts val="1200"/>
              </a:spcAft>
              <a:buClr>
                <a:schemeClr val="accent1">
                  <a:lumMod val="75000"/>
                </a:schemeClr>
              </a:buClr>
              <a:buSzPct val="80000"/>
              <a:buFont typeface="Times New Roman" pitchFamily="18" charset="0"/>
              <a:buChar char="□"/>
              <a:defRPr/>
            </a:pPr>
            <a:r>
              <a:rPr lang="en-US" dirty="0" smtClean="0">
                <a:solidFill>
                  <a:schemeClr val="tx1">
                    <a:lumMod val="85000"/>
                    <a:lumOff val="15000"/>
                  </a:schemeClr>
                </a:solidFill>
                <a:latin typeface="Times New Roman" pitchFamily="18" charset="0"/>
                <a:cs typeface="Times New Roman" pitchFamily="18" charset="0"/>
              </a:rPr>
              <a:t> The principal advantage for holding companies entering nonbank lines of business is the prospect of diversifying sources of revenue and profits and reducing risk exposure</a:t>
            </a:r>
            <a:endParaRPr lang="en-US" dirty="0" smtClean="0">
              <a:solidFill>
                <a:schemeClr val="tx1">
                  <a:lumMod val="75000"/>
                  <a:lumOff val="25000"/>
                </a:schemeClr>
              </a:solidFill>
              <a:latin typeface="Times New Roman" pitchFamily="18" charset="0"/>
              <a:cs typeface="Times New Roman" pitchFamily="18" charset="0"/>
            </a:endParaRPr>
          </a:p>
          <a:p>
            <a:pPr marL="274320" lvl="1" indent="-274320" eaLnBrk="1" fontAlgn="auto" hangingPunct="1">
              <a:spcBef>
                <a:spcPts val="0"/>
              </a:spcBef>
              <a:spcAft>
                <a:spcPts val="1200"/>
              </a:spcAft>
              <a:buSzPct val="80000"/>
              <a:buFont typeface="Times New Roman" pitchFamily="18" charset="0"/>
              <a:buChar char="□"/>
              <a:defRPr/>
            </a:pPr>
            <a:r>
              <a:rPr lang="en-US" sz="2500" dirty="0" smtClean="0">
                <a:solidFill>
                  <a:schemeClr val="tx1">
                    <a:lumMod val="85000"/>
                    <a:lumOff val="15000"/>
                  </a:schemeClr>
                </a:solidFill>
                <a:latin typeface="Times New Roman" pitchFamily="18" charset="0"/>
                <a:cs typeface="Times New Roman" pitchFamily="18" charset="0"/>
              </a:rPr>
              <a:t>The </a:t>
            </a:r>
            <a:r>
              <a:rPr lang="en-US" sz="2500" dirty="0">
                <a:solidFill>
                  <a:schemeClr val="tx1">
                    <a:lumMod val="85000"/>
                    <a:lumOff val="15000"/>
                  </a:schemeClr>
                </a:solidFill>
                <a:latin typeface="Times New Roman" pitchFamily="18" charset="0"/>
                <a:cs typeface="Times New Roman" pitchFamily="18" charset="0"/>
              </a:rPr>
              <a:t>principal reasons for this rapid </a:t>
            </a:r>
            <a:r>
              <a:rPr lang="en-US" sz="2500" dirty="0" smtClean="0">
                <a:solidFill>
                  <a:schemeClr val="tx1">
                    <a:lumMod val="85000"/>
                    <a:lumOff val="15000"/>
                  </a:schemeClr>
                </a:solidFill>
                <a:latin typeface="Times New Roman" pitchFamily="18" charset="0"/>
                <a:cs typeface="Times New Roman" pitchFamily="18" charset="0"/>
              </a:rPr>
              <a:t>upsurge:</a:t>
            </a:r>
          </a:p>
          <a:p>
            <a:pPr marL="640080" lvl="2" indent="-274320" eaLnBrk="1" fontAlgn="auto" hangingPunct="1">
              <a:spcBef>
                <a:spcPts val="0"/>
              </a:spcBef>
              <a:spcAft>
                <a:spcPts val="300"/>
              </a:spcAft>
              <a:buFont typeface="Georgia"/>
              <a:buChar char="▫"/>
              <a:defRPr/>
            </a:pPr>
            <a:r>
              <a:rPr lang="en-US" dirty="0" smtClean="0">
                <a:solidFill>
                  <a:schemeClr val="tx1">
                    <a:lumMod val="85000"/>
                    <a:lumOff val="15000"/>
                  </a:schemeClr>
                </a:solidFill>
                <a:latin typeface="Times New Roman" pitchFamily="18" charset="0"/>
                <a:cs typeface="Times New Roman" pitchFamily="18" charset="0"/>
              </a:rPr>
              <a:t>Access </a:t>
            </a:r>
            <a:r>
              <a:rPr lang="en-US" dirty="0">
                <a:solidFill>
                  <a:schemeClr val="tx1">
                    <a:lumMod val="85000"/>
                    <a:lumOff val="15000"/>
                  </a:schemeClr>
                </a:solidFill>
                <a:latin typeface="Times New Roman" pitchFamily="18" charset="0"/>
                <a:cs typeface="Times New Roman" pitchFamily="18" charset="0"/>
              </a:rPr>
              <a:t>to capital markets in raising </a:t>
            </a:r>
            <a:r>
              <a:rPr lang="en-US" dirty="0" smtClean="0">
                <a:solidFill>
                  <a:schemeClr val="tx1">
                    <a:lumMod val="85000"/>
                    <a:lumOff val="15000"/>
                  </a:schemeClr>
                </a:solidFill>
                <a:latin typeface="Times New Roman" pitchFamily="18" charset="0"/>
                <a:cs typeface="Times New Roman" pitchFamily="18" charset="0"/>
              </a:rPr>
              <a:t>funds</a:t>
            </a:r>
          </a:p>
          <a:p>
            <a:pPr marL="640080" lvl="2" indent="-274320" eaLnBrk="1" fontAlgn="auto" hangingPunct="1">
              <a:spcBef>
                <a:spcPts val="0"/>
              </a:spcBef>
              <a:spcAft>
                <a:spcPts val="300"/>
              </a:spcAft>
              <a:buFont typeface="Georgia"/>
              <a:buChar char="▫"/>
              <a:defRPr/>
            </a:pPr>
            <a:r>
              <a:rPr lang="en-US" dirty="0" smtClean="0">
                <a:solidFill>
                  <a:schemeClr val="tx1">
                    <a:lumMod val="85000"/>
                    <a:lumOff val="15000"/>
                  </a:schemeClr>
                </a:solidFill>
                <a:latin typeface="Times New Roman" pitchFamily="18" charset="0"/>
                <a:cs typeface="Times New Roman" pitchFamily="18" charset="0"/>
              </a:rPr>
              <a:t>Ability </a:t>
            </a:r>
            <a:r>
              <a:rPr lang="en-US" dirty="0">
                <a:solidFill>
                  <a:schemeClr val="tx1">
                    <a:lumMod val="85000"/>
                    <a:lumOff val="15000"/>
                  </a:schemeClr>
                </a:solidFill>
                <a:latin typeface="Times New Roman" pitchFamily="18" charset="0"/>
                <a:cs typeface="Times New Roman" pitchFamily="18" charset="0"/>
              </a:rPr>
              <a:t>to use </a:t>
            </a:r>
            <a:r>
              <a:rPr lang="en-US" dirty="0" smtClean="0">
                <a:solidFill>
                  <a:schemeClr val="tx1">
                    <a:lumMod val="85000"/>
                    <a:lumOff val="15000"/>
                  </a:schemeClr>
                </a:solidFill>
                <a:latin typeface="Times New Roman" pitchFamily="18" charset="0"/>
                <a:cs typeface="Times New Roman" pitchFamily="18" charset="0"/>
              </a:rPr>
              <a:t>higher leverage (more debt to equity capitals)</a:t>
            </a:r>
          </a:p>
          <a:p>
            <a:pPr marL="640080" lvl="2" indent="-274320" eaLnBrk="1" fontAlgn="auto" hangingPunct="1">
              <a:spcBef>
                <a:spcPts val="0"/>
              </a:spcBef>
              <a:spcAft>
                <a:spcPts val="300"/>
              </a:spcAft>
              <a:buFont typeface="Georgia"/>
              <a:buChar char="▫"/>
              <a:defRPr/>
            </a:pPr>
            <a:r>
              <a:rPr lang="en-US" dirty="0" smtClean="0">
                <a:solidFill>
                  <a:schemeClr val="tx1">
                    <a:lumMod val="85000"/>
                    <a:lumOff val="15000"/>
                  </a:schemeClr>
                </a:solidFill>
                <a:latin typeface="Times New Roman" pitchFamily="18" charset="0"/>
                <a:cs typeface="Times New Roman" pitchFamily="18" charset="0"/>
              </a:rPr>
              <a:t>Tax advantages as can offset profits from one business with losses generated by other affiliated companies. </a:t>
            </a:r>
          </a:p>
          <a:p>
            <a:pPr marL="640080" lvl="2" indent="-274320" eaLnBrk="1" fontAlgn="auto" hangingPunct="1">
              <a:spcBef>
                <a:spcPts val="0"/>
              </a:spcBef>
              <a:spcAft>
                <a:spcPts val="300"/>
              </a:spcAft>
              <a:buFont typeface="Georgia"/>
              <a:buChar char="▫"/>
              <a:defRPr/>
            </a:pPr>
            <a:r>
              <a:rPr lang="en-US" dirty="0" smtClean="0">
                <a:solidFill>
                  <a:schemeClr val="tx1">
                    <a:lumMod val="85000"/>
                    <a:lumOff val="15000"/>
                  </a:schemeClr>
                </a:solidFill>
                <a:latin typeface="Times New Roman" pitchFamily="18" charset="0"/>
                <a:cs typeface="Times New Roman" pitchFamily="18" charset="0"/>
              </a:rPr>
              <a:t>Ability </a:t>
            </a:r>
            <a:r>
              <a:rPr lang="en-US" dirty="0">
                <a:solidFill>
                  <a:schemeClr val="tx1">
                    <a:lumMod val="85000"/>
                    <a:lumOff val="15000"/>
                  </a:schemeClr>
                </a:solidFill>
                <a:latin typeface="Times New Roman" pitchFamily="18" charset="0"/>
                <a:cs typeface="Times New Roman" pitchFamily="18" charset="0"/>
              </a:rPr>
              <a:t>to expand into businesses </a:t>
            </a:r>
            <a:r>
              <a:rPr lang="en-US" dirty="0" smtClean="0">
                <a:solidFill>
                  <a:schemeClr val="tx1">
                    <a:lumMod val="85000"/>
                    <a:lumOff val="15000"/>
                  </a:schemeClr>
                </a:solidFill>
                <a:latin typeface="Times New Roman" pitchFamily="18" charset="0"/>
                <a:cs typeface="Times New Roman" pitchFamily="18" charset="0"/>
              </a:rPr>
              <a:t>outside banking</a:t>
            </a:r>
            <a:endParaRPr lang="en-US" dirty="0">
              <a:solidFill>
                <a:schemeClr val="tx1">
                  <a:lumMod val="85000"/>
                  <a:lumOff val="15000"/>
                </a:schemeClr>
              </a:solidFill>
              <a:latin typeface="Times New Roman" pitchFamily="18" charset="0"/>
              <a:cs typeface="Times New Roman" pitchFamily="18" charset="0"/>
            </a:endParaRPr>
          </a:p>
        </p:txBody>
      </p:sp>
      <p:sp>
        <p:nvSpPr>
          <p:cNvPr id="3686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dirty="0">
                <a:solidFill>
                  <a:srgbClr val="FFFFFF"/>
                </a:solidFill>
              </a:rPr>
              <a:t>3-</a:t>
            </a:r>
            <a:fld id="{CF028DDB-1CFE-4703-A80A-8137A91DF417}" type="slidenum">
              <a:rPr lang="en-US" sz="1200">
                <a:solidFill>
                  <a:srgbClr val="FFFFFF"/>
                </a:solidFill>
              </a:rPr>
              <a:pPr algn="r"/>
              <a:t>12</a:t>
            </a:fld>
            <a:endParaRPr lang="en-US" sz="1200" dirty="0">
              <a:solidFill>
                <a:srgbClr val="FFFFFF"/>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77883"/>
            <a:ext cx="8229600" cy="697774"/>
          </a:xfrm>
        </p:spPr>
        <p:txBody>
          <a:bodyPr/>
          <a:lstStyle/>
          <a:p>
            <a:pPr algn="ctr" eaLnBrk="1" hangingPunct="1"/>
            <a:r>
              <a:rPr lang="en-US" sz="3200" b="1" dirty="0" smtClean="0">
                <a:latin typeface="Times New Roman" pitchFamily="18" charset="0"/>
                <a:cs typeface="Times New Roman" pitchFamily="18" charset="0"/>
              </a:rPr>
              <a:t>Bank Holding Companies (</a:t>
            </a:r>
            <a:r>
              <a:rPr lang="en-US" sz="3200" b="1" dirty="0" err="1" smtClean="0">
                <a:latin typeface="Times New Roman" pitchFamily="18" charset="0"/>
                <a:cs typeface="Times New Roman" pitchFamily="18" charset="0"/>
              </a:rPr>
              <a:t>contd</a:t>
            </a:r>
            <a:r>
              <a:rPr lang="en-US" sz="3200" b="1" dirty="0" smtClean="0">
                <a:latin typeface="Times New Roman" pitchFamily="18" charset="0"/>
                <a:cs typeface="Times New Roman" pitchFamily="18" charset="0"/>
              </a:rPr>
              <a:t>…)</a:t>
            </a:r>
          </a:p>
        </p:txBody>
      </p:sp>
      <p:sp>
        <p:nvSpPr>
          <p:cNvPr id="6147" name="Rectangle 3"/>
          <p:cNvSpPr>
            <a:spLocks noGrp="1" noChangeArrowheads="1"/>
          </p:cNvSpPr>
          <p:nvPr>
            <p:ph idx="1"/>
          </p:nvPr>
        </p:nvSpPr>
        <p:spPr>
          <a:xfrm>
            <a:off x="457200" y="1489166"/>
            <a:ext cx="8229600" cy="5064034"/>
          </a:xfrm>
        </p:spPr>
        <p:txBody>
          <a:bodyPr>
            <a:normAutofit fontScale="85000" lnSpcReduction="20000"/>
          </a:bodyPr>
          <a:lstStyle/>
          <a:p>
            <a:pPr marL="533400" indent="-533400" eaLnBrk="1" hangingPunct="1">
              <a:lnSpc>
                <a:spcPct val="90000"/>
              </a:lnSpc>
              <a:buFont typeface="Wingdings" pitchFamily="2" charset="2"/>
              <a:buNone/>
            </a:pPr>
            <a:r>
              <a:rPr lang="en-US" sz="2000" dirty="0" smtClean="0">
                <a:latin typeface="Times New Roman" pitchFamily="18" charset="0"/>
              </a:rPr>
              <a:t>Two types of Bank Holding Company</a:t>
            </a:r>
          </a:p>
          <a:p>
            <a:pPr marL="533400" indent="-533400" eaLnBrk="1" hangingPunct="1">
              <a:lnSpc>
                <a:spcPct val="90000"/>
              </a:lnSpc>
              <a:buFont typeface="Wingdings" pitchFamily="2" charset="2"/>
              <a:buNone/>
            </a:pPr>
            <a:endParaRPr lang="en-US" sz="2000" dirty="0" smtClean="0">
              <a:latin typeface="Times New Roman" pitchFamily="18" charset="0"/>
            </a:endParaRPr>
          </a:p>
          <a:p>
            <a:pPr marL="457200" indent="-457200" eaLnBrk="1" hangingPunct="1">
              <a:lnSpc>
                <a:spcPct val="90000"/>
              </a:lnSpc>
              <a:buFont typeface="+mj-lt"/>
              <a:buAutoNum type="arabicPeriod"/>
            </a:pPr>
            <a:r>
              <a:rPr lang="en-US" sz="2000" b="1" dirty="0" smtClean="0">
                <a:latin typeface="Times New Roman" pitchFamily="18" charset="0"/>
              </a:rPr>
              <a:t>One Bank Holding Company</a:t>
            </a:r>
            <a:r>
              <a:rPr lang="en-US" sz="2000" dirty="0" smtClean="0">
                <a:latin typeface="Times New Roman" pitchFamily="18" charset="0"/>
              </a:rPr>
              <a:t>:</a:t>
            </a:r>
          </a:p>
          <a:p>
            <a:pPr marL="566420" lvl="1" indent="-27432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rPr>
              <a:t>It </a:t>
            </a:r>
            <a:r>
              <a:rPr lang="en-US" sz="2000" dirty="0" smtClean="0">
                <a:solidFill>
                  <a:schemeClr val="tx1">
                    <a:lumMod val="85000"/>
                    <a:lumOff val="15000"/>
                  </a:schemeClr>
                </a:solidFill>
                <a:latin typeface="Times New Roman" pitchFamily="18" charset="0"/>
                <a:cs typeface="Times New Roman" pitchFamily="18" charset="0"/>
              </a:rPr>
              <a:t>frequently own and control either one commercial bank or one or more nonbank businesses as well. </a:t>
            </a:r>
          </a:p>
          <a:p>
            <a:pPr marL="566420" lvl="1" indent="-27432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cs typeface="Times New Roman" pitchFamily="18" charset="0"/>
              </a:rPr>
              <a:t>Nonbank business must offer services closely related to banking . For example nonbank business are finance companies, mortgage companies, investment banking firms, insurance companies , saving associations, etc. (</a:t>
            </a:r>
            <a:r>
              <a:rPr lang="en-US" sz="2000" i="1" dirty="0" smtClean="0">
                <a:solidFill>
                  <a:schemeClr val="tx1">
                    <a:lumMod val="85000"/>
                    <a:lumOff val="15000"/>
                  </a:schemeClr>
                </a:solidFill>
                <a:latin typeface="Times New Roman" pitchFamily="18" charset="0"/>
                <a:cs typeface="Times New Roman" pitchFamily="18" charset="0"/>
              </a:rPr>
              <a:t>check table 3-4</a:t>
            </a:r>
            <a:r>
              <a:rPr lang="en-US" sz="2000" dirty="0" smtClean="0">
                <a:solidFill>
                  <a:schemeClr val="tx1">
                    <a:lumMod val="85000"/>
                    <a:lumOff val="15000"/>
                  </a:schemeClr>
                </a:solidFill>
                <a:latin typeface="Times New Roman" pitchFamily="18" charset="0"/>
                <a:cs typeface="Times New Roman" pitchFamily="18" charset="0"/>
              </a:rPr>
              <a:t>)</a:t>
            </a:r>
          </a:p>
          <a:p>
            <a:pPr marL="533400" indent="-533400" eaLnBrk="1" hangingPunct="1">
              <a:lnSpc>
                <a:spcPct val="90000"/>
              </a:lnSpc>
              <a:buFont typeface="+mj-lt"/>
              <a:buAutoNum type="arabicPeriod"/>
            </a:pPr>
            <a:endParaRPr lang="en-US" sz="2000" dirty="0" smtClean="0">
              <a:latin typeface="Times New Roman" pitchFamily="18" charset="0"/>
            </a:endParaRPr>
          </a:p>
          <a:p>
            <a:pPr marL="457200" indent="-457200" eaLnBrk="1" hangingPunct="1">
              <a:lnSpc>
                <a:spcPct val="90000"/>
              </a:lnSpc>
              <a:buFont typeface="+mj-lt"/>
              <a:buAutoNum type="arabicPeriod" startAt="2"/>
            </a:pPr>
            <a:r>
              <a:rPr lang="en-US" sz="2000" b="1" dirty="0" smtClean="0">
                <a:latin typeface="Times New Roman" pitchFamily="18" charset="0"/>
              </a:rPr>
              <a:t>Multi-bank Holding Company </a:t>
            </a:r>
          </a:p>
          <a:p>
            <a:pPr marL="749300" lvl="1" indent="-45720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cs typeface="Times New Roman" pitchFamily="18" charset="0"/>
              </a:rPr>
              <a:t>A company that owns or controls two or more banks</a:t>
            </a:r>
          </a:p>
          <a:p>
            <a:pPr marL="749300" lvl="1" indent="-45720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cs typeface="Times New Roman" pitchFamily="18" charset="0"/>
              </a:rPr>
              <a:t>Requires approval from FED when wishes to acquire 5% or more of the equity shares of an additional bank.</a:t>
            </a:r>
            <a:endParaRPr lang="en-US" sz="2000" dirty="0">
              <a:solidFill>
                <a:schemeClr val="tx1">
                  <a:lumMod val="85000"/>
                  <a:lumOff val="15000"/>
                </a:schemeClr>
              </a:solidFill>
              <a:latin typeface="Times New Roman" pitchFamily="18" charset="0"/>
              <a:cs typeface="Times New Roman" pitchFamily="18" charset="0"/>
            </a:endParaRPr>
          </a:p>
          <a:p>
            <a:pPr marL="749300" lvl="1" indent="-45720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cs typeface="Times New Roman" pitchFamily="18" charset="0"/>
              </a:rPr>
              <a:t>Banks </a:t>
            </a:r>
            <a:r>
              <a:rPr lang="en-US" sz="2000" dirty="0">
                <a:solidFill>
                  <a:schemeClr val="tx1">
                    <a:lumMod val="85000"/>
                    <a:lumOff val="15000"/>
                  </a:schemeClr>
                </a:solidFill>
                <a:latin typeface="Times New Roman" pitchFamily="18" charset="0"/>
                <a:cs typeface="Times New Roman" pitchFamily="18" charset="0"/>
              </a:rPr>
              <a:t>acquired by </a:t>
            </a:r>
            <a:r>
              <a:rPr lang="en-US" sz="2000" dirty="0" smtClean="0">
                <a:solidFill>
                  <a:schemeClr val="tx1">
                    <a:lumMod val="85000"/>
                    <a:lumOff val="15000"/>
                  </a:schemeClr>
                </a:solidFill>
                <a:latin typeface="Times New Roman" pitchFamily="18" charset="0"/>
                <a:cs typeface="Times New Roman" pitchFamily="18" charset="0"/>
              </a:rPr>
              <a:t>holding </a:t>
            </a:r>
            <a:r>
              <a:rPr lang="en-US" sz="2000" dirty="0">
                <a:solidFill>
                  <a:schemeClr val="tx1">
                    <a:lumMod val="85000"/>
                    <a:lumOff val="15000"/>
                  </a:schemeClr>
                </a:solidFill>
                <a:latin typeface="Times New Roman" pitchFamily="18" charset="0"/>
                <a:cs typeface="Times New Roman" pitchFamily="18" charset="0"/>
              </a:rPr>
              <a:t>companies are referred to </a:t>
            </a:r>
            <a:r>
              <a:rPr lang="en-US" sz="2000" dirty="0" smtClean="0">
                <a:solidFill>
                  <a:schemeClr val="tx1">
                    <a:lumMod val="85000"/>
                    <a:lumOff val="15000"/>
                  </a:schemeClr>
                </a:solidFill>
                <a:latin typeface="Times New Roman" pitchFamily="18" charset="0"/>
                <a:cs typeface="Times New Roman" pitchFamily="18" charset="0"/>
              </a:rPr>
              <a:t>as </a:t>
            </a:r>
            <a:r>
              <a:rPr lang="en-US" sz="2000" b="1" dirty="0">
                <a:solidFill>
                  <a:schemeClr val="tx1">
                    <a:lumMod val="85000"/>
                    <a:lumOff val="15000"/>
                  </a:schemeClr>
                </a:solidFill>
                <a:latin typeface="Times New Roman" pitchFamily="18" charset="0"/>
                <a:cs typeface="Times New Roman" pitchFamily="18" charset="0"/>
              </a:rPr>
              <a:t>affiliated</a:t>
            </a:r>
            <a:r>
              <a:rPr lang="en-US" sz="2000" dirty="0">
                <a:solidFill>
                  <a:schemeClr val="tx1">
                    <a:lumMod val="85000"/>
                    <a:lumOff val="15000"/>
                  </a:schemeClr>
                </a:solidFill>
                <a:latin typeface="Times New Roman" pitchFamily="18" charset="0"/>
                <a:cs typeface="Times New Roman" pitchFamily="18" charset="0"/>
              </a:rPr>
              <a:t> </a:t>
            </a:r>
            <a:r>
              <a:rPr lang="en-US" sz="2000" dirty="0" smtClean="0">
                <a:solidFill>
                  <a:schemeClr val="tx1">
                    <a:lumMod val="85000"/>
                    <a:lumOff val="15000"/>
                  </a:schemeClr>
                </a:solidFill>
                <a:latin typeface="Times New Roman" pitchFamily="18" charset="0"/>
                <a:cs typeface="Times New Roman" pitchFamily="18" charset="0"/>
              </a:rPr>
              <a:t>banks</a:t>
            </a:r>
          </a:p>
          <a:p>
            <a:pPr marL="749300" lvl="1" indent="-457200" eaLnBrk="1" hangingPunct="1">
              <a:lnSpc>
                <a:spcPct val="90000"/>
              </a:lnSpc>
              <a:buFont typeface="Arial" pitchFamily="34" charset="0"/>
              <a:buChar char="•"/>
            </a:pPr>
            <a:r>
              <a:rPr lang="en-US" sz="2000" dirty="0" smtClean="0">
                <a:solidFill>
                  <a:schemeClr val="tx1">
                    <a:lumMod val="85000"/>
                    <a:lumOff val="15000"/>
                  </a:schemeClr>
                </a:solidFill>
                <a:latin typeface="Times New Roman" pitchFamily="18" charset="0"/>
                <a:cs typeface="Times New Roman" pitchFamily="18" charset="0"/>
              </a:rPr>
              <a:t>Banks </a:t>
            </a:r>
            <a:r>
              <a:rPr lang="en-US" sz="2000" dirty="0">
                <a:solidFill>
                  <a:schemeClr val="tx1">
                    <a:lumMod val="85000"/>
                    <a:lumOff val="15000"/>
                  </a:schemeClr>
                </a:solidFill>
                <a:latin typeface="Times New Roman" pitchFamily="18" charset="0"/>
                <a:cs typeface="Times New Roman" pitchFamily="18" charset="0"/>
              </a:rPr>
              <a:t>not owned </a:t>
            </a:r>
            <a:r>
              <a:rPr lang="en-US" sz="2000" dirty="0" smtClean="0">
                <a:solidFill>
                  <a:schemeClr val="tx1">
                    <a:lumMod val="85000"/>
                    <a:lumOff val="15000"/>
                  </a:schemeClr>
                </a:solidFill>
                <a:latin typeface="Times New Roman" pitchFamily="18" charset="0"/>
                <a:cs typeface="Times New Roman" pitchFamily="18" charset="0"/>
              </a:rPr>
              <a:t>by </a:t>
            </a:r>
            <a:r>
              <a:rPr lang="en-US" sz="2000" dirty="0">
                <a:solidFill>
                  <a:schemeClr val="tx1">
                    <a:lumMod val="85000"/>
                    <a:lumOff val="15000"/>
                  </a:schemeClr>
                </a:solidFill>
                <a:latin typeface="Times New Roman" pitchFamily="18" charset="0"/>
                <a:cs typeface="Times New Roman" pitchFamily="18" charset="0"/>
              </a:rPr>
              <a:t>holding companies are known as </a:t>
            </a:r>
            <a:r>
              <a:rPr lang="en-US" sz="2000" b="1" dirty="0" smtClean="0">
                <a:solidFill>
                  <a:schemeClr val="tx1">
                    <a:lumMod val="85000"/>
                    <a:lumOff val="15000"/>
                  </a:schemeClr>
                </a:solidFill>
                <a:latin typeface="Times New Roman" pitchFamily="18" charset="0"/>
                <a:cs typeface="Times New Roman" pitchFamily="18" charset="0"/>
              </a:rPr>
              <a:t>independent banks</a:t>
            </a:r>
          </a:p>
        </p:txBody>
      </p:sp>
      <p:sp>
        <p:nvSpPr>
          <p:cNvPr id="3891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FD19D5CE-8796-40C9-BBA5-656070C5C5AE}" type="slidenum">
              <a:rPr lang="en-US" sz="1200">
                <a:solidFill>
                  <a:srgbClr val="FFFFFF"/>
                </a:solidFill>
              </a:rPr>
              <a:pPr algn="r"/>
              <a:t>13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 y="502920"/>
            <a:ext cx="8229600" cy="751114"/>
          </a:xfrm>
        </p:spPr>
        <p:txBody>
          <a:bodyPr/>
          <a:lstStyle/>
          <a:p>
            <a:pPr algn="ctr"/>
            <a:r>
              <a:rPr lang="en-US" sz="3000" b="1" dirty="0" smtClean="0">
                <a:latin typeface="Times New Roman" pitchFamily="18" charset="0"/>
                <a:cs typeface="Times New Roman" pitchFamily="18" charset="0"/>
              </a:rPr>
              <a:t>Bank Holding Company (contd..)</a:t>
            </a:r>
            <a:endParaRPr lang="en-US" sz="3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41417"/>
            <a:ext cx="8229600" cy="5032421"/>
          </a:xfrm>
        </p:spPr>
        <p:txBody>
          <a:bodyPr>
            <a:normAutofit fontScale="62500" lnSpcReduction="20000"/>
          </a:bodyPr>
          <a:lstStyle/>
          <a:p>
            <a:pPr marL="0" indent="0" eaLnBrk="1" hangingPunct="1">
              <a:spcBef>
                <a:spcPts val="0"/>
              </a:spcBef>
              <a:spcAft>
                <a:spcPts val="600"/>
              </a:spcAft>
              <a:buNone/>
            </a:pPr>
            <a:r>
              <a:rPr lang="en-US" sz="2200" dirty="0" smtClean="0">
                <a:latin typeface="Times New Roman" pitchFamily="18" charset="0"/>
                <a:cs typeface="Times New Roman" pitchFamily="18" charset="0"/>
              </a:rPr>
              <a:t>Branch Banking pros and cons have been associated with holding companies</a:t>
            </a:r>
          </a:p>
          <a:p>
            <a:pPr eaLnBrk="1" hangingPunct="1">
              <a:buNone/>
            </a:pPr>
            <a:r>
              <a:rPr lang="en-US" sz="2200" b="1" dirty="0" smtClean="0">
                <a:latin typeface="Times New Roman" pitchFamily="18" charset="0"/>
                <a:cs typeface="Times New Roman" pitchFamily="18" charset="0"/>
              </a:rPr>
              <a:t>Advantages</a:t>
            </a:r>
            <a:r>
              <a:rPr lang="en-US" sz="2200" dirty="0" smtClean="0">
                <a:latin typeface="Times New Roman" pitchFamily="18" charset="0"/>
                <a:cs typeface="Times New Roman" pitchFamily="18" charset="0"/>
              </a:rPr>
              <a:t>:</a:t>
            </a:r>
          </a:p>
          <a:p>
            <a:pPr eaLnBrk="1" hangingPunct="1">
              <a:buFontTx/>
              <a:buChar char="-"/>
            </a:pPr>
            <a:r>
              <a:rPr lang="en-US" sz="2200" dirty="0" smtClean="0">
                <a:latin typeface="Times New Roman" pitchFamily="18" charset="0"/>
                <a:cs typeface="Times New Roman" pitchFamily="18" charset="0"/>
              </a:rPr>
              <a:t>Greater Efficiency</a:t>
            </a:r>
          </a:p>
          <a:p>
            <a:pPr eaLnBrk="1" hangingPunct="1">
              <a:buFontTx/>
              <a:buChar char="-"/>
            </a:pPr>
            <a:r>
              <a:rPr lang="en-US" sz="2200" dirty="0" smtClean="0">
                <a:latin typeface="Times New Roman" pitchFamily="18" charset="0"/>
                <a:cs typeface="Times New Roman" pitchFamily="18" charset="0"/>
              </a:rPr>
              <a:t>Different types of Services</a:t>
            </a:r>
          </a:p>
          <a:p>
            <a:pPr eaLnBrk="1" hangingPunct="1">
              <a:buFontTx/>
              <a:buChar char="-"/>
            </a:pPr>
            <a:r>
              <a:rPr lang="en-US" sz="2200" dirty="0" smtClean="0">
                <a:latin typeface="Times New Roman" pitchFamily="18" charset="0"/>
                <a:cs typeface="Times New Roman" pitchFamily="18" charset="0"/>
              </a:rPr>
              <a:t>Lower possibilities of Failure</a:t>
            </a:r>
          </a:p>
          <a:p>
            <a:pPr eaLnBrk="1" hangingPunct="1">
              <a:buFontTx/>
              <a:buChar char="-"/>
            </a:pPr>
            <a:r>
              <a:rPr lang="en-US" sz="2200" dirty="0" smtClean="0">
                <a:latin typeface="Times New Roman" pitchFamily="18" charset="0"/>
                <a:cs typeface="Times New Roman" pitchFamily="18" charset="0"/>
              </a:rPr>
              <a:t>Higher &amp; stable profit</a:t>
            </a:r>
          </a:p>
          <a:p>
            <a:pPr eaLnBrk="1" hangingPunct="1">
              <a:buNone/>
            </a:pPr>
            <a:endParaRPr lang="en-US" sz="1600" dirty="0" smtClean="0">
              <a:latin typeface="Times New Roman" pitchFamily="18" charset="0"/>
              <a:cs typeface="Times New Roman" pitchFamily="18" charset="0"/>
            </a:endParaRPr>
          </a:p>
          <a:p>
            <a:pPr eaLnBrk="1" hangingPunct="1">
              <a:buNone/>
            </a:pPr>
            <a:r>
              <a:rPr lang="en-US" sz="2200" b="1" dirty="0" smtClean="0">
                <a:latin typeface="Times New Roman" pitchFamily="18" charset="0"/>
                <a:cs typeface="Times New Roman" pitchFamily="18" charset="0"/>
              </a:rPr>
              <a:t>Disadvantages</a:t>
            </a:r>
            <a:r>
              <a:rPr lang="en-US" sz="2200" dirty="0" smtClean="0">
                <a:latin typeface="Times New Roman" pitchFamily="18" charset="0"/>
                <a:cs typeface="Times New Roman" pitchFamily="18" charset="0"/>
              </a:rPr>
              <a:t>:</a:t>
            </a:r>
          </a:p>
          <a:p>
            <a:pPr eaLnBrk="1" hangingPunct="1">
              <a:buFontTx/>
              <a:buChar char="-"/>
            </a:pPr>
            <a:r>
              <a:rPr lang="en-US" sz="2200" dirty="0" smtClean="0">
                <a:latin typeface="Times New Roman" pitchFamily="18" charset="0"/>
                <a:cs typeface="Times New Roman" pitchFamily="18" charset="0"/>
              </a:rPr>
              <a:t>Reduce competition</a:t>
            </a:r>
          </a:p>
          <a:p>
            <a:pPr eaLnBrk="1" hangingPunct="1">
              <a:buFontTx/>
              <a:buChar char="-"/>
            </a:pPr>
            <a:r>
              <a:rPr lang="en-US" sz="2200" dirty="0" smtClean="0">
                <a:latin typeface="Times New Roman" pitchFamily="18" charset="0"/>
                <a:cs typeface="Times New Roman" pitchFamily="18" charset="0"/>
              </a:rPr>
              <a:t>Increase service charges</a:t>
            </a:r>
          </a:p>
          <a:p>
            <a:pPr eaLnBrk="1" hangingPunct="1">
              <a:buFontTx/>
              <a:buChar char="-"/>
            </a:pPr>
            <a:r>
              <a:rPr lang="en-US" sz="2200" dirty="0" smtClean="0">
                <a:latin typeface="Times New Roman" pitchFamily="18" charset="0"/>
                <a:cs typeface="Times New Roman" pitchFamily="18" charset="0"/>
              </a:rPr>
              <a:t>Ignore the credit needs of small towns &amp; cities</a:t>
            </a:r>
          </a:p>
          <a:p>
            <a:pPr eaLnBrk="1" hangingPunct="1">
              <a:buFontTx/>
              <a:buChar char="-"/>
            </a:pPr>
            <a:r>
              <a:rPr lang="en-US" sz="2200" dirty="0" smtClean="0">
                <a:latin typeface="Times New Roman" pitchFamily="18" charset="0"/>
                <a:cs typeface="Times New Roman" pitchFamily="18" charset="0"/>
              </a:rPr>
              <a:t>Accept higher fees</a:t>
            </a:r>
          </a:p>
          <a:p>
            <a:endParaRPr lang="en-US" sz="2200" dirty="0">
              <a:latin typeface="Times New Roman" pitchFamily="18" charset="0"/>
              <a:cs typeface="Times New Roman" pitchFamily="18" charset="0"/>
            </a:endParaRPr>
          </a:p>
        </p:txBody>
      </p:sp>
      <p:sp>
        <p:nvSpPr>
          <p:cNvPr id="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3-</a:t>
            </a:r>
            <a:fld id="{47808290-8889-45C1-921D-5FD5B0EBA02C}" type="slidenum">
              <a:rPr lang="en-US" sz="1200">
                <a:solidFill>
                  <a:srgbClr val="FFFFFF"/>
                </a:solidFill>
              </a:rPr>
              <a:pPr algn="r"/>
              <a:t>14</a:t>
            </a:fld>
            <a:endParaRPr lang="en-US" sz="1200" dirty="0">
              <a:solidFill>
                <a:srgbClr val="FFFFFF"/>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607423"/>
            <a:ext cx="8229600" cy="646612"/>
          </a:xfrm>
        </p:spPr>
        <p:txBody>
          <a:bodyPr/>
          <a:lstStyle/>
          <a:p>
            <a:pPr algn="ctr"/>
            <a:r>
              <a:rPr lang="en-US" sz="3200" b="1" dirty="0" smtClean="0">
                <a:latin typeface="Times New Roman" pitchFamily="18" charset="0"/>
                <a:cs typeface="Times New Roman" pitchFamily="18" charset="0"/>
              </a:rPr>
              <a:t>Other forms of Bank</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00446" y="1345475"/>
            <a:ext cx="8569234" cy="5055326"/>
          </a:xfrm>
        </p:spPr>
        <p:txBody>
          <a:bodyPr>
            <a:normAutofit fontScale="92500" lnSpcReduction="10000"/>
          </a:bodyPr>
          <a:lstStyle/>
          <a:p>
            <a:pPr eaLnBrk="1" hangingPunct="1">
              <a:lnSpc>
                <a:spcPct val="80000"/>
              </a:lnSpc>
            </a:pPr>
            <a:r>
              <a:rPr lang="en-US" sz="2200" b="1" dirty="0" smtClean="0">
                <a:latin typeface="Times New Roman" pitchFamily="18" charset="0"/>
                <a:cs typeface="Times New Roman" pitchFamily="18" charset="0"/>
              </a:rPr>
              <a:t>Financial Holding Companies (FHC)</a:t>
            </a:r>
          </a:p>
          <a:p>
            <a:pPr eaLnBrk="1" hangingPunct="1">
              <a:lnSpc>
                <a:spcPct val="80000"/>
              </a:lnSpc>
              <a:spcBef>
                <a:spcPts val="0"/>
              </a:spcBef>
              <a:spcAft>
                <a:spcPts val="600"/>
              </a:spcAft>
              <a:buClr>
                <a:schemeClr val="accent2">
                  <a:lumMod val="75000"/>
                </a:schemeClr>
              </a:buClr>
              <a:buSzPct val="50000"/>
              <a:buFont typeface="Times New Roman" pitchFamily="18" charset="0"/>
              <a:buChar char="□"/>
            </a:pPr>
            <a:r>
              <a:rPr lang="en-US" sz="2200" dirty="0" smtClean="0">
                <a:latin typeface="Times New Roman" pitchFamily="18" charset="0"/>
                <a:cs typeface="Times New Roman" pitchFamily="18" charset="0"/>
              </a:rPr>
              <a:t>Under the terms of the Gramm-Leach-Bliley (GLB) Act, financial holding companies (FHCs) are defined as a special type of holding company that may offer the broadest range of financial services, including dealing in and underwriting securities and selling and underwriting insurance</a:t>
            </a:r>
          </a:p>
          <a:p>
            <a:pPr eaLnBrk="1" hangingPunct="1">
              <a:lnSpc>
                <a:spcPct val="80000"/>
              </a:lnSpc>
              <a:spcBef>
                <a:spcPts val="0"/>
              </a:spcBef>
              <a:spcAft>
                <a:spcPts val="600"/>
              </a:spcAft>
              <a:buClr>
                <a:schemeClr val="accent2">
                  <a:lumMod val="75000"/>
                </a:schemeClr>
              </a:buClr>
              <a:buSzPct val="50000"/>
              <a:buFont typeface="Times New Roman" pitchFamily="18" charset="0"/>
              <a:buChar char="□"/>
            </a:pPr>
            <a:r>
              <a:rPr lang="en-US" sz="2200" dirty="0" smtClean="0">
                <a:solidFill>
                  <a:schemeClr val="tx1"/>
                </a:solidFill>
                <a:latin typeface="Times New Roman" pitchFamily="18" charset="0"/>
                <a:cs typeface="Times New Roman" pitchFamily="18" charset="0"/>
              </a:rPr>
              <a:t>Offers broadest range of financial services</a:t>
            </a:r>
          </a:p>
          <a:p>
            <a:pPr eaLnBrk="1" hangingPunct="1">
              <a:lnSpc>
                <a:spcPct val="80000"/>
              </a:lnSpc>
              <a:spcBef>
                <a:spcPts val="0"/>
              </a:spcBef>
              <a:spcAft>
                <a:spcPts val="600"/>
              </a:spcAft>
              <a:buClr>
                <a:schemeClr val="accent2">
                  <a:lumMod val="75000"/>
                </a:schemeClr>
              </a:buClr>
              <a:buSzPct val="50000"/>
              <a:buFont typeface="Times New Roman" pitchFamily="18" charset="0"/>
              <a:buChar char="□"/>
            </a:pPr>
            <a:r>
              <a:rPr lang="en-US" sz="2200" dirty="0" smtClean="0">
                <a:solidFill>
                  <a:schemeClr val="tx1"/>
                </a:solidFill>
                <a:latin typeface="Times New Roman" pitchFamily="18" charset="0"/>
                <a:cs typeface="Times New Roman" pitchFamily="18" charset="0"/>
              </a:rPr>
              <a:t>Each affiliated financial firm has its own capital, management, profit/loss which are separated form each other. So, each firm has protection against company-wide losses. </a:t>
            </a:r>
          </a:p>
          <a:p>
            <a:pPr eaLnBrk="1" hangingPunct="1">
              <a:lnSpc>
                <a:spcPct val="80000"/>
              </a:lnSpc>
              <a:spcBef>
                <a:spcPts val="0"/>
              </a:spcBef>
              <a:spcAft>
                <a:spcPts val="600"/>
              </a:spcAft>
              <a:buClr>
                <a:schemeClr val="accent2">
                  <a:lumMod val="75000"/>
                </a:schemeClr>
              </a:buClr>
              <a:buSzPct val="50000"/>
              <a:buFont typeface="Times New Roman" pitchFamily="18" charset="0"/>
              <a:buChar char="□"/>
            </a:pPr>
            <a:r>
              <a:rPr lang="en-US" sz="2200" dirty="0" smtClean="0">
                <a:latin typeface="Times New Roman" pitchFamily="18" charset="0"/>
                <a:cs typeface="Times New Roman" pitchFamily="18" charset="0"/>
              </a:rPr>
              <a:t>Allowed the concept of universal banking</a:t>
            </a:r>
            <a:r>
              <a:rPr lang="en-US" sz="2200" dirty="0" smtClean="0">
                <a:solidFill>
                  <a:schemeClr val="tx1"/>
                </a:solidFill>
                <a:latin typeface="Times New Roman" pitchFamily="18" charset="0"/>
                <a:cs typeface="Times New Roman" pitchFamily="18" charset="0"/>
              </a:rPr>
              <a:t> </a:t>
            </a:r>
          </a:p>
          <a:p>
            <a:pPr lvl="1" eaLnBrk="1" hangingPunct="1">
              <a:lnSpc>
                <a:spcPct val="80000"/>
              </a:lnSpc>
              <a:buNone/>
            </a:pPr>
            <a:endParaRPr lang="en-US" sz="2000" dirty="0" smtClean="0">
              <a:solidFill>
                <a:schemeClr val="tx1"/>
              </a:solidFill>
              <a:latin typeface="Times New Roman" pitchFamily="18" charset="0"/>
              <a:cs typeface="Times New Roman" pitchFamily="18" charset="0"/>
            </a:endParaRPr>
          </a:p>
          <a:p>
            <a:pPr eaLnBrk="1" hangingPunct="1">
              <a:lnSpc>
                <a:spcPct val="80000"/>
              </a:lnSpc>
            </a:pPr>
            <a:r>
              <a:rPr lang="en-US" sz="2200" b="1" dirty="0" smtClean="0">
                <a:latin typeface="Times New Roman" pitchFamily="18" charset="0"/>
                <a:cs typeface="Times New Roman" pitchFamily="18" charset="0"/>
              </a:rPr>
              <a:t>Bank Subsidiaries (BS)</a:t>
            </a:r>
          </a:p>
          <a:p>
            <a:pPr lvl="1" eaLnBrk="1" hangingPunct="1">
              <a:lnSpc>
                <a:spcPct val="80000"/>
              </a:lnSpc>
              <a:buFont typeface="Times New Roman" pitchFamily="18" charset="0"/>
              <a:buChar char="−"/>
            </a:pPr>
            <a:r>
              <a:rPr lang="en-US" sz="2200" dirty="0" smtClean="0">
                <a:solidFill>
                  <a:schemeClr val="tx1"/>
                </a:solidFill>
                <a:latin typeface="Times New Roman" pitchFamily="18" charset="0"/>
                <a:cs typeface="Times New Roman" pitchFamily="18" charset="0"/>
              </a:rPr>
              <a:t>Parent bank controls the subsidiaries and can offer different financial services. Profit/loss of each subsidiary affects the parent bank and thus the risk exposure is high.</a:t>
            </a:r>
          </a:p>
          <a:p>
            <a:pPr lvl="1" eaLnBrk="1" hangingPunct="1">
              <a:lnSpc>
                <a:spcPct val="80000"/>
              </a:lnSpc>
              <a:buFont typeface="Times New Roman" pitchFamily="18" charset="0"/>
              <a:buChar char="−"/>
            </a:pPr>
            <a:r>
              <a:rPr lang="en-US" sz="2200" dirty="0" smtClean="0">
                <a:solidFill>
                  <a:schemeClr val="tx1"/>
                </a:solidFill>
                <a:latin typeface="Times New Roman" pitchFamily="18" charset="0"/>
                <a:cs typeface="Times New Roman" pitchFamily="18" charset="0"/>
              </a:rPr>
              <a:t>Size limits are imposed upon this (BS) form  of organization</a:t>
            </a:r>
          </a:p>
          <a:p>
            <a:endParaRPr lang="en-US" dirty="0"/>
          </a:p>
        </p:txBody>
      </p:sp>
      <p:sp>
        <p:nvSpPr>
          <p:cNvPr id="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3-</a:t>
            </a:r>
            <a:fld id="{47808290-8889-45C1-921D-5FD5B0EBA02C}" type="slidenum">
              <a:rPr lang="en-US" sz="1200">
                <a:solidFill>
                  <a:srgbClr val="FFFFFF"/>
                </a:solidFill>
              </a:rPr>
              <a:pPr algn="r"/>
              <a:t>15</a:t>
            </a:fld>
            <a:endParaRPr lang="en-US" sz="1200" dirty="0">
              <a:solidFill>
                <a:srgbClr val="FFFFFF"/>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47700"/>
            <a:ext cx="8229600" cy="1066800"/>
          </a:xfrm>
        </p:spPr>
        <p:txBody>
          <a:bodyPr/>
          <a:lstStyle/>
          <a:p>
            <a:pPr eaLnBrk="1" hangingPunct="1"/>
            <a:r>
              <a:rPr lang="en-US" sz="2800" b="1" dirty="0" smtClean="0">
                <a:latin typeface="Times New Roman" pitchFamily="18" charset="0"/>
                <a:cs typeface="Times New Roman" pitchFamily="18" charset="0"/>
              </a:rPr>
              <a:t>Financial Firm Goals: Their Impact on Operating Cost, Efficiency, and Performance</a:t>
            </a:r>
          </a:p>
        </p:txBody>
      </p:sp>
      <p:sp>
        <p:nvSpPr>
          <p:cNvPr id="6147" name="Rectangle 3"/>
          <p:cNvSpPr>
            <a:spLocks noGrp="1" noChangeArrowheads="1"/>
          </p:cNvSpPr>
          <p:nvPr>
            <p:ph idx="1"/>
          </p:nvPr>
        </p:nvSpPr>
        <p:spPr>
          <a:xfrm>
            <a:off x="313509" y="1985554"/>
            <a:ext cx="8229600" cy="4624796"/>
          </a:xfrm>
        </p:spPr>
        <p:txBody>
          <a:bodyPr>
            <a:noAutofit/>
          </a:bodyPr>
          <a:lstStyle/>
          <a:p>
            <a:pPr marL="365760" indent="-256032" eaLnBrk="1" fontAlgn="auto" hangingPunct="1">
              <a:spcAft>
                <a:spcPts val="0"/>
              </a:spcAft>
              <a:buClr>
                <a:schemeClr val="accent3"/>
              </a:buClr>
              <a:buFont typeface="Georgia"/>
              <a:buChar char="•"/>
              <a:defRPr/>
            </a:pPr>
            <a:r>
              <a:rPr lang="en-US" sz="2100" b="1" dirty="0">
                <a:latin typeface="Times New Roman" pitchFamily="18" charset="0"/>
                <a:cs typeface="Times New Roman" pitchFamily="18" charset="0"/>
              </a:rPr>
              <a:t>Expense-Preference </a:t>
            </a:r>
            <a:r>
              <a:rPr lang="en-US" sz="2100" b="1" dirty="0" smtClean="0">
                <a:latin typeface="Times New Roman" pitchFamily="18" charset="0"/>
                <a:cs typeface="Times New Roman" pitchFamily="18" charset="0"/>
              </a:rPr>
              <a:t>Behavior</a:t>
            </a:r>
          </a:p>
          <a:p>
            <a:pPr marL="658368" lvl="1" indent="-246888" eaLnBrk="1" fontAlgn="auto" hangingPunct="1">
              <a:spcAft>
                <a:spcPts val="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When the management of a financial firm decides that  benefits for managers (and not the stockholders or the public) should be the primary objective of the company</a:t>
            </a:r>
          </a:p>
          <a:p>
            <a:pPr marL="658368" lvl="1" indent="-246888" eaLnBrk="1" fontAlgn="auto" hangingPunct="1">
              <a:spcBef>
                <a:spcPts val="0"/>
              </a:spcBef>
              <a:spcAft>
                <a:spcPts val="120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Opposite of cost control and efficiency</a:t>
            </a:r>
          </a:p>
          <a:p>
            <a:pPr marL="365760" indent="-256032" eaLnBrk="1" fontAlgn="auto" hangingPunct="1">
              <a:spcAft>
                <a:spcPts val="0"/>
              </a:spcAft>
              <a:buClr>
                <a:schemeClr val="accent3"/>
              </a:buClr>
              <a:buFont typeface="Georgia"/>
              <a:buChar char="•"/>
              <a:defRPr/>
            </a:pPr>
            <a:r>
              <a:rPr lang="en-US" sz="2100" b="1" dirty="0">
                <a:latin typeface="Times New Roman" pitchFamily="18" charset="0"/>
                <a:cs typeface="Times New Roman" pitchFamily="18" charset="0"/>
              </a:rPr>
              <a:t>Agency Theory </a:t>
            </a:r>
          </a:p>
          <a:p>
            <a:pPr marL="658368" lvl="1" indent="-246888" eaLnBrk="1" fontAlgn="auto" hangingPunct="1">
              <a:spcAft>
                <a:spcPts val="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Analyzes relationships between a firm’s owners (stockholders) and its managers, who legally are agents for the owners</a:t>
            </a:r>
          </a:p>
          <a:p>
            <a:pPr marL="658368" lvl="1" indent="-246888" eaLnBrk="1" fontAlgn="auto" hangingPunct="1">
              <a:spcBef>
                <a:spcPts val="0"/>
              </a:spcBef>
              <a:spcAft>
                <a:spcPts val="120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Explores whether mechanisms exist in a given situation to compel managers to maximize the welfare of their firm’s </a:t>
            </a:r>
            <a:r>
              <a:rPr lang="en-US" sz="2000" dirty="0" smtClean="0">
                <a:solidFill>
                  <a:schemeClr val="tx1">
                    <a:lumMod val="75000"/>
                    <a:lumOff val="25000"/>
                  </a:schemeClr>
                </a:solidFill>
                <a:latin typeface="Times New Roman" pitchFamily="18" charset="0"/>
                <a:cs typeface="Times New Roman" pitchFamily="18" charset="0"/>
              </a:rPr>
              <a:t>owners</a:t>
            </a:r>
            <a:endParaRPr lang="en-US" sz="2000" dirty="0">
              <a:solidFill>
                <a:schemeClr val="tx1">
                  <a:lumMod val="75000"/>
                  <a:lumOff val="25000"/>
                </a:schemeClr>
              </a:solidFill>
              <a:latin typeface="Times New Roman" pitchFamily="18" charset="0"/>
              <a:cs typeface="Times New Roman" pitchFamily="18" charset="0"/>
            </a:endParaRPr>
          </a:p>
          <a:p>
            <a:pPr marL="365760" lvl="1" indent="-256032" eaLnBrk="1" fontAlgn="auto" hangingPunct="1">
              <a:spcAft>
                <a:spcPts val="0"/>
              </a:spcAft>
              <a:buClr>
                <a:schemeClr val="accent3"/>
              </a:buClr>
              <a:buFont typeface="Georgia"/>
              <a:buChar char="•"/>
              <a:defRPr/>
            </a:pPr>
            <a:r>
              <a:rPr lang="en-US" sz="2100" dirty="0" smtClean="0">
                <a:solidFill>
                  <a:schemeClr val="tx1"/>
                </a:solidFill>
                <a:latin typeface="Times New Roman" pitchFamily="18" charset="0"/>
                <a:cs typeface="Times New Roman" pitchFamily="18" charset="0"/>
              </a:rPr>
              <a:t>Lower </a:t>
            </a:r>
            <a:r>
              <a:rPr lang="en-US" sz="2100" dirty="0">
                <a:solidFill>
                  <a:schemeClr val="tx1"/>
                </a:solidFill>
                <a:latin typeface="Times New Roman" pitchFamily="18" charset="0"/>
                <a:cs typeface="Times New Roman" pitchFamily="18" charset="0"/>
              </a:rPr>
              <a:t>agency costs and better company performance depend upon the effectiveness </a:t>
            </a:r>
            <a:r>
              <a:rPr lang="en-US" sz="2100" dirty="0" smtClean="0">
                <a:solidFill>
                  <a:schemeClr val="tx1"/>
                </a:solidFill>
                <a:latin typeface="Times New Roman" pitchFamily="18" charset="0"/>
                <a:cs typeface="Times New Roman" pitchFamily="18" charset="0"/>
              </a:rPr>
              <a:t>of corporate </a:t>
            </a:r>
            <a:r>
              <a:rPr lang="en-US" sz="2100" dirty="0">
                <a:solidFill>
                  <a:schemeClr val="tx1"/>
                </a:solidFill>
                <a:latin typeface="Times New Roman" pitchFamily="18" charset="0"/>
                <a:cs typeface="Times New Roman" pitchFamily="18" charset="0"/>
              </a:rPr>
              <a:t>governance</a:t>
            </a:r>
          </a:p>
        </p:txBody>
      </p:sp>
      <p:sp>
        <p:nvSpPr>
          <p:cNvPr id="5120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209DC842-D0BE-4D43-9BDF-089C55C98F7C}" type="slidenum">
              <a:rPr lang="en-US" sz="1200">
                <a:solidFill>
                  <a:srgbClr val="FFFFFF"/>
                </a:solidFill>
              </a:rPr>
              <a:pPr algn="r"/>
              <a:t>16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8443F28-C289-4B80-9B2C-2EEDED389159}" type="slidenum">
              <a:rPr lang="en-US"/>
              <a:pPr>
                <a:defRPr/>
              </a:pPr>
              <a:t>17</a:t>
            </a:fld>
            <a:endParaRPr lang="en-US"/>
          </a:p>
        </p:txBody>
      </p:sp>
      <p:sp>
        <p:nvSpPr>
          <p:cNvPr id="4100" name="Rectangle 2"/>
          <p:cNvSpPr>
            <a:spLocks noGrp="1" noChangeArrowheads="1"/>
          </p:cNvSpPr>
          <p:nvPr>
            <p:ph type="title"/>
          </p:nvPr>
        </p:nvSpPr>
        <p:spPr>
          <a:xfrm>
            <a:off x="1173163" y="228600"/>
            <a:ext cx="7772400" cy="762000"/>
          </a:xfrm>
        </p:spPr>
        <p:txBody>
          <a:bodyPr/>
          <a:lstStyle/>
          <a:p>
            <a:pPr eaLnBrk="1" hangingPunct="1"/>
            <a:r>
              <a:rPr lang="en-US" sz="2800" b="1" smtClean="0"/>
              <a:t>Reasons for the Rapid Growth of Foreign Bank Activities</a:t>
            </a:r>
          </a:p>
        </p:txBody>
      </p:sp>
      <p:sp>
        <p:nvSpPr>
          <p:cNvPr id="4101" name="Rectangle 3"/>
          <p:cNvSpPr>
            <a:spLocks noGrp="1" noChangeArrowheads="1"/>
          </p:cNvSpPr>
          <p:nvPr>
            <p:ph type="body" idx="1"/>
          </p:nvPr>
        </p:nvSpPr>
        <p:spPr>
          <a:xfrm>
            <a:off x="1173163" y="1219200"/>
            <a:ext cx="7772400" cy="4953000"/>
          </a:xfrm>
        </p:spPr>
        <p:txBody>
          <a:bodyPr/>
          <a:lstStyle/>
          <a:p>
            <a:pPr marL="609600" indent="-609600" eaLnBrk="1" hangingPunct="1">
              <a:buFont typeface="Wingdings" pitchFamily="2" charset="2"/>
              <a:buAutoNum type="arabicPeriod"/>
            </a:pPr>
            <a:r>
              <a:rPr lang="en-US" sz="2400" smtClean="0">
                <a:latin typeface="Times New Roman" pitchFamily="18" charset="0"/>
              </a:rPr>
              <a:t>The financing of exports from the home country to host country.</a:t>
            </a:r>
          </a:p>
          <a:p>
            <a:pPr marL="609600" indent="-609600" eaLnBrk="1" hangingPunct="1">
              <a:buFont typeface="Wingdings" pitchFamily="2" charset="2"/>
              <a:buAutoNum type="arabicPeriod"/>
            </a:pPr>
            <a:r>
              <a:rPr lang="en-US" sz="2400" smtClean="0">
                <a:latin typeface="Times New Roman" pitchFamily="18" charset="0"/>
              </a:rPr>
              <a:t>Providing services to foreign nationals who have come to study or work.</a:t>
            </a:r>
          </a:p>
          <a:p>
            <a:pPr marL="609600" indent="-609600" eaLnBrk="1" hangingPunct="1">
              <a:buFont typeface="Wingdings" pitchFamily="2" charset="2"/>
              <a:buAutoNum type="arabicPeriod"/>
            </a:pPr>
            <a:r>
              <a:rPr lang="en-US" sz="2400" smtClean="0">
                <a:latin typeface="Times New Roman" pitchFamily="18" charset="0"/>
              </a:rPr>
              <a:t>Tapping the Money Market for liquid funds.</a:t>
            </a:r>
          </a:p>
          <a:p>
            <a:pPr marL="609600" indent="-609600" eaLnBrk="1" hangingPunct="1">
              <a:buFont typeface="Wingdings" pitchFamily="2" charset="2"/>
              <a:buAutoNum type="arabicPeriod"/>
            </a:pPr>
            <a:r>
              <a:rPr lang="en-US" sz="2400" smtClean="0">
                <a:latin typeface="Times New Roman" pitchFamily="18" charset="0"/>
              </a:rPr>
              <a:t>Assisting with the flow of foreign capital into the most promising local investments.</a:t>
            </a:r>
          </a:p>
          <a:p>
            <a:pPr marL="609600" indent="-609600" eaLnBrk="1" hangingPunct="1">
              <a:buFont typeface="Wingdings" pitchFamily="2" charset="2"/>
              <a:buAutoNum type="arabicPeriod"/>
            </a:pPr>
            <a:r>
              <a:rPr lang="en-US" sz="2400" smtClean="0">
                <a:latin typeface="Times New Roman" pitchFamily="18" charset="0"/>
              </a:rPr>
              <a:t>Avoiding regulatory restrictions on banking in their home countries by entering the more open local market.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A8D39A-52E9-4ABD-A79C-364D89C88DCF}" type="slidenum">
              <a:rPr lang="en-US"/>
              <a:pPr>
                <a:defRPr/>
              </a:pPr>
              <a:t>18</a:t>
            </a:fld>
            <a:endParaRPr lang="en-US"/>
          </a:p>
        </p:txBody>
      </p:sp>
      <p:sp>
        <p:nvSpPr>
          <p:cNvPr id="5124" name="Rectangle 2"/>
          <p:cNvSpPr>
            <a:spLocks noGrp="1" noChangeArrowheads="1"/>
          </p:cNvSpPr>
          <p:nvPr>
            <p:ph type="title"/>
          </p:nvPr>
        </p:nvSpPr>
        <p:spPr>
          <a:xfrm>
            <a:off x="1173163" y="304800"/>
            <a:ext cx="7772400" cy="685800"/>
          </a:xfrm>
        </p:spPr>
        <p:txBody>
          <a:bodyPr/>
          <a:lstStyle/>
          <a:p>
            <a:pPr eaLnBrk="1" hangingPunct="1"/>
            <a:r>
              <a:rPr lang="en-US" sz="3200" b="1" smtClean="0"/>
              <a:t>Foreign Banks in Bangladesh</a:t>
            </a:r>
          </a:p>
        </p:txBody>
      </p:sp>
      <p:sp>
        <p:nvSpPr>
          <p:cNvPr id="5125" name="Rectangle 3"/>
          <p:cNvSpPr>
            <a:spLocks noGrp="1" noChangeArrowheads="1"/>
          </p:cNvSpPr>
          <p:nvPr>
            <p:ph type="body" idx="1"/>
          </p:nvPr>
        </p:nvSpPr>
        <p:spPr>
          <a:xfrm>
            <a:off x="1173163" y="1219200"/>
            <a:ext cx="7772400" cy="4876800"/>
          </a:xfrm>
        </p:spPr>
        <p:txBody>
          <a:bodyPr>
            <a:normAutofit fontScale="77500" lnSpcReduction="20000"/>
          </a:bodyPr>
          <a:lstStyle/>
          <a:p>
            <a:pPr marL="609600" indent="-609600" eaLnBrk="1" hangingPunct="1">
              <a:lnSpc>
                <a:spcPct val="90000"/>
              </a:lnSpc>
              <a:buFont typeface="Wingdings" pitchFamily="2" charset="2"/>
              <a:buAutoNum type="arabicPeriod"/>
            </a:pPr>
            <a:r>
              <a:rPr lang="en-US" sz="2800" smtClean="0">
                <a:latin typeface="Times New Roman" pitchFamily="18" charset="0"/>
              </a:rPr>
              <a:t>American Express Bank Ltd.   </a:t>
            </a:r>
          </a:p>
          <a:p>
            <a:pPr marL="609600" indent="-609600" eaLnBrk="1" hangingPunct="1">
              <a:lnSpc>
                <a:spcPct val="90000"/>
              </a:lnSpc>
              <a:buFont typeface="Wingdings" pitchFamily="2" charset="2"/>
              <a:buAutoNum type="arabicPeriod"/>
            </a:pPr>
            <a:r>
              <a:rPr lang="en-US" sz="2800" smtClean="0">
                <a:latin typeface="Times New Roman" pitchFamily="18" charset="0"/>
              </a:rPr>
              <a:t>Citibank N.A   </a:t>
            </a:r>
          </a:p>
          <a:p>
            <a:pPr marL="609600" indent="-609600" eaLnBrk="1" hangingPunct="1">
              <a:lnSpc>
                <a:spcPct val="90000"/>
              </a:lnSpc>
              <a:buFont typeface="Wingdings" pitchFamily="2" charset="2"/>
              <a:buAutoNum type="arabicPeriod"/>
            </a:pPr>
            <a:r>
              <a:rPr lang="en-US" sz="2800" smtClean="0">
                <a:latin typeface="Times New Roman" pitchFamily="18" charset="0"/>
              </a:rPr>
              <a:t>Commercial Bank of Ceylon Limited.   </a:t>
            </a:r>
          </a:p>
          <a:p>
            <a:pPr marL="609600" indent="-609600" eaLnBrk="1" hangingPunct="1">
              <a:lnSpc>
                <a:spcPct val="90000"/>
              </a:lnSpc>
              <a:buFont typeface="Wingdings" pitchFamily="2" charset="2"/>
              <a:buAutoNum type="arabicPeriod"/>
            </a:pPr>
            <a:r>
              <a:rPr lang="en-US" sz="2800" smtClean="0">
                <a:latin typeface="Times New Roman" pitchFamily="18" charset="0"/>
              </a:rPr>
              <a:t>Habib Bank Ltd.   </a:t>
            </a:r>
          </a:p>
          <a:p>
            <a:pPr marL="609600" indent="-609600" eaLnBrk="1" hangingPunct="1">
              <a:lnSpc>
                <a:spcPct val="90000"/>
              </a:lnSpc>
              <a:buFont typeface="Wingdings" pitchFamily="2" charset="2"/>
              <a:buAutoNum type="arabicPeriod"/>
            </a:pPr>
            <a:r>
              <a:rPr lang="en-US" sz="2800" smtClean="0">
                <a:latin typeface="Times New Roman" pitchFamily="18" charset="0"/>
              </a:rPr>
              <a:t>National Bank of Pakistan   </a:t>
            </a:r>
          </a:p>
          <a:p>
            <a:pPr marL="609600" indent="-609600" eaLnBrk="1" hangingPunct="1">
              <a:lnSpc>
                <a:spcPct val="90000"/>
              </a:lnSpc>
              <a:buFont typeface="Wingdings" pitchFamily="2" charset="2"/>
              <a:buAutoNum type="arabicPeriod"/>
            </a:pPr>
            <a:r>
              <a:rPr lang="en-US" sz="2800" smtClean="0">
                <a:latin typeface="Times New Roman" pitchFamily="18" charset="0"/>
              </a:rPr>
              <a:t>Shamil Bank of Bahrain E.C.   </a:t>
            </a:r>
          </a:p>
          <a:p>
            <a:pPr marL="609600" indent="-609600" eaLnBrk="1" hangingPunct="1">
              <a:lnSpc>
                <a:spcPct val="90000"/>
              </a:lnSpc>
              <a:buFont typeface="Wingdings" pitchFamily="2" charset="2"/>
              <a:buAutoNum type="arabicPeriod"/>
            </a:pPr>
            <a:r>
              <a:rPr lang="en-US" sz="2800" smtClean="0">
                <a:latin typeface="Times New Roman" pitchFamily="18" charset="0"/>
              </a:rPr>
              <a:t>Standard Chartered Bank Ltd.   </a:t>
            </a:r>
          </a:p>
          <a:p>
            <a:pPr marL="609600" indent="-609600" eaLnBrk="1" hangingPunct="1">
              <a:lnSpc>
                <a:spcPct val="90000"/>
              </a:lnSpc>
              <a:buFont typeface="Wingdings" pitchFamily="2" charset="2"/>
              <a:buAutoNum type="arabicPeriod"/>
            </a:pPr>
            <a:r>
              <a:rPr lang="en-US" sz="2800" smtClean="0">
                <a:latin typeface="Times New Roman" pitchFamily="18" charset="0"/>
              </a:rPr>
              <a:t>State Bank of India   </a:t>
            </a:r>
          </a:p>
          <a:p>
            <a:pPr marL="609600" indent="-609600" eaLnBrk="1" hangingPunct="1">
              <a:lnSpc>
                <a:spcPct val="90000"/>
              </a:lnSpc>
              <a:buFont typeface="Wingdings" pitchFamily="2" charset="2"/>
              <a:buAutoNum type="arabicPeriod"/>
            </a:pPr>
            <a:r>
              <a:rPr lang="en-US" sz="2800" smtClean="0">
                <a:latin typeface="Times New Roman" pitchFamily="18" charset="0"/>
              </a:rPr>
              <a:t>The Hong Kong and Shanghai Banking Cor. Ltd.(HSBC)   </a:t>
            </a:r>
          </a:p>
          <a:p>
            <a:pPr marL="609600" indent="-609600" eaLnBrk="1" hangingPunct="1">
              <a:lnSpc>
                <a:spcPct val="90000"/>
              </a:lnSpc>
              <a:buFont typeface="Wingdings" pitchFamily="2" charset="2"/>
              <a:buNone/>
            </a:pPr>
            <a:endParaRPr lang="en-US" sz="2800" smtClean="0">
              <a:latin typeface="Times New Roman" pitchFamily="18" charset="0"/>
            </a:endParaRPr>
          </a:p>
          <a:p>
            <a:pPr marL="609600" indent="-609600" eaLnBrk="1" hangingPunct="1">
              <a:lnSpc>
                <a:spcPct val="90000"/>
              </a:lnSpc>
              <a:buFont typeface="Wingdings" pitchFamily="2" charset="2"/>
              <a:buNone/>
            </a:pP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E0629D3-F173-4033-9FC9-D3F3A1F6777E}" type="slidenum">
              <a:rPr lang="en-US"/>
              <a:pPr>
                <a:defRPr/>
              </a:pPr>
              <a:t>19</a:t>
            </a:fld>
            <a:endParaRPr lang="en-US"/>
          </a:p>
        </p:txBody>
      </p:sp>
      <p:sp>
        <p:nvSpPr>
          <p:cNvPr id="3076" name="Rectangle 2"/>
          <p:cNvSpPr>
            <a:spLocks noGrp="1" noChangeArrowheads="1"/>
          </p:cNvSpPr>
          <p:nvPr>
            <p:ph type="title"/>
          </p:nvPr>
        </p:nvSpPr>
        <p:spPr>
          <a:xfrm>
            <a:off x="1173163" y="228600"/>
            <a:ext cx="7772400" cy="609600"/>
          </a:xfrm>
        </p:spPr>
        <p:txBody>
          <a:bodyPr/>
          <a:lstStyle/>
          <a:p>
            <a:pPr eaLnBrk="1" hangingPunct="1"/>
            <a:r>
              <a:rPr lang="en-US" sz="2800" b="1" smtClean="0"/>
              <a:t>Foreign Bank penetration of Domestic Market</a:t>
            </a:r>
          </a:p>
        </p:txBody>
      </p:sp>
      <p:sp>
        <p:nvSpPr>
          <p:cNvPr id="3077" name="Rectangle 3"/>
          <p:cNvSpPr>
            <a:spLocks noGrp="1" noChangeArrowheads="1"/>
          </p:cNvSpPr>
          <p:nvPr>
            <p:ph type="body" idx="1"/>
          </p:nvPr>
        </p:nvSpPr>
        <p:spPr>
          <a:xfrm>
            <a:off x="1173163" y="914400"/>
            <a:ext cx="7772400" cy="5181600"/>
          </a:xfrm>
        </p:spPr>
        <p:txBody>
          <a:bodyPr>
            <a:normAutofit lnSpcReduction="10000"/>
          </a:bodyPr>
          <a:lstStyle/>
          <a:p>
            <a:pPr eaLnBrk="1" hangingPunct="1"/>
            <a:r>
              <a:rPr lang="en-US" sz="2800" b="1" smtClean="0">
                <a:solidFill>
                  <a:srgbClr val="FF0000"/>
                </a:solidFill>
                <a:latin typeface="Times New Roman" pitchFamily="18" charset="0"/>
              </a:rPr>
              <a:t>Representative Offices</a:t>
            </a:r>
            <a:r>
              <a:rPr lang="en-US" sz="2800" smtClean="0">
                <a:latin typeface="Times New Roman" pitchFamily="18" charset="0"/>
              </a:rPr>
              <a:t>: Facilities operated in a different region or nation from a bank’s home office that provide links back to the home office.</a:t>
            </a:r>
          </a:p>
          <a:p>
            <a:pPr eaLnBrk="1" hangingPunct="1"/>
            <a:r>
              <a:rPr lang="en-US" sz="2800" b="1" smtClean="0">
                <a:solidFill>
                  <a:srgbClr val="FF0000"/>
                </a:solidFill>
                <a:latin typeface="Times New Roman" pitchFamily="18" charset="0"/>
              </a:rPr>
              <a:t>Agency Offices</a:t>
            </a:r>
            <a:r>
              <a:rPr lang="en-US" sz="2800" smtClean="0">
                <a:latin typeface="Times New Roman" pitchFamily="18" charset="0"/>
              </a:rPr>
              <a:t>:  Offices that provide limited services to customers in distant markets, such as credit &amp; cash management services.</a:t>
            </a:r>
          </a:p>
          <a:p>
            <a:pPr eaLnBrk="1" hangingPunct="1"/>
            <a:r>
              <a:rPr lang="en-US" sz="2800" b="1" smtClean="0">
                <a:solidFill>
                  <a:srgbClr val="FF0000"/>
                </a:solidFill>
                <a:latin typeface="Times New Roman" pitchFamily="18" charset="0"/>
              </a:rPr>
              <a:t>Full-Service Branches</a:t>
            </a:r>
            <a:r>
              <a:rPr lang="en-US" sz="2800" smtClean="0">
                <a:latin typeface="Times New Roman" pitchFamily="18" charset="0"/>
              </a:rPr>
              <a:t>: Offices that provide the same full menu of services as a bank’s home office.</a:t>
            </a:r>
          </a:p>
          <a:p>
            <a:pPr eaLnBrk="1" hangingPunct="1"/>
            <a:r>
              <a:rPr lang="en-US" sz="2800" b="1" smtClean="0">
                <a:solidFill>
                  <a:srgbClr val="FF0000"/>
                </a:solidFill>
                <a:latin typeface="Times New Roman" pitchFamily="18" charset="0"/>
              </a:rPr>
              <a:t>Shell Branches</a:t>
            </a:r>
            <a:r>
              <a:rPr lang="en-US" sz="2800" smtClean="0">
                <a:latin typeface="Times New Roman" pitchFamily="18" charset="0"/>
              </a:rPr>
              <a:t>:  Special offshore facilities set up to raise new funds &amp; avoid some regulations.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47700"/>
            <a:ext cx="8229600" cy="580209"/>
          </a:xfrm>
        </p:spPr>
        <p:txBody>
          <a:bodyPr/>
          <a:lstStyle/>
          <a:p>
            <a:pPr algn="ctr" eaLnBrk="1" hangingPunct="1"/>
            <a:r>
              <a:rPr lang="en-US" sz="32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339634" y="1672046"/>
            <a:ext cx="8503920" cy="4558938"/>
          </a:xfrm>
        </p:spPr>
        <p:txBody>
          <a:bodyPr>
            <a:normAutofit/>
          </a:bodyPr>
          <a:lstStyle/>
          <a:p>
            <a:pPr marL="365760" indent="-256032" eaLnBrk="1" fontAlgn="auto" hangingPunct="1">
              <a:spcAft>
                <a:spcPts val="0"/>
              </a:spcAft>
              <a:buClr>
                <a:schemeClr val="accent3"/>
              </a:buClr>
              <a:buFont typeface="Georgia"/>
              <a:buChar char="•"/>
              <a:defRPr/>
            </a:pPr>
            <a:r>
              <a:rPr lang="en-US" sz="2400" dirty="0" smtClean="0">
                <a:solidFill>
                  <a:schemeClr val="tx1">
                    <a:lumMod val="85000"/>
                    <a:lumOff val="15000"/>
                  </a:schemeClr>
                </a:solidFill>
                <a:latin typeface="Times New Roman" pitchFamily="18" charset="0"/>
                <a:cs typeface="Times New Roman" pitchFamily="18" charset="0"/>
              </a:rPr>
              <a:t>We have explored </a:t>
            </a:r>
            <a:r>
              <a:rPr lang="en-US" sz="2400" dirty="0">
                <a:solidFill>
                  <a:schemeClr val="tx1">
                    <a:lumMod val="85000"/>
                    <a:lumOff val="15000"/>
                  </a:schemeClr>
                </a:solidFill>
                <a:latin typeface="Times New Roman" pitchFamily="18" charset="0"/>
                <a:cs typeface="Times New Roman" pitchFamily="18" charset="0"/>
              </a:rPr>
              <a:t>many of the roles and services </a:t>
            </a:r>
            <a:r>
              <a:rPr lang="en-US" sz="2400" dirty="0" smtClean="0">
                <a:solidFill>
                  <a:schemeClr val="tx1">
                    <a:lumMod val="85000"/>
                    <a:lumOff val="15000"/>
                  </a:schemeClr>
                </a:solidFill>
                <a:latin typeface="Times New Roman" pitchFamily="18" charset="0"/>
                <a:cs typeface="Times New Roman" pitchFamily="18" charset="0"/>
              </a:rPr>
              <a:t>of the </a:t>
            </a:r>
            <a:r>
              <a:rPr lang="en-US" sz="2400" dirty="0">
                <a:solidFill>
                  <a:schemeClr val="tx1">
                    <a:lumMod val="85000"/>
                    <a:lumOff val="15000"/>
                  </a:schemeClr>
                </a:solidFill>
                <a:latin typeface="Times New Roman" pitchFamily="18" charset="0"/>
                <a:cs typeface="Times New Roman" pitchFamily="18" charset="0"/>
              </a:rPr>
              <a:t>modern bank and </a:t>
            </a:r>
            <a:r>
              <a:rPr lang="en-US" sz="2400" dirty="0" smtClean="0">
                <a:solidFill>
                  <a:schemeClr val="tx1">
                    <a:lumMod val="85000"/>
                    <a:lumOff val="15000"/>
                  </a:schemeClr>
                </a:solidFill>
                <a:latin typeface="Times New Roman" pitchFamily="18" charset="0"/>
                <a:cs typeface="Times New Roman" pitchFamily="18" charset="0"/>
              </a:rPr>
              <a:t>competitors of banks</a:t>
            </a:r>
            <a:endParaRPr lang="en-US" sz="2400" dirty="0">
              <a:solidFill>
                <a:schemeClr val="tx1">
                  <a:lumMod val="85000"/>
                  <a:lumOff val="15000"/>
                </a:schemeClr>
              </a:solidFill>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r>
              <a:rPr lang="en-US" sz="2400" dirty="0" smtClean="0">
                <a:solidFill>
                  <a:schemeClr val="tx1">
                    <a:lumMod val="85000"/>
                    <a:lumOff val="15000"/>
                  </a:schemeClr>
                </a:solidFill>
                <a:latin typeface="Times New Roman" pitchFamily="18" charset="0"/>
                <a:cs typeface="Times New Roman" pitchFamily="18" charset="0"/>
              </a:rPr>
              <a:t>Over the </a:t>
            </a:r>
            <a:r>
              <a:rPr lang="en-US" sz="2400" dirty="0">
                <a:solidFill>
                  <a:schemeClr val="tx1">
                    <a:lumMod val="85000"/>
                    <a:lumOff val="15000"/>
                  </a:schemeClr>
                </a:solidFill>
                <a:latin typeface="Times New Roman" pitchFamily="18" charset="0"/>
                <a:cs typeface="Times New Roman" pitchFamily="18" charset="0"/>
              </a:rPr>
              <a:t>years, bankers and the managers of competing financial institutions have evolved </a:t>
            </a:r>
            <a:r>
              <a:rPr lang="en-US" sz="2400" dirty="0" smtClean="0">
                <a:solidFill>
                  <a:schemeClr val="tx1">
                    <a:lumMod val="85000"/>
                    <a:lumOff val="15000"/>
                  </a:schemeClr>
                </a:solidFill>
                <a:latin typeface="Times New Roman" pitchFamily="18" charset="0"/>
                <a:cs typeface="Times New Roman" pitchFamily="18" charset="0"/>
              </a:rPr>
              <a:t>into different </a:t>
            </a:r>
            <a:r>
              <a:rPr lang="en-US" sz="2400" b="1" dirty="0" smtClean="0">
                <a:solidFill>
                  <a:schemeClr val="tx1">
                    <a:lumMod val="85000"/>
                    <a:lumOff val="15000"/>
                  </a:schemeClr>
                </a:solidFill>
                <a:latin typeface="Times New Roman" pitchFamily="18" charset="0"/>
                <a:cs typeface="Times New Roman" pitchFamily="18" charset="0"/>
              </a:rPr>
              <a:t>organizational forms </a:t>
            </a:r>
          </a:p>
          <a:p>
            <a:pPr marL="365760" indent="-256032" eaLnBrk="1" fontAlgn="auto" hangingPunct="1">
              <a:spcAft>
                <a:spcPts val="0"/>
              </a:spcAft>
              <a:buClr>
                <a:schemeClr val="accent3"/>
              </a:buClr>
              <a:buFont typeface="Georgia"/>
              <a:buChar char="•"/>
              <a:defRPr/>
            </a:pPr>
            <a:r>
              <a:rPr lang="en-US" sz="2400" dirty="0" smtClean="0">
                <a:solidFill>
                  <a:schemeClr val="tx1">
                    <a:lumMod val="85000"/>
                    <a:lumOff val="15000"/>
                  </a:schemeClr>
                </a:solidFill>
                <a:latin typeface="Times New Roman" pitchFamily="18" charset="0"/>
                <a:cs typeface="Times New Roman" pitchFamily="18" charset="0"/>
              </a:rPr>
              <a:t>Organizational structure helps to follow the roles assigned to the firm </a:t>
            </a:r>
          </a:p>
          <a:p>
            <a:pPr marL="365760" indent="-256032" eaLnBrk="1" fontAlgn="auto" hangingPunct="1">
              <a:spcAft>
                <a:spcPts val="0"/>
              </a:spcAft>
              <a:buClr>
                <a:schemeClr val="accent3"/>
              </a:buClr>
              <a:buFont typeface="Georgia"/>
              <a:buChar char="•"/>
              <a:defRPr/>
            </a:pPr>
            <a:r>
              <a:rPr lang="en-US" sz="2400" dirty="0" smtClean="0">
                <a:solidFill>
                  <a:schemeClr val="tx1">
                    <a:lumMod val="85000"/>
                    <a:lumOff val="15000"/>
                  </a:schemeClr>
                </a:solidFill>
                <a:latin typeface="Times New Roman" pitchFamily="18" charset="0"/>
                <a:cs typeface="Times New Roman" pitchFamily="18" charset="0"/>
              </a:rPr>
              <a:t>A </a:t>
            </a:r>
            <a:r>
              <a:rPr lang="en-US" sz="2400" dirty="0">
                <a:solidFill>
                  <a:schemeClr val="tx1">
                    <a:lumMod val="85000"/>
                    <a:lumOff val="15000"/>
                  </a:schemeClr>
                </a:solidFill>
                <a:latin typeface="Times New Roman" pitchFamily="18" charset="0"/>
                <a:cs typeface="Times New Roman" pitchFamily="18" charset="0"/>
              </a:rPr>
              <a:t>financial institution’s role and size are not the only determinants of how it is </a:t>
            </a:r>
            <a:r>
              <a:rPr lang="en-US" sz="2400" dirty="0" smtClean="0">
                <a:solidFill>
                  <a:schemeClr val="tx1">
                    <a:lumMod val="85000"/>
                    <a:lumOff val="15000"/>
                  </a:schemeClr>
                </a:solidFill>
                <a:latin typeface="Times New Roman" pitchFamily="18" charset="0"/>
                <a:cs typeface="Times New Roman" pitchFamily="18" charset="0"/>
              </a:rPr>
              <a:t>organized </a:t>
            </a:r>
            <a:r>
              <a:rPr lang="en-US" sz="2400" dirty="0">
                <a:solidFill>
                  <a:schemeClr val="tx1">
                    <a:lumMod val="85000"/>
                    <a:lumOff val="15000"/>
                  </a:schemeClr>
                </a:solidFill>
                <a:latin typeface="Times New Roman" pitchFamily="18" charset="0"/>
                <a:cs typeface="Times New Roman" pitchFamily="18" charset="0"/>
              </a:rPr>
              <a:t>or </a:t>
            </a:r>
            <a:r>
              <a:rPr lang="en-US" sz="2400" dirty="0" smtClean="0">
                <a:solidFill>
                  <a:schemeClr val="tx1">
                    <a:lumMod val="85000"/>
                    <a:lumOff val="15000"/>
                  </a:schemeClr>
                </a:solidFill>
                <a:latin typeface="Times New Roman" pitchFamily="18" charset="0"/>
                <a:cs typeface="Times New Roman" pitchFamily="18" charset="0"/>
              </a:rPr>
              <a:t>how </a:t>
            </a:r>
            <a:r>
              <a:rPr lang="en-US" sz="2400" dirty="0">
                <a:solidFill>
                  <a:schemeClr val="tx1">
                    <a:lumMod val="85000"/>
                    <a:lumOff val="15000"/>
                  </a:schemeClr>
                </a:solidFill>
                <a:latin typeface="Times New Roman" pitchFamily="18" charset="0"/>
                <a:cs typeface="Times New Roman" pitchFamily="18" charset="0"/>
              </a:rPr>
              <a:t>well it </a:t>
            </a:r>
            <a:r>
              <a:rPr lang="en-US" sz="2400" dirty="0" smtClean="0">
                <a:solidFill>
                  <a:schemeClr val="tx1">
                    <a:lumMod val="85000"/>
                    <a:lumOff val="15000"/>
                  </a:schemeClr>
                </a:solidFill>
                <a:latin typeface="Times New Roman" pitchFamily="18" charset="0"/>
                <a:cs typeface="Times New Roman" pitchFamily="18" charset="0"/>
              </a:rPr>
              <a:t>performs.</a:t>
            </a:r>
          </a:p>
          <a:p>
            <a:pPr marL="365760" indent="-256032" eaLnBrk="1" fontAlgn="auto" hangingPunct="1">
              <a:spcAft>
                <a:spcPts val="0"/>
              </a:spcAft>
              <a:buClr>
                <a:schemeClr val="accent3"/>
              </a:buClr>
              <a:buFont typeface="Georgia"/>
              <a:buChar char="•"/>
              <a:defRPr/>
            </a:pPr>
            <a:r>
              <a:rPr lang="en-US" sz="2400" dirty="0" smtClean="0">
                <a:solidFill>
                  <a:schemeClr val="tx1">
                    <a:lumMod val="85000"/>
                    <a:lumOff val="15000"/>
                  </a:schemeClr>
                </a:solidFill>
                <a:latin typeface="Times New Roman" pitchFamily="18" charset="0"/>
                <a:cs typeface="Times New Roman" pitchFamily="18" charset="0"/>
              </a:rPr>
              <a:t>Law and regulation shape the performance and diversity of financial-services organization.</a:t>
            </a:r>
          </a:p>
        </p:txBody>
      </p:sp>
      <p:sp>
        <p:nvSpPr>
          <p:cNvPr id="1536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CA3CE007-E1D9-4AD8-B391-87788E3D972E}"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Advancing Size and Concentration of Assets </a:t>
            </a:r>
            <a:br>
              <a:rPr lang="en-US" sz="3200" b="1" dirty="0" smtClean="0">
                <a:latin typeface="Times New Roman" pitchFamily="18" charset="0"/>
                <a:cs typeface="Times New Roman" pitchFamily="18" charset="0"/>
              </a:rPr>
            </a:br>
            <a:endParaRPr lang="en-US" sz="32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300446" y="1985554"/>
            <a:ext cx="8386354" cy="4402183"/>
          </a:xfrm>
        </p:spPr>
        <p:txBody>
          <a:bodyPr>
            <a:normAutofit/>
          </a:bodyPr>
          <a:lstStyle/>
          <a:p>
            <a:pPr marL="658368" lvl="1" indent="-246888" eaLnBrk="1" fontAlgn="auto" hangingPunct="1">
              <a:spcBef>
                <a:spcPts val="0"/>
              </a:spcBef>
              <a:spcAft>
                <a:spcPts val="1200"/>
              </a:spcAft>
              <a:buFont typeface="Georgia"/>
              <a:buChar char="▫"/>
              <a:defRPr/>
            </a:pPr>
            <a:r>
              <a:rPr lang="en-US" sz="2200" dirty="0" smtClean="0">
                <a:solidFill>
                  <a:schemeClr val="tx1">
                    <a:lumMod val="75000"/>
                    <a:lumOff val="25000"/>
                  </a:schemeClr>
                </a:solidFill>
                <a:latin typeface="Times New Roman" pitchFamily="18" charset="0"/>
                <a:cs typeface="Times New Roman" pitchFamily="18" charset="0"/>
              </a:rPr>
              <a:t>Commercial </a:t>
            </a:r>
            <a:r>
              <a:rPr lang="en-US" sz="2200" dirty="0">
                <a:solidFill>
                  <a:schemeClr val="tx1">
                    <a:lumMod val="75000"/>
                    <a:lumOff val="25000"/>
                  </a:schemeClr>
                </a:solidFill>
                <a:latin typeface="Times New Roman" pitchFamily="18" charset="0"/>
                <a:cs typeface="Times New Roman" pitchFamily="18" charset="0"/>
              </a:rPr>
              <a:t>banking is the dominant supplier of credit and payments services to businesses and households</a:t>
            </a:r>
          </a:p>
          <a:p>
            <a:pPr marL="658368" lvl="1" indent="-246888" eaLnBrk="1" fontAlgn="auto" hangingPunct="1">
              <a:spcBef>
                <a:spcPts val="0"/>
              </a:spcBef>
              <a:spcAft>
                <a:spcPts val="1200"/>
              </a:spcAft>
              <a:buFont typeface="Georgia"/>
              <a:buChar char="▫"/>
              <a:defRPr/>
            </a:pPr>
            <a:r>
              <a:rPr lang="en-US" sz="2200" dirty="0">
                <a:solidFill>
                  <a:schemeClr val="tx1">
                    <a:lumMod val="75000"/>
                    <a:lumOff val="25000"/>
                  </a:schemeClr>
                </a:solidFill>
                <a:latin typeface="Times New Roman" pitchFamily="18" charset="0"/>
                <a:cs typeface="Times New Roman" pitchFamily="18" charset="0"/>
              </a:rPr>
              <a:t>Many banks in the United States are small by global </a:t>
            </a:r>
            <a:r>
              <a:rPr lang="en-US" sz="2200" dirty="0" smtClean="0">
                <a:solidFill>
                  <a:schemeClr val="tx1">
                    <a:lumMod val="75000"/>
                    <a:lumOff val="25000"/>
                  </a:schemeClr>
                </a:solidFill>
                <a:latin typeface="Times New Roman" pitchFamily="18" charset="0"/>
                <a:cs typeface="Times New Roman" pitchFamily="18" charset="0"/>
              </a:rPr>
              <a:t>standards which is measured by the total assets held within the industry.</a:t>
            </a:r>
            <a:endParaRPr lang="en-US" sz="22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spcBef>
                <a:spcPts val="0"/>
              </a:spcBef>
              <a:spcAft>
                <a:spcPts val="1200"/>
              </a:spcAft>
              <a:buFont typeface="Georgia"/>
              <a:buChar char="▫"/>
              <a:defRPr/>
            </a:pPr>
            <a:r>
              <a:rPr lang="en-US" sz="2200" dirty="0">
                <a:solidFill>
                  <a:schemeClr val="tx1">
                    <a:lumMod val="75000"/>
                    <a:lumOff val="25000"/>
                  </a:schemeClr>
                </a:solidFill>
                <a:latin typeface="Times New Roman" pitchFamily="18" charset="0"/>
                <a:cs typeface="Times New Roman" pitchFamily="18" charset="0"/>
              </a:rPr>
              <a:t>In contrast, the American banking industry also contains some of the largest financial service organizations on the </a:t>
            </a:r>
            <a:r>
              <a:rPr lang="en-US" sz="2200" dirty="0" smtClean="0">
                <a:solidFill>
                  <a:schemeClr val="tx1">
                    <a:lumMod val="75000"/>
                    <a:lumOff val="25000"/>
                  </a:schemeClr>
                </a:solidFill>
                <a:latin typeface="Times New Roman" pitchFamily="18" charset="0"/>
                <a:cs typeface="Times New Roman" pitchFamily="18" charset="0"/>
              </a:rPr>
              <a:t>planet</a:t>
            </a:r>
          </a:p>
          <a:p>
            <a:pPr marL="923481" lvl="2" indent="-246888" eaLnBrk="1" fontAlgn="auto" hangingPunct="1">
              <a:spcBef>
                <a:spcPts val="0"/>
              </a:spcBef>
              <a:spcAft>
                <a:spcPts val="1200"/>
              </a:spcAft>
              <a:buFont typeface="Times New Roman" pitchFamily="18" charset="0"/>
              <a:buChar char="−"/>
              <a:defRPr/>
            </a:pPr>
            <a:r>
              <a:rPr lang="en-US" sz="2000" dirty="0" smtClean="0">
                <a:solidFill>
                  <a:schemeClr val="tx1">
                    <a:lumMod val="75000"/>
                    <a:lumOff val="25000"/>
                  </a:schemeClr>
                </a:solidFill>
                <a:latin typeface="Times New Roman" pitchFamily="18" charset="0"/>
                <a:cs typeface="Times New Roman" pitchFamily="18" charset="0"/>
              </a:rPr>
              <a:t>Citigroup</a:t>
            </a:r>
            <a:r>
              <a:rPr lang="en-US" sz="2000" dirty="0">
                <a:solidFill>
                  <a:schemeClr val="tx1">
                    <a:lumMod val="75000"/>
                    <a:lumOff val="25000"/>
                  </a:schemeClr>
                </a:solidFill>
                <a:latin typeface="Times New Roman" pitchFamily="18" charset="0"/>
                <a:cs typeface="Times New Roman" pitchFamily="18" charset="0"/>
              </a:rPr>
              <a:t>, JP Morgan Chase, and the Bank of America hold about 6 trillion dollars combined</a:t>
            </a:r>
          </a:p>
          <a:p>
            <a:pPr marL="658368" lvl="1" indent="-246888" eaLnBrk="1" fontAlgn="auto" hangingPunct="1">
              <a:spcBef>
                <a:spcPts val="0"/>
              </a:spcBef>
              <a:spcAft>
                <a:spcPts val="1200"/>
              </a:spcAft>
              <a:buFont typeface="Georgia"/>
              <a:buChar char="▫"/>
              <a:defRPr/>
            </a:pPr>
            <a:r>
              <a:rPr lang="en-US" sz="2200" dirty="0" smtClean="0">
                <a:solidFill>
                  <a:schemeClr val="tx1">
                    <a:lumMod val="75000"/>
                    <a:lumOff val="25000"/>
                  </a:schemeClr>
                </a:solidFill>
                <a:latin typeface="Times New Roman" pitchFamily="18" charset="0"/>
                <a:cs typeface="Times New Roman" pitchFamily="18" charset="0"/>
              </a:rPr>
              <a:t>Largest financial institutions benefit from failing.</a:t>
            </a:r>
          </a:p>
        </p:txBody>
      </p:sp>
      <p:sp>
        <p:nvSpPr>
          <p:cNvPr id="1638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2A8E34C6-0D09-4E02-B085-5768BA27F901}"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83325" y="530134"/>
            <a:ext cx="8229600" cy="1066800"/>
          </a:xfrm>
        </p:spPr>
        <p:txBody>
          <a:bodyPr/>
          <a:lstStyle/>
          <a:p>
            <a:pPr algn="ctr" eaLnBrk="1" hangingPunct="1"/>
            <a:r>
              <a:rPr lang="en-US" sz="3200" b="1" dirty="0" smtClean="0">
                <a:latin typeface="Times New Roman" pitchFamily="18" charset="0"/>
                <a:cs typeface="Times New Roman" pitchFamily="18" charset="0"/>
              </a:rPr>
              <a:t>Internal Organization of the Banking Firm</a:t>
            </a:r>
          </a:p>
        </p:txBody>
      </p:sp>
      <p:sp>
        <p:nvSpPr>
          <p:cNvPr id="6147" name="Rectangle 3"/>
          <p:cNvSpPr>
            <a:spLocks noGrp="1" noChangeArrowheads="1"/>
          </p:cNvSpPr>
          <p:nvPr>
            <p:ph idx="1"/>
          </p:nvPr>
        </p:nvSpPr>
        <p:spPr>
          <a:xfrm>
            <a:off x="457200" y="1959428"/>
            <a:ext cx="8229600" cy="4593771"/>
          </a:xfrm>
        </p:spPr>
        <p:txBody>
          <a:bodyPr>
            <a:normAutofit/>
          </a:bodyPr>
          <a:lstStyle/>
          <a:p>
            <a:pPr marL="365760" lvl="1" indent="-256032" eaLnBrk="1" fontAlgn="auto" hangingPunct="1">
              <a:lnSpc>
                <a:spcPct val="90000"/>
              </a:lnSpc>
              <a:spcAft>
                <a:spcPts val="0"/>
              </a:spcAft>
              <a:buClr>
                <a:schemeClr val="accent1">
                  <a:lumMod val="75000"/>
                </a:schemeClr>
              </a:buClr>
              <a:buFont typeface="Arial" pitchFamily="34" charset="0"/>
              <a:buChar char="•"/>
              <a:defRPr/>
            </a:pPr>
            <a:r>
              <a:rPr lang="en-US" sz="3200" dirty="0" smtClean="0">
                <a:solidFill>
                  <a:schemeClr val="tx1">
                    <a:lumMod val="85000"/>
                    <a:lumOff val="15000"/>
                  </a:schemeClr>
                </a:solidFill>
                <a:latin typeface="Times New Roman" pitchFamily="18" charset="0"/>
                <a:cs typeface="Times New Roman" pitchFamily="18" charset="0"/>
              </a:rPr>
              <a:t>The </a:t>
            </a:r>
            <a:r>
              <a:rPr lang="en-US" sz="3200" dirty="0">
                <a:solidFill>
                  <a:schemeClr val="tx1">
                    <a:lumMod val="85000"/>
                    <a:lumOff val="15000"/>
                  </a:schemeClr>
                </a:solidFill>
                <a:latin typeface="Times New Roman" pitchFamily="18" charset="0"/>
                <a:cs typeface="Times New Roman" pitchFamily="18" charset="0"/>
              </a:rPr>
              <a:t>great differences in size across the industry </a:t>
            </a:r>
            <a:r>
              <a:rPr lang="en-US" sz="3200" dirty="0" smtClean="0">
                <a:solidFill>
                  <a:schemeClr val="tx1">
                    <a:lumMod val="85000"/>
                    <a:lumOff val="15000"/>
                  </a:schemeClr>
                </a:solidFill>
                <a:latin typeface="Times New Roman" pitchFamily="18" charset="0"/>
                <a:cs typeface="Times New Roman" pitchFamily="18" charset="0"/>
              </a:rPr>
              <a:t>have organized differently the internal structure of the banks </a:t>
            </a:r>
            <a:r>
              <a:rPr lang="en-US" sz="3200" dirty="0">
                <a:solidFill>
                  <a:schemeClr val="tx1">
                    <a:lumMod val="85000"/>
                    <a:lumOff val="15000"/>
                  </a:schemeClr>
                </a:solidFill>
                <a:latin typeface="Times New Roman" pitchFamily="18" charset="0"/>
                <a:cs typeface="Times New Roman" pitchFamily="18" charset="0"/>
              </a:rPr>
              <a:t>and other service </a:t>
            </a:r>
            <a:r>
              <a:rPr lang="en-US" sz="3200" dirty="0" smtClean="0">
                <a:solidFill>
                  <a:schemeClr val="tx1">
                    <a:lumMod val="85000"/>
                    <a:lumOff val="15000"/>
                  </a:schemeClr>
                </a:solidFill>
                <a:latin typeface="Times New Roman" pitchFamily="18" charset="0"/>
                <a:cs typeface="Times New Roman" pitchFamily="18" charset="0"/>
              </a:rPr>
              <a:t>providers.</a:t>
            </a:r>
          </a:p>
          <a:p>
            <a:pPr marL="365760" lvl="1" indent="-256032" eaLnBrk="1" fontAlgn="auto" hangingPunct="1">
              <a:lnSpc>
                <a:spcPct val="90000"/>
              </a:lnSpc>
              <a:spcAft>
                <a:spcPts val="0"/>
              </a:spcAft>
              <a:buClr>
                <a:schemeClr val="accent1">
                  <a:lumMod val="75000"/>
                </a:schemeClr>
              </a:buClr>
              <a:buFont typeface="Arial" pitchFamily="34" charset="0"/>
              <a:buChar char="•"/>
              <a:defRPr/>
            </a:pPr>
            <a:endParaRPr lang="en-US" sz="3200" dirty="0" smtClean="0">
              <a:solidFill>
                <a:schemeClr val="tx1">
                  <a:lumMod val="85000"/>
                  <a:lumOff val="15000"/>
                </a:schemeClr>
              </a:solidFill>
              <a:latin typeface="Times New Roman" pitchFamily="18" charset="0"/>
              <a:cs typeface="Times New Roman" pitchFamily="18" charset="0"/>
            </a:endParaRPr>
          </a:p>
          <a:p>
            <a:pPr marL="365760" lvl="1" indent="-256032" eaLnBrk="1" fontAlgn="auto" hangingPunct="1">
              <a:lnSpc>
                <a:spcPct val="90000"/>
              </a:lnSpc>
              <a:spcAft>
                <a:spcPts val="0"/>
              </a:spcAft>
              <a:buClr>
                <a:schemeClr val="accent1">
                  <a:lumMod val="75000"/>
                </a:schemeClr>
              </a:buClr>
              <a:buFont typeface="Arial" pitchFamily="34" charset="0"/>
              <a:buChar char="•"/>
              <a:defRPr/>
            </a:pPr>
            <a:r>
              <a:rPr lang="en-US" sz="3200" dirty="0" smtClean="0">
                <a:solidFill>
                  <a:schemeClr val="tx1">
                    <a:lumMod val="85000"/>
                    <a:lumOff val="15000"/>
                  </a:schemeClr>
                </a:solidFill>
                <a:latin typeface="Times New Roman" pitchFamily="18" charset="0"/>
                <a:cs typeface="Times New Roman" pitchFamily="18" charset="0"/>
              </a:rPr>
              <a:t>The size factor has also influenced the variety of services provided by the financial institutions.</a:t>
            </a:r>
          </a:p>
          <a:p>
            <a:pPr marL="365760" lvl="1" indent="-256032" eaLnBrk="1" fontAlgn="auto" hangingPunct="1">
              <a:lnSpc>
                <a:spcPct val="90000"/>
              </a:lnSpc>
              <a:spcAft>
                <a:spcPts val="0"/>
              </a:spcAft>
              <a:buClr>
                <a:schemeClr val="accent3"/>
              </a:buClr>
              <a:buFont typeface="Georgia"/>
              <a:buChar char="•"/>
              <a:defRPr/>
            </a:pPr>
            <a:endParaRPr lang="en-US" sz="3200" dirty="0" smtClean="0">
              <a:solidFill>
                <a:schemeClr val="tx1"/>
              </a:solidFill>
              <a:latin typeface="Times New Roman" pitchFamily="18" charset="0"/>
              <a:cs typeface="Times New Roman" pitchFamily="18" charset="0"/>
            </a:endParaRPr>
          </a:p>
        </p:txBody>
      </p:sp>
      <p:sp>
        <p:nvSpPr>
          <p:cNvPr id="19460"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5A55408D-7FD4-4875-81D8-2FB883805255}"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9269" y="464821"/>
            <a:ext cx="7942217" cy="658586"/>
          </a:xfrm>
        </p:spPr>
        <p:txBody>
          <a:bodyPr/>
          <a:lstStyle/>
          <a:p>
            <a:pPr eaLnBrk="1" hangingPunct="1"/>
            <a:r>
              <a:rPr lang="en-US" sz="3000" b="1" dirty="0" smtClean="0">
                <a:latin typeface="Times New Roman" pitchFamily="18" charset="0"/>
                <a:cs typeface="Times New Roman" pitchFamily="18" charset="0"/>
              </a:rPr>
              <a:t>Internal Organization of the Community Banks</a:t>
            </a:r>
          </a:p>
        </p:txBody>
      </p:sp>
      <p:sp>
        <p:nvSpPr>
          <p:cNvPr id="6147" name="Rectangle 3"/>
          <p:cNvSpPr>
            <a:spLocks noGrp="1" noChangeArrowheads="1"/>
          </p:cNvSpPr>
          <p:nvPr>
            <p:ph idx="1"/>
          </p:nvPr>
        </p:nvSpPr>
        <p:spPr>
          <a:xfrm>
            <a:off x="169819" y="1345474"/>
            <a:ext cx="8673736" cy="5264332"/>
          </a:xfrm>
        </p:spPr>
        <p:txBody>
          <a:bodyPr>
            <a:noAutofit/>
          </a:bodyPr>
          <a:lstStyle/>
          <a:p>
            <a:pPr marL="274320" lvl="1" indent="-274320" eaLnBrk="1" fontAlgn="auto" hangingPunct="1">
              <a:spcBef>
                <a:spcPts val="0"/>
              </a:spcBef>
              <a:spcAft>
                <a:spcPts val="800"/>
              </a:spcAft>
              <a:buFont typeface="Georgia"/>
              <a:buChar char="▫"/>
              <a:defRPr/>
            </a:pPr>
            <a:r>
              <a:rPr lang="en-US" sz="1800" dirty="0" smtClean="0">
                <a:solidFill>
                  <a:schemeClr val="tx1">
                    <a:lumMod val="85000"/>
                    <a:lumOff val="15000"/>
                  </a:schemeClr>
                </a:solidFill>
                <a:latin typeface="Times New Roman" pitchFamily="18" charset="0"/>
                <a:cs typeface="Times New Roman" pitchFamily="18" charset="0"/>
              </a:rPr>
              <a:t>Devoted </a:t>
            </a:r>
            <a:r>
              <a:rPr lang="en-US" sz="1800" dirty="0">
                <a:solidFill>
                  <a:schemeClr val="tx1">
                    <a:lumMod val="85000"/>
                    <a:lumOff val="15000"/>
                  </a:schemeClr>
                </a:solidFill>
                <a:latin typeface="Times New Roman" pitchFamily="18" charset="0"/>
                <a:cs typeface="Times New Roman" pitchFamily="18" charset="0"/>
              </a:rPr>
              <a:t>principally to the markets for </a:t>
            </a:r>
            <a:r>
              <a:rPr lang="en-US" sz="1800" dirty="0" smtClean="0">
                <a:solidFill>
                  <a:schemeClr val="tx1">
                    <a:lumMod val="85000"/>
                    <a:lumOff val="15000"/>
                  </a:schemeClr>
                </a:solidFill>
                <a:latin typeface="Times New Roman" pitchFamily="18" charset="0"/>
                <a:cs typeface="Times New Roman" pitchFamily="18" charset="0"/>
              </a:rPr>
              <a:t>smaller (individual or business), </a:t>
            </a:r>
            <a:r>
              <a:rPr lang="en-US" sz="1800" dirty="0">
                <a:solidFill>
                  <a:schemeClr val="tx1">
                    <a:lumMod val="85000"/>
                    <a:lumOff val="15000"/>
                  </a:schemeClr>
                </a:solidFill>
                <a:latin typeface="Times New Roman" pitchFamily="18" charset="0"/>
                <a:cs typeface="Times New Roman" pitchFamily="18" charset="0"/>
              </a:rPr>
              <a:t>locally based deposits and loans and are often referred to as a retail </a:t>
            </a:r>
            <a:r>
              <a:rPr lang="en-US" sz="1800" dirty="0" smtClean="0">
                <a:solidFill>
                  <a:schemeClr val="tx1">
                    <a:lumMod val="85000"/>
                    <a:lumOff val="15000"/>
                  </a:schemeClr>
                </a:solidFill>
                <a:latin typeface="Times New Roman" pitchFamily="18" charset="0"/>
                <a:cs typeface="Times New Roman" pitchFamily="18" charset="0"/>
              </a:rPr>
              <a:t>bank.</a:t>
            </a:r>
          </a:p>
          <a:p>
            <a:pPr marL="274320" lvl="1" indent="-274320" eaLnBrk="1" fontAlgn="auto" hangingPunct="1">
              <a:spcBef>
                <a:spcPts val="0"/>
              </a:spcBef>
              <a:spcAft>
                <a:spcPts val="800"/>
              </a:spcAft>
              <a:buFont typeface="Georgia"/>
              <a:buChar char="▫"/>
              <a:defRPr/>
            </a:pPr>
            <a:r>
              <a:rPr lang="en-US" sz="1800" dirty="0" smtClean="0">
                <a:solidFill>
                  <a:schemeClr val="tx1">
                    <a:lumMod val="85000"/>
                    <a:lumOff val="15000"/>
                  </a:schemeClr>
                </a:solidFill>
                <a:latin typeface="Times New Roman" pitchFamily="18" charset="0"/>
              </a:rPr>
              <a:t>A bank with heavy involvement in consumer loans &amp; deposits, and small business loans is called “</a:t>
            </a:r>
            <a:r>
              <a:rPr lang="en-US" sz="1800" b="1" i="1" dirty="0" smtClean="0">
                <a:solidFill>
                  <a:schemeClr val="tx1">
                    <a:lumMod val="85000"/>
                    <a:lumOff val="15000"/>
                  </a:schemeClr>
                </a:solidFill>
                <a:latin typeface="Times New Roman" pitchFamily="18" charset="0"/>
              </a:rPr>
              <a:t>Retail Bank</a:t>
            </a:r>
            <a:r>
              <a:rPr lang="en-US" sz="1800" dirty="0" smtClean="0">
                <a:solidFill>
                  <a:schemeClr val="tx1">
                    <a:lumMod val="85000"/>
                    <a:lumOff val="15000"/>
                  </a:schemeClr>
                </a:solidFill>
                <a:latin typeface="Times New Roman" pitchFamily="18" charset="0"/>
              </a:rPr>
              <a:t>”. </a:t>
            </a:r>
            <a:endParaRPr lang="en-US" sz="1800" dirty="0">
              <a:solidFill>
                <a:schemeClr val="tx1">
                  <a:lumMod val="85000"/>
                  <a:lumOff val="15000"/>
                </a:schemeClr>
              </a:solidFill>
              <a:latin typeface="Times New Roman" pitchFamily="18" charset="0"/>
              <a:cs typeface="Times New Roman" pitchFamily="18" charset="0"/>
            </a:endParaRPr>
          </a:p>
          <a:p>
            <a:pPr marL="274320" lvl="1" indent="-274320" eaLnBrk="1" fontAlgn="auto" hangingPunct="1">
              <a:spcBef>
                <a:spcPts val="0"/>
              </a:spcBef>
              <a:spcAft>
                <a:spcPts val="800"/>
              </a:spcAft>
              <a:buFont typeface="Georgia"/>
              <a:buChar char="▫"/>
              <a:defRPr/>
            </a:pPr>
            <a:r>
              <a:rPr lang="en-US" sz="1800" dirty="0" smtClean="0">
                <a:solidFill>
                  <a:schemeClr val="tx1">
                    <a:lumMod val="85000"/>
                    <a:lumOff val="15000"/>
                  </a:schemeClr>
                </a:solidFill>
                <a:latin typeface="Times New Roman" pitchFamily="18" charset="0"/>
                <a:cs typeface="Times New Roman" pitchFamily="18" charset="0"/>
              </a:rPr>
              <a:t>Financial </a:t>
            </a:r>
            <a:r>
              <a:rPr lang="en-US" sz="1800" dirty="0">
                <a:solidFill>
                  <a:schemeClr val="tx1">
                    <a:lumMod val="85000"/>
                    <a:lumOff val="15000"/>
                  </a:schemeClr>
                </a:solidFill>
                <a:latin typeface="Times New Roman" pitchFamily="18" charset="0"/>
                <a:cs typeface="Times New Roman" pitchFamily="18" charset="0"/>
              </a:rPr>
              <a:t>firms of this type stand in </a:t>
            </a:r>
            <a:r>
              <a:rPr lang="en-US" sz="1800" dirty="0" smtClean="0">
                <a:solidFill>
                  <a:schemeClr val="tx1">
                    <a:lumMod val="85000"/>
                    <a:lumOff val="15000"/>
                  </a:schemeClr>
                </a:solidFill>
                <a:latin typeface="Times New Roman" pitchFamily="18" charset="0"/>
                <a:cs typeface="Times New Roman" pitchFamily="18" charset="0"/>
              </a:rPr>
              <a:t>sharp </a:t>
            </a:r>
            <a:r>
              <a:rPr lang="en-US" sz="1800" dirty="0">
                <a:solidFill>
                  <a:schemeClr val="tx1">
                    <a:lumMod val="85000"/>
                    <a:lumOff val="15000"/>
                  </a:schemeClr>
                </a:solidFill>
                <a:latin typeface="Times New Roman" pitchFamily="18" charset="0"/>
                <a:cs typeface="Times New Roman" pitchFamily="18" charset="0"/>
              </a:rPr>
              <a:t>contrast to  </a:t>
            </a:r>
            <a:r>
              <a:rPr lang="en-US" sz="1800" b="1" dirty="0">
                <a:solidFill>
                  <a:schemeClr val="tx1">
                    <a:lumMod val="85000"/>
                    <a:lumOff val="15000"/>
                  </a:schemeClr>
                </a:solidFill>
                <a:latin typeface="Times New Roman" pitchFamily="18" charset="0"/>
                <a:cs typeface="Times New Roman" pitchFamily="18" charset="0"/>
              </a:rPr>
              <a:t>wholesale </a:t>
            </a:r>
            <a:r>
              <a:rPr lang="en-US" sz="1800" b="1" dirty="0" smtClean="0">
                <a:solidFill>
                  <a:schemeClr val="tx1">
                    <a:lumMod val="85000"/>
                    <a:lumOff val="15000"/>
                  </a:schemeClr>
                </a:solidFill>
                <a:latin typeface="Times New Roman" pitchFamily="18" charset="0"/>
                <a:cs typeface="Times New Roman" pitchFamily="18" charset="0"/>
              </a:rPr>
              <a:t>banks. </a:t>
            </a:r>
            <a:r>
              <a:rPr lang="en-US" sz="1800" dirty="0" smtClean="0">
                <a:solidFill>
                  <a:schemeClr val="tx1">
                    <a:lumMod val="85000"/>
                    <a:lumOff val="15000"/>
                  </a:schemeClr>
                </a:solidFill>
                <a:latin typeface="Times New Roman" pitchFamily="18" charset="0"/>
              </a:rPr>
              <a:t>The bank which concentrates mainly upon serving commercial customers &amp; making large corporate loans is called “</a:t>
            </a:r>
            <a:r>
              <a:rPr lang="en-US" sz="1800" b="1" i="1" dirty="0" smtClean="0">
                <a:solidFill>
                  <a:schemeClr val="tx1">
                    <a:lumMod val="85000"/>
                    <a:lumOff val="15000"/>
                  </a:schemeClr>
                </a:solidFill>
                <a:latin typeface="Times New Roman" pitchFamily="18" charset="0"/>
              </a:rPr>
              <a:t>Wholesale Institution</a:t>
            </a:r>
            <a:r>
              <a:rPr lang="en-US" sz="1800" dirty="0" smtClean="0">
                <a:solidFill>
                  <a:schemeClr val="tx1">
                    <a:lumMod val="85000"/>
                    <a:lumOff val="15000"/>
                  </a:schemeClr>
                </a:solidFill>
                <a:latin typeface="Times New Roman" pitchFamily="18" charset="0"/>
              </a:rPr>
              <a:t>”.</a:t>
            </a:r>
            <a:endParaRPr lang="en-US" sz="1800" b="1" dirty="0" smtClean="0">
              <a:solidFill>
                <a:schemeClr val="tx1">
                  <a:lumMod val="85000"/>
                  <a:lumOff val="15000"/>
                </a:schemeClr>
              </a:solidFill>
              <a:latin typeface="Times New Roman" pitchFamily="18" charset="0"/>
              <a:cs typeface="Times New Roman" pitchFamily="18" charset="0"/>
            </a:endParaRPr>
          </a:p>
          <a:p>
            <a:pPr marL="274320" lvl="1" indent="-274320" eaLnBrk="1" fontAlgn="auto" hangingPunct="1">
              <a:spcBef>
                <a:spcPts val="0"/>
              </a:spcBef>
              <a:spcAft>
                <a:spcPts val="800"/>
              </a:spcAft>
              <a:buFont typeface="Georgia"/>
              <a:buChar char="▫"/>
              <a:defRPr/>
            </a:pPr>
            <a:r>
              <a:rPr lang="en-US" sz="1800" dirty="0" smtClean="0">
                <a:solidFill>
                  <a:schemeClr val="tx1">
                    <a:lumMod val="85000"/>
                    <a:lumOff val="15000"/>
                  </a:schemeClr>
                </a:solidFill>
                <a:latin typeface="Times New Roman" pitchFamily="18" charset="0"/>
                <a:cs typeface="Times New Roman" pitchFamily="18" charset="0"/>
              </a:rPr>
              <a:t>Close </a:t>
            </a:r>
            <a:r>
              <a:rPr lang="en-US" sz="1800" dirty="0">
                <a:solidFill>
                  <a:schemeClr val="tx1">
                    <a:lumMod val="85000"/>
                    <a:lumOff val="15000"/>
                  </a:schemeClr>
                </a:solidFill>
                <a:latin typeface="Times New Roman" pitchFamily="18" charset="0"/>
                <a:cs typeface="Times New Roman" pitchFamily="18" charset="0"/>
              </a:rPr>
              <a:t>contact between top </a:t>
            </a:r>
            <a:r>
              <a:rPr lang="en-US" sz="1800" dirty="0" smtClean="0">
                <a:solidFill>
                  <a:schemeClr val="tx1">
                    <a:lumMod val="85000"/>
                    <a:lumOff val="15000"/>
                  </a:schemeClr>
                </a:solidFill>
                <a:latin typeface="Times New Roman" pitchFamily="18" charset="0"/>
                <a:cs typeface="Times New Roman" pitchFamily="18" charset="0"/>
              </a:rPr>
              <a:t>management </a:t>
            </a:r>
            <a:r>
              <a:rPr lang="en-US" sz="1800" dirty="0">
                <a:solidFill>
                  <a:schemeClr val="tx1">
                    <a:lumMod val="85000"/>
                    <a:lumOff val="15000"/>
                  </a:schemeClr>
                </a:solidFill>
                <a:latin typeface="Times New Roman" pitchFamily="18" charset="0"/>
                <a:cs typeface="Times New Roman" pitchFamily="18" charset="0"/>
              </a:rPr>
              <a:t>and management and staff of each division is </a:t>
            </a:r>
            <a:r>
              <a:rPr lang="en-US" sz="1800" dirty="0" smtClean="0">
                <a:solidFill>
                  <a:schemeClr val="tx1">
                    <a:lumMod val="85000"/>
                    <a:lumOff val="15000"/>
                  </a:schemeClr>
                </a:solidFill>
                <a:latin typeface="Times New Roman" pitchFamily="18" charset="0"/>
                <a:cs typeface="Times New Roman" pitchFamily="18" charset="0"/>
              </a:rPr>
              <a:t>common:</a:t>
            </a:r>
          </a:p>
          <a:p>
            <a:pPr marL="274320" lvl="1" indent="-274320" eaLnBrk="1" fontAlgn="auto" hangingPunct="1">
              <a:spcBef>
                <a:spcPts val="0"/>
              </a:spcBef>
              <a:spcAft>
                <a:spcPts val="800"/>
              </a:spcAft>
              <a:buFont typeface="Georgia"/>
              <a:buChar char="▫"/>
              <a:defRPr/>
            </a:pPr>
            <a:r>
              <a:rPr lang="en-US" sz="1800" dirty="0" smtClean="0">
                <a:solidFill>
                  <a:schemeClr val="tx1">
                    <a:lumMod val="85000"/>
                    <a:lumOff val="15000"/>
                  </a:schemeClr>
                </a:solidFill>
                <a:latin typeface="Times New Roman" pitchFamily="18" charset="0"/>
                <a:cs typeface="Times New Roman" pitchFamily="18" charset="0"/>
              </a:rPr>
              <a:t>Community </a:t>
            </a:r>
            <a:r>
              <a:rPr lang="en-US" sz="1800" dirty="0">
                <a:solidFill>
                  <a:schemeClr val="tx1">
                    <a:lumMod val="85000"/>
                    <a:lumOff val="15000"/>
                  </a:schemeClr>
                </a:solidFill>
                <a:latin typeface="Times New Roman" pitchFamily="18" charset="0"/>
                <a:cs typeface="Times New Roman" pitchFamily="18" charset="0"/>
              </a:rPr>
              <a:t>banks are usually significantly </a:t>
            </a:r>
            <a:r>
              <a:rPr lang="en-US" sz="1800" dirty="0" smtClean="0">
                <a:solidFill>
                  <a:schemeClr val="tx1">
                    <a:lumMod val="85000"/>
                    <a:lumOff val="15000"/>
                  </a:schemeClr>
                </a:solidFill>
                <a:latin typeface="Times New Roman" pitchFamily="18" charset="0"/>
                <a:cs typeface="Times New Roman" pitchFamily="18" charset="0"/>
              </a:rPr>
              <a:t>impacted </a:t>
            </a:r>
            <a:r>
              <a:rPr lang="en-US" sz="1800" dirty="0">
                <a:solidFill>
                  <a:schemeClr val="tx1">
                    <a:lumMod val="85000"/>
                    <a:lumOff val="15000"/>
                  </a:schemeClr>
                </a:solidFill>
                <a:latin typeface="Times New Roman" pitchFamily="18" charset="0"/>
                <a:cs typeface="Times New Roman" pitchFamily="18" charset="0"/>
              </a:rPr>
              <a:t>by changes in the health of the local </a:t>
            </a:r>
            <a:r>
              <a:rPr lang="en-US" sz="1800" dirty="0" smtClean="0">
                <a:solidFill>
                  <a:schemeClr val="tx1">
                    <a:lumMod val="85000"/>
                    <a:lumOff val="15000"/>
                  </a:schemeClr>
                </a:solidFill>
                <a:latin typeface="Times New Roman" pitchFamily="18" charset="0"/>
                <a:cs typeface="Times New Roman" pitchFamily="18" charset="0"/>
              </a:rPr>
              <a:t>economy and keeping up with new regulations</a:t>
            </a:r>
          </a:p>
        </p:txBody>
      </p:sp>
      <p:sp>
        <p:nvSpPr>
          <p:cNvPr id="2150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78D6A649-0D15-454D-8699-770ED6A0090C}" type="slidenum">
              <a:rPr lang="en-US" sz="1200">
                <a:solidFill>
                  <a:srgbClr val="FFFFFF"/>
                </a:solidFill>
              </a:rPr>
              <a:pPr algn="r"/>
              <a:t>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3326" y="438694"/>
            <a:ext cx="8229600" cy="763089"/>
          </a:xfrm>
        </p:spPr>
        <p:txBody>
          <a:bodyPr/>
          <a:lstStyle/>
          <a:p>
            <a:pPr algn="ctr" eaLnBrk="1" hangingPunct="1"/>
            <a:r>
              <a:rPr lang="en-US" sz="3200" b="1" dirty="0" smtClean="0">
                <a:latin typeface="Times New Roman" pitchFamily="18" charset="0"/>
                <a:cs typeface="Times New Roman" pitchFamily="18" charset="0"/>
              </a:rPr>
              <a:t>Internal Organization of the Large Banks</a:t>
            </a:r>
          </a:p>
        </p:txBody>
      </p:sp>
      <p:sp>
        <p:nvSpPr>
          <p:cNvPr id="6147" name="Rectangle 3"/>
          <p:cNvSpPr>
            <a:spLocks noGrp="1" noChangeArrowheads="1"/>
          </p:cNvSpPr>
          <p:nvPr>
            <p:ph idx="1"/>
          </p:nvPr>
        </p:nvSpPr>
        <p:spPr>
          <a:xfrm>
            <a:off x="274320" y="1580606"/>
            <a:ext cx="8608423" cy="5068388"/>
          </a:xfrm>
        </p:spPr>
        <p:txBody>
          <a:bodyPr>
            <a:noAutofit/>
          </a:bodyPr>
          <a:lstStyle/>
          <a:p>
            <a:pPr marL="274320" indent="-274320" eaLnBrk="1" fontAlgn="auto" hangingPunct="1">
              <a:spcBef>
                <a:spcPts val="0"/>
              </a:spcBef>
              <a:spcAft>
                <a:spcPts val="600"/>
              </a:spcAft>
              <a:buClr>
                <a:schemeClr val="accent3"/>
              </a:buClr>
              <a:buNone/>
              <a:defRPr/>
            </a:pPr>
            <a:r>
              <a:rPr lang="en-US" sz="2000" dirty="0">
                <a:solidFill>
                  <a:schemeClr val="tx1">
                    <a:lumMod val="85000"/>
                    <a:lumOff val="15000"/>
                  </a:schemeClr>
                </a:solidFill>
                <a:latin typeface="Times New Roman" pitchFamily="18" charset="0"/>
                <a:cs typeface="Times New Roman" pitchFamily="18" charset="0"/>
              </a:rPr>
              <a:t>Larger </a:t>
            </a:r>
            <a:r>
              <a:rPr lang="en-US" sz="2000" dirty="0" smtClean="0">
                <a:solidFill>
                  <a:schemeClr val="tx1">
                    <a:lumMod val="85000"/>
                    <a:lumOff val="15000"/>
                  </a:schemeClr>
                </a:solidFill>
                <a:latin typeface="Times New Roman" pitchFamily="18" charset="0"/>
                <a:cs typeface="Times New Roman" pitchFamily="18" charset="0"/>
              </a:rPr>
              <a:t>Banks are </a:t>
            </a:r>
            <a:r>
              <a:rPr lang="en-US" sz="2000" b="1" dirty="0" smtClean="0">
                <a:solidFill>
                  <a:schemeClr val="tx1">
                    <a:lumMod val="85000"/>
                    <a:lumOff val="15000"/>
                  </a:schemeClr>
                </a:solidFill>
                <a:latin typeface="Times New Roman" pitchFamily="18" charset="0"/>
                <a:cs typeface="Times New Roman" pitchFamily="18" charset="0"/>
              </a:rPr>
              <a:t>Money Center Banks </a:t>
            </a:r>
          </a:p>
          <a:p>
            <a:pPr marL="274320" lvl="1" indent="-274320" eaLnBrk="1" fontAlgn="auto" hangingPunct="1">
              <a:spcBef>
                <a:spcPts val="0"/>
              </a:spcBef>
              <a:spcAft>
                <a:spcPts val="10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A </a:t>
            </a:r>
            <a:r>
              <a:rPr lang="en-US" sz="2000" dirty="0">
                <a:solidFill>
                  <a:schemeClr val="tx1">
                    <a:lumMod val="85000"/>
                    <a:lumOff val="15000"/>
                  </a:schemeClr>
                </a:solidFill>
                <a:latin typeface="Times New Roman" pitchFamily="18" charset="0"/>
                <a:cs typeface="Times New Roman" pitchFamily="18" charset="0"/>
              </a:rPr>
              <a:t>large </a:t>
            </a:r>
            <a:r>
              <a:rPr lang="en-US" sz="2000" dirty="0" smtClean="0">
                <a:solidFill>
                  <a:schemeClr val="tx1">
                    <a:lumMod val="85000"/>
                    <a:lumOff val="15000"/>
                  </a:schemeClr>
                </a:solidFill>
                <a:latin typeface="Times New Roman" pitchFamily="18" charset="0"/>
                <a:cs typeface="Times New Roman" pitchFamily="18" charset="0"/>
              </a:rPr>
              <a:t>money </a:t>
            </a:r>
            <a:r>
              <a:rPr lang="en-US" sz="2000" dirty="0">
                <a:solidFill>
                  <a:schemeClr val="tx1">
                    <a:lumMod val="85000"/>
                    <a:lumOff val="15000"/>
                  </a:schemeClr>
                </a:solidFill>
                <a:latin typeface="Times New Roman" pitchFamily="18" charset="0"/>
                <a:cs typeface="Times New Roman" pitchFamily="18" charset="0"/>
              </a:rPr>
              <a:t>center </a:t>
            </a:r>
            <a:r>
              <a:rPr lang="en-US" sz="2000" dirty="0" smtClean="0">
                <a:solidFill>
                  <a:schemeClr val="tx1">
                    <a:lumMod val="85000"/>
                    <a:lumOff val="15000"/>
                  </a:schemeClr>
                </a:solidFill>
                <a:latin typeface="Times New Roman" pitchFamily="18" charset="0"/>
                <a:cs typeface="Times New Roman" pitchFamily="18" charset="0"/>
              </a:rPr>
              <a:t>bank is usually located </a:t>
            </a:r>
            <a:r>
              <a:rPr lang="en-US" sz="2000" dirty="0">
                <a:solidFill>
                  <a:schemeClr val="tx1">
                    <a:lumMod val="85000"/>
                    <a:lumOff val="15000"/>
                  </a:schemeClr>
                </a:solidFill>
                <a:latin typeface="Times New Roman" pitchFamily="18" charset="0"/>
                <a:cs typeface="Times New Roman" pitchFamily="18" charset="0"/>
              </a:rPr>
              <a:t>in a large city and </a:t>
            </a:r>
            <a:r>
              <a:rPr lang="en-US" sz="2000" dirty="0" smtClean="0">
                <a:solidFill>
                  <a:schemeClr val="tx1">
                    <a:lumMod val="85000"/>
                    <a:lumOff val="15000"/>
                  </a:schemeClr>
                </a:solidFill>
                <a:latin typeface="Times New Roman" pitchFamily="18" charset="0"/>
                <a:cs typeface="Times New Roman" pitchFamily="18" charset="0"/>
              </a:rPr>
              <a:t>has a focus towards </a:t>
            </a:r>
            <a:r>
              <a:rPr lang="en-US" sz="2000" b="1" dirty="0" smtClean="0">
                <a:solidFill>
                  <a:schemeClr val="tx1">
                    <a:lumMod val="85000"/>
                    <a:lumOff val="15000"/>
                  </a:schemeClr>
                </a:solidFill>
                <a:latin typeface="Times New Roman" pitchFamily="18" charset="0"/>
                <a:cs typeface="Times New Roman" pitchFamily="18" charset="0"/>
              </a:rPr>
              <a:t>wholesale</a:t>
            </a:r>
            <a:r>
              <a:rPr lang="en-US" sz="2000" dirty="0" smtClean="0">
                <a:solidFill>
                  <a:schemeClr val="tx1">
                    <a:lumMod val="85000"/>
                    <a:lumOff val="15000"/>
                  </a:schemeClr>
                </a:solidFill>
                <a:latin typeface="Times New Roman" pitchFamily="18" charset="0"/>
                <a:cs typeface="Times New Roman" pitchFamily="18" charset="0"/>
              </a:rPr>
              <a:t> </a:t>
            </a:r>
            <a:r>
              <a:rPr lang="en-US" sz="2000" dirty="0">
                <a:solidFill>
                  <a:schemeClr val="tx1">
                    <a:lumMod val="85000"/>
                    <a:lumOff val="15000"/>
                  </a:schemeClr>
                </a:solidFill>
                <a:latin typeface="Times New Roman" pitchFamily="18" charset="0"/>
                <a:cs typeface="Times New Roman" pitchFamily="18" charset="0"/>
              </a:rPr>
              <a:t>or </a:t>
            </a:r>
            <a:r>
              <a:rPr lang="en-US" sz="2000" b="1" dirty="0">
                <a:solidFill>
                  <a:schemeClr val="tx1">
                    <a:lumMod val="85000"/>
                    <a:lumOff val="15000"/>
                  </a:schemeClr>
                </a:solidFill>
                <a:latin typeface="Times New Roman" pitchFamily="18" charset="0"/>
                <a:cs typeface="Times New Roman" pitchFamily="18" charset="0"/>
              </a:rPr>
              <a:t>wholesale plus </a:t>
            </a:r>
            <a:r>
              <a:rPr lang="en-US" sz="2000" b="1" dirty="0" smtClean="0">
                <a:solidFill>
                  <a:schemeClr val="tx1">
                    <a:lumMod val="85000"/>
                    <a:lumOff val="15000"/>
                  </a:schemeClr>
                </a:solidFill>
                <a:latin typeface="Times New Roman" pitchFamily="18" charset="0"/>
                <a:cs typeface="Times New Roman" pitchFamily="18" charset="0"/>
              </a:rPr>
              <a:t>retail</a:t>
            </a:r>
          </a:p>
          <a:p>
            <a:pPr marL="274320" lvl="1" indent="-274320" eaLnBrk="1" fontAlgn="auto" hangingPunct="1">
              <a:spcBef>
                <a:spcPts val="0"/>
              </a:spcBef>
              <a:spcAft>
                <a:spcPts val="10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This bank is owned &amp; controlled by a holding company whose stockholders elect a Board of Directors to oversee the bank &amp; nonbank firms allied with the same holding company.  </a:t>
            </a:r>
          </a:p>
          <a:p>
            <a:pPr marL="274320" lvl="1" indent="-274320" eaLnBrk="1" fontAlgn="auto" hangingPunct="1">
              <a:spcBef>
                <a:spcPts val="0"/>
              </a:spcBef>
              <a:spcAft>
                <a:spcPts val="1000"/>
              </a:spcAft>
              <a:buFont typeface="Georgia"/>
              <a:buChar char="▫"/>
              <a:defRPr/>
            </a:pPr>
            <a:r>
              <a:rPr lang="en-US" sz="2000" b="1" dirty="0" smtClean="0">
                <a:solidFill>
                  <a:schemeClr val="tx1">
                    <a:lumMod val="85000"/>
                    <a:lumOff val="15000"/>
                  </a:schemeClr>
                </a:solidFill>
                <a:latin typeface="Times New Roman" pitchFamily="18" charset="0"/>
                <a:cs typeface="Times New Roman" pitchFamily="18" charset="0"/>
              </a:rPr>
              <a:t>Bank Holding Company </a:t>
            </a:r>
            <a:r>
              <a:rPr lang="en-US" sz="2000" dirty="0" smtClean="0">
                <a:solidFill>
                  <a:schemeClr val="tx1">
                    <a:lumMod val="85000"/>
                    <a:lumOff val="15000"/>
                  </a:schemeClr>
                </a:solidFill>
                <a:latin typeface="Times New Roman" pitchFamily="18" charset="0"/>
                <a:cs typeface="Times New Roman" pitchFamily="18" charset="0"/>
              </a:rPr>
              <a:t>is any company that has control over a bank.</a:t>
            </a:r>
          </a:p>
          <a:p>
            <a:pPr marL="274320" lvl="1" indent="-274320" eaLnBrk="1" fontAlgn="auto" hangingPunct="1">
              <a:spcBef>
                <a:spcPts val="0"/>
              </a:spcBef>
              <a:spcAft>
                <a:spcPts val="10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The largest institutions serve many different markets with many different services, they are better diversified – both geographically &amp; product line – to withstand the risks of a fluctuating economy.</a:t>
            </a:r>
          </a:p>
          <a:p>
            <a:pPr marL="274320" lvl="1" indent="-274320" eaLnBrk="1" fontAlgn="auto" hangingPunct="1">
              <a:spcBef>
                <a:spcPts val="0"/>
              </a:spcBef>
              <a:spcAft>
                <a:spcPts val="10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Span of control is the key problem as top management less informed about the subsidiary companies </a:t>
            </a:r>
          </a:p>
          <a:p>
            <a:pPr marL="274320" lvl="1" indent="-274320" eaLnBrk="1" fontAlgn="auto" hangingPunct="1">
              <a:spcBef>
                <a:spcPts val="0"/>
              </a:spcBef>
              <a:spcAft>
                <a:spcPts val="10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Problems may not surface for months as offered in domestic &amp; </a:t>
            </a:r>
            <a:r>
              <a:rPr lang="en-US" sz="2000" smtClean="0">
                <a:solidFill>
                  <a:schemeClr val="tx1">
                    <a:lumMod val="85000"/>
                    <a:lumOff val="15000"/>
                  </a:schemeClr>
                </a:solidFill>
                <a:latin typeface="Times New Roman" pitchFamily="18" charset="0"/>
                <a:cs typeface="Times New Roman" pitchFamily="18" charset="0"/>
              </a:rPr>
              <a:t>foreign markets</a:t>
            </a:r>
            <a:endParaRPr lang="en-US" sz="2000" dirty="0" smtClean="0">
              <a:solidFill>
                <a:schemeClr val="tx1">
                  <a:lumMod val="85000"/>
                  <a:lumOff val="15000"/>
                </a:schemeClr>
              </a:solidFill>
              <a:latin typeface="Times New Roman" pitchFamily="18" charset="0"/>
              <a:cs typeface="Times New Roman" pitchFamily="18" charset="0"/>
            </a:endParaRPr>
          </a:p>
        </p:txBody>
      </p:sp>
      <p:sp>
        <p:nvSpPr>
          <p:cNvPr id="2355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7A5E8E77-411A-41AC-B7FD-A7294960AEF2}" type="slidenum">
              <a:rPr lang="en-US" sz="1200">
                <a:solidFill>
                  <a:srgbClr val="FFFFFF"/>
                </a:solidFill>
              </a:rPr>
              <a:pPr algn="r"/>
              <a:t>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1449977"/>
            <a:ext cx="8783392" cy="5234157"/>
          </a:xfrm>
        </p:spPr>
        <p:txBody>
          <a:bodyPr/>
          <a:lstStyle/>
          <a:p>
            <a:pPr marL="274320" lvl="1" indent="-274320" eaLnBrk="1" fontAlgn="auto" hangingPunct="1">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Some of the largest banks have moved toward the </a:t>
            </a:r>
            <a:r>
              <a:rPr lang="en-US" sz="2000" b="1" dirty="0" smtClean="0">
                <a:solidFill>
                  <a:schemeClr val="tx1">
                    <a:lumMod val="85000"/>
                    <a:lumOff val="15000"/>
                  </a:schemeClr>
                </a:solidFill>
                <a:latin typeface="Times New Roman" pitchFamily="18" charset="0"/>
                <a:cs typeface="Times New Roman" pitchFamily="18" charset="0"/>
              </a:rPr>
              <a:t>profit-centered</a:t>
            </a:r>
            <a:r>
              <a:rPr lang="en-US" sz="2000" dirty="0" smtClean="0">
                <a:solidFill>
                  <a:schemeClr val="tx1">
                    <a:lumMod val="85000"/>
                    <a:lumOff val="15000"/>
                  </a:schemeClr>
                </a:solidFill>
                <a:latin typeface="Times New Roman" pitchFamily="18" charset="0"/>
                <a:cs typeface="Times New Roman" pitchFamily="18" charset="0"/>
              </a:rPr>
              <a:t> or </a:t>
            </a:r>
            <a:r>
              <a:rPr lang="en-US" sz="2000" b="1" dirty="0" smtClean="0">
                <a:solidFill>
                  <a:schemeClr val="tx1">
                    <a:lumMod val="85000"/>
                    <a:lumOff val="15000"/>
                  </a:schemeClr>
                </a:solidFill>
                <a:latin typeface="Times New Roman" pitchFamily="18" charset="0"/>
                <a:cs typeface="Times New Roman" pitchFamily="18" charset="0"/>
              </a:rPr>
              <a:t>performance approach</a:t>
            </a:r>
          </a:p>
          <a:p>
            <a:pPr marL="539433" lvl="2" indent="-274320" eaLnBrk="1" fontAlgn="auto" hangingPunct="1">
              <a:spcBef>
                <a:spcPts val="0"/>
              </a:spcBef>
              <a:spcAft>
                <a:spcPts val="600"/>
              </a:spcAft>
              <a:buFont typeface="Times New Roman" pitchFamily="18" charset="0"/>
              <a:buChar char="−"/>
              <a:defRPr/>
            </a:pPr>
            <a:r>
              <a:rPr lang="en-US" sz="1800" dirty="0" smtClean="0">
                <a:solidFill>
                  <a:schemeClr val="tx1">
                    <a:lumMod val="85000"/>
                    <a:lumOff val="15000"/>
                  </a:schemeClr>
                </a:solidFill>
                <a:latin typeface="Times New Roman" pitchFamily="18" charset="0"/>
                <a:cs typeface="Times New Roman" pitchFamily="18" charset="0"/>
              </a:rPr>
              <a:t>Each major department strives to maximize its contribution to profitability or to some other performance indicator</a:t>
            </a:r>
          </a:p>
          <a:p>
            <a:pPr marL="539433" lvl="2" indent="-274320" eaLnBrk="1" fontAlgn="auto" hangingPunct="1">
              <a:spcBef>
                <a:spcPts val="0"/>
              </a:spcBef>
              <a:spcAft>
                <a:spcPts val="600"/>
              </a:spcAft>
              <a:buNone/>
              <a:defRPr/>
            </a:pPr>
            <a:endParaRPr lang="en-US" sz="1200" dirty="0" smtClean="0">
              <a:solidFill>
                <a:schemeClr val="tx1">
                  <a:lumMod val="85000"/>
                  <a:lumOff val="15000"/>
                </a:schemeClr>
              </a:solidFill>
              <a:latin typeface="Times New Roman" pitchFamily="18" charset="0"/>
              <a:cs typeface="Times New Roman" pitchFamily="18" charset="0"/>
            </a:endParaRPr>
          </a:p>
          <a:p>
            <a:pPr marL="274320" lvl="1" indent="-274320" eaLnBrk="1" fontAlgn="auto" hangingPunct="1">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The largest money-center banks possess some important advantages: </a:t>
            </a:r>
          </a:p>
          <a:p>
            <a:pPr marL="731520" lvl="3" indent="-365760" eaLnBrk="1" fontAlgn="auto" hangingPunct="1">
              <a:spcBef>
                <a:spcPts val="0"/>
              </a:spcBef>
              <a:spcAft>
                <a:spcPts val="600"/>
              </a:spcAft>
              <a:buFont typeface="+mj-lt"/>
              <a:buAutoNum type="romanLcPeriod"/>
              <a:defRPr/>
            </a:pPr>
            <a:r>
              <a:rPr lang="en-US" sz="1900" dirty="0" smtClean="0">
                <a:solidFill>
                  <a:schemeClr val="tx1">
                    <a:lumMod val="85000"/>
                    <a:lumOff val="15000"/>
                  </a:schemeClr>
                </a:solidFill>
                <a:latin typeface="Times New Roman" pitchFamily="18" charset="0"/>
                <a:cs typeface="Times New Roman" pitchFamily="18" charset="0"/>
              </a:rPr>
              <a:t>Better diversified – both geographically and by product line</a:t>
            </a:r>
          </a:p>
          <a:p>
            <a:pPr marL="731520" lvl="3" indent="-365760" eaLnBrk="1" fontAlgn="auto" hangingPunct="1">
              <a:spcBef>
                <a:spcPts val="0"/>
              </a:spcBef>
              <a:spcAft>
                <a:spcPts val="600"/>
              </a:spcAft>
              <a:buFont typeface="+mj-lt"/>
              <a:buAutoNum type="romanLcPeriod"/>
              <a:defRPr/>
            </a:pPr>
            <a:r>
              <a:rPr lang="en-US" sz="2000" dirty="0" smtClean="0">
                <a:solidFill>
                  <a:schemeClr val="tx1">
                    <a:lumMod val="85000"/>
                    <a:lumOff val="15000"/>
                  </a:schemeClr>
                </a:solidFill>
                <a:latin typeface="Times New Roman" pitchFamily="18" charset="0"/>
                <a:cs typeface="Times New Roman" pitchFamily="18" charset="0"/>
              </a:rPr>
              <a:t>Can better withstand the risks of a fluctuating economy</a:t>
            </a:r>
          </a:p>
          <a:p>
            <a:pPr marL="731520" lvl="3" indent="-365760" eaLnBrk="1" fontAlgn="auto" hangingPunct="1">
              <a:spcBef>
                <a:spcPts val="0"/>
              </a:spcBef>
              <a:spcAft>
                <a:spcPts val="600"/>
              </a:spcAft>
              <a:buFont typeface="+mj-lt"/>
              <a:buAutoNum type="romanLcPeriod"/>
              <a:defRPr/>
            </a:pPr>
            <a:r>
              <a:rPr lang="en-US" sz="2000" dirty="0" smtClean="0">
                <a:solidFill>
                  <a:schemeClr val="tx1">
                    <a:lumMod val="85000"/>
                    <a:lumOff val="15000"/>
                  </a:schemeClr>
                </a:solidFill>
                <a:latin typeface="Times New Roman" pitchFamily="18" charset="0"/>
                <a:cs typeface="Times New Roman" pitchFamily="18" charset="0"/>
              </a:rPr>
              <a:t>Able to raise huge amounts of financial capital at relatively low cost</a:t>
            </a:r>
          </a:p>
          <a:p>
            <a:pPr marL="731520" lvl="3" indent="-365760" eaLnBrk="1" fontAlgn="auto" hangingPunct="1">
              <a:spcBef>
                <a:spcPts val="0"/>
              </a:spcBef>
              <a:spcAft>
                <a:spcPts val="600"/>
              </a:spcAft>
              <a:buFont typeface="+mj-lt"/>
              <a:buAutoNum type="romanLcPeriod"/>
              <a:defRPr/>
            </a:pPr>
            <a:r>
              <a:rPr lang="en-US" sz="2000" dirty="0" smtClean="0">
                <a:solidFill>
                  <a:schemeClr val="tx1">
                    <a:lumMod val="85000"/>
                    <a:lumOff val="15000"/>
                  </a:schemeClr>
                </a:solidFill>
                <a:latin typeface="Times New Roman" pitchFamily="18" charset="0"/>
                <a:cs typeface="Times New Roman" pitchFamily="18" charset="0"/>
              </a:rPr>
              <a:t>Can attract top managerial talent</a:t>
            </a:r>
          </a:p>
          <a:p>
            <a:pPr marL="274320" lvl="2" indent="-274320" eaLnBrk="1" fontAlgn="auto" hangingPunct="1">
              <a:lnSpc>
                <a:spcPct val="110000"/>
              </a:lnSpc>
              <a:spcBef>
                <a:spcPts val="0"/>
              </a:spcBef>
              <a:spcAft>
                <a:spcPts val="600"/>
              </a:spcAft>
              <a:buFont typeface="Georgia"/>
              <a:buChar char="▫"/>
              <a:defRPr/>
            </a:pPr>
            <a:endParaRPr lang="en-US" sz="1050" dirty="0" smtClean="0">
              <a:solidFill>
                <a:schemeClr val="tx1">
                  <a:lumMod val="85000"/>
                  <a:lumOff val="15000"/>
                </a:schemeClr>
              </a:solidFill>
              <a:latin typeface="Times New Roman" pitchFamily="18" charset="0"/>
              <a:cs typeface="Times New Roman" pitchFamily="18" charset="0"/>
            </a:endParaRPr>
          </a:p>
          <a:p>
            <a:pPr marL="274320" lvl="2" indent="-27432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When </a:t>
            </a:r>
            <a:r>
              <a:rPr lang="en-US" sz="2000" dirty="0">
                <a:solidFill>
                  <a:schemeClr val="tx1">
                    <a:lumMod val="85000"/>
                    <a:lumOff val="15000"/>
                  </a:schemeClr>
                </a:solidFill>
                <a:latin typeface="Times New Roman" pitchFamily="18" charset="0"/>
                <a:cs typeface="Times New Roman" pitchFamily="18" charset="0"/>
              </a:rPr>
              <a:t>a financial firm begins to grow, it usually adds new services and new </a:t>
            </a:r>
            <a:r>
              <a:rPr lang="en-US" sz="2000" dirty="0" smtClean="0">
                <a:solidFill>
                  <a:schemeClr val="tx1">
                    <a:lumMod val="85000"/>
                    <a:lumOff val="15000"/>
                  </a:schemeClr>
                </a:solidFill>
                <a:latin typeface="Times New Roman" pitchFamily="18" charset="0"/>
                <a:cs typeface="Times New Roman" pitchFamily="18" charset="0"/>
              </a:rPr>
              <a:t>facilities</a:t>
            </a:r>
          </a:p>
          <a:p>
            <a:pPr marL="274320" lvl="1" indent="-274320" eaLnBrk="1" fontAlgn="auto" hangingPunct="1">
              <a:lnSpc>
                <a:spcPct val="110000"/>
              </a:lnSpc>
              <a:spcAft>
                <a:spcPts val="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Financial firms </a:t>
            </a:r>
            <a:r>
              <a:rPr lang="en-US" sz="2000" dirty="0" smtClean="0">
                <a:solidFill>
                  <a:schemeClr val="tx1">
                    <a:lumMod val="75000"/>
                    <a:lumOff val="25000"/>
                  </a:schemeClr>
                </a:solidFill>
                <a:latin typeface="Times New Roman" pitchFamily="18" charset="0"/>
                <a:cs typeface="Times New Roman" pitchFamily="18" charset="0"/>
              </a:rPr>
              <a:t>now requires </a:t>
            </a:r>
            <a:r>
              <a:rPr lang="en-US" sz="2000" dirty="0">
                <a:solidFill>
                  <a:schemeClr val="tx1">
                    <a:lumMod val="75000"/>
                    <a:lumOff val="25000"/>
                  </a:schemeClr>
                </a:solidFill>
                <a:latin typeface="Times New Roman" pitchFamily="18" charset="0"/>
                <a:cs typeface="Times New Roman" pitchFamily="18" charset="0"/>
              </a:rPr>
              <a:t>numbers of people with computer skills </a:t>
            </a:r>
          </a:p>
          <a:p>
            <a:pPr marL="274320" lvl="2" indent="-274320" eaLnBrk="1" fontAlgn="auto" hangingPunct="1">
              <a:lnSpc>
                <a:spcPct val="110000"/>
              </a:lnSpc>
              <a:spcBef>
                <a:spcPts val="0"/>
              </a:spcBef>
              <a:spcAft>
                <a:spcPts val="600"/>
              </a:spcAft>
              <a:buFont typeface="Georgia"/>
              <a:buChar char="▫"/>
              <a:defRPr/>
            </a:pPr>
            <a:endParaRPr lang="en-US" sz="2000" dirty="0">
              <a:solidFill>
                <a:schemeClr val="tx1">
                  <a:lumMod val="85000"/>
                  <a:lumOff val="15000"/>
                </a:schemeClr>
              </a:solidFill>
              <a:latin typeface="Times New Roman" pitchFamily="18" charset="0"/>
              <a:cs typeface="Times New Roman" pitchFamily="18" charset="0"/>
            </a:endParaRPr>
          </a:p>
          <a:p>
            <a:pPr marL="0" lvl="3" indent="0" eaLnBrk="1" fontAlgn="auto" hangingPunct="1">
              <a:spcBef>
                <a:spcPts val="0"/>
              </a:spcBef>
              <a:spcAft>
                <a:spcPts val="600"/>
              </a:spcAft>
              <a:buNone/>
              <a:defRPr/>
            </a:pPr>
            <a:endParaRPr lang="en-US" sz="2000" dirty="0" smtClean="0">
              <a:solidFill>
                <a:schemeClr val="tx1">
                  <a:lumMod val="85000"/>
                  <a:lumOff val="15000"/>
                </a:schemeClr>
              </a:solidFill>
              <a:latin typeface="Times New Roman" pitchFamily="18" charset="0"/>
              <a:cs typeface="Times New Roman" pitchFamily="18" charset="0"/>
            </a:endParaRPr>
          </a:p>
          <a:p>
            <a:pPr>
              <a:buNone/>
            </a:pPr>
            <a:endParaRPr lang="en-US" sz="3200" dirty="0"/>
          </a:p>
        </p:txBody>
      </p:sp>
      <p:sp>
        <p:nvSpPr>
          <p:cNvPr id="4" name="Rectangle 2"/>
          <p:cNvSpPr>
            <a:spLocks noGrp="1" noChangeArrowheads="1"/>
          </p:cNvSpPr>
          <p:nvPr>
            <p:ph type="title"/>
          </p:nvPr>
        </p:nvSpPr>
        <p:spPr>
          <a:xfrm>
            <a:off x="470263" y="568236"/>
            <a:ext cx="8229600" cy="630604"/>
          </a:xfrm>
        </p:spPr>
        <p:txBody>
          <a:bodyPr/>
          <a:lstStyle/>
          <a:p>
            <a:pPr algn="ctr" eaLnBrk="1" hangingPunct="1"/>
            <a:r>
              <a:rPr lang="en-US" sz="3200" b="1" dirty="0" smtClean="0">
                <a:latin typeface="Times New Roman" pitchFamily="18" charset="0"/>
                <a:cs typeface="Times New Roman" pitchFamily="18" charset="0"/>
              </a:rPr>
              <a:t>Internal Organization of the Large Banks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8186" y="506033"/>
            <a:ext cx="7753082" cy="1066800"/>
          </a:xfrm>
        </p:spPr>
        <p:txBody>
          <a:bodyPr/>
          <a:lstStyle/>
          <a:p>
            <a:pPr algn="ctr" eaLnBrk="1" hangingPunct="1"/>
            <a:r>
              <a:rPr lang="en-US" sz="2800" b="1" dirty="0" smtClean="0">
                <a:latin typeface="Times New Roman" pitchFamily="18" charset="0"/>
                <a:cs typeface="Times New Roman" pitchFamily="18" charset="0"/>
              </a:rPr>
              <a:t>Types in Banking </a:t>
            </a:r>
            <a:r>
              <a:rPr lang="en-US" sz="2800" b="1" dirty="0">
                <a:latin typeface="Times New Roman" pitchFamily="18" charset="0"/>
                <a:cs typeface="Times New Roman" pitchFamily="18" charset="0"/>
              </a:rPr>
              <a:t>Industry: Unit Banking </a:t>
            </a:r>
            <a:r>
              <a:rPr lang="en-US" sz="2800" b="1" dirty="0" smtClean="0">
                <a:latin typeface="Times New Roman" pitchFamily="18" charset="0"/>
                <a:cs typeface="Times New Roman" pitchFamily="18" charset="0"/>
              </a:rPr>
              <a:t>Organizations</a:t>
            </a:r>
          </a:p>
        </p:txBody>
      </p:sp>
      <p:sp>
        <p:nvSpPr>
          <p:cNvPr id="6147" name="Rectangle 3"/>
          <p:cNvSpPr>
            <a:spLocks noGrp="1" noChangeArrowheads="1"/>
          </p:cNvSpPr>
          <p:nvPr>
            <p:ph idx="1"/>
          </p:nvPr>
        </p:nvSpPr>
        <p:spPr>
          <a:xfrm>
            <a:off x="321972" y="1751528"/>
            <a:ext cx="8466428" cy="4739424"/>
          </a:xfrm>
        </p:spPr>
        <p:txBody>
          <a:bodyPr>
            <a:normAutofit fontScale="92500" lnSpcReduction="10000"/>
          </a:bodyPr>
          <a:lstStyle/>
          <a:p>
            <a:pPr marL="365760" lvl="1"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Unit banks, one </a:t>
            </a:r>
            <a:r>
              <a:rPr lang="en-US" sz="2000" dirty="0">
                <a:solidFill>
                  <a:schemeClr val="tx1">
                    <a:lumMod val="85000"/>
                    <a:lumOff val="15000"/>
                  </a:schemeClr>
                </a:solidFill>
                <a:latin typeface="Times New Roman" pitchFamily="18" charset="0"/>
                <a:cs typeface="Times New Roman" pitchFamily="18" charset="0"/>
              </a:rPr>
              <a:t>of the oldest kinds, offer all of their services from </a:t>
            </a:r>
            <a:r>
              <a:rPr lang="en-US" sz="2000" b="1" dirty="0" smtClean="0">
                <a:solidFill>
                  <a:schemeClr val="tx1">
                    <a:lumMod val="85000"/>
                    <a:lumOff val="15000"/>
                  </a:schemeClr>
                </a:solidFill>
                <a:latin typeface="Times New Roman" pitchFamily="18" charset="0"/>
                <a:cs typeface="Times New Roman" pitchFamily="18" charset="0"/>
              </a:rPr>
              <a:t>one office</a:t>
            </a:r>
          </a:p>
          <a:p>
            <a:pPr marL="365760" lvl="2"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Some </a:t>
            </a:r>
            <a:r>
              <a:rPr lang="en-US" sz="2000" dirty="0">
                <a:solidFill>
                  <a:schemeClr val="tx1">
                    <a:lumMod val="85000"/>
                    <a:lumOff val="15000"/>
                  </a:schemeClr>
                </a:solidFill>
                <a:latin typeface="Times New Roman" pitchFamily="18" charset="0"/>
                <a:cs typeface="Times New Roman" pitchFamily="18" charset="0"/>
              </a:rPr>
              <a:t>services (such as taking deposits, cashing checks, or paying bills) may be offered </a:t>
            </a:r>
            <a:r>
              <a:rPr lang="en-US" sz="2000" dirty="0" smtClean="0">
                <a:solidFill>
                  <a:schemeClr val="tx1">
                    <a:lumMod val="85000"/>
                    <a:lumOff val="15000"/>
                  </a:schemeClr>
                </a:solidFill>
                <a:latin typeface="Times New Roman" pitchFamily="18" charset="0"/>
                <a:cs typeface="Times New Roman" pitchFamily="18" charset="0"/>
              </a:rPr>
              <a:t>from </a:t>
            </a:r>
            <a:r>
              <a:rPr lang="en-US" sz="2000" dirty="0">
                <a:solidFill>
                  <a:schemeClr val="tx1">
                    <a:lumMod val="85000"/>
                    <a:lumOff val="15000"/>
                  </a:schemeClr>
                </a:solidFill>
                <a:latin typeface="Times New Roman" pitchFamily="18" charset="0"/>
                <a:cs typeface="Times New Roman" pitchFamily="18" charset="0"/>
              </a:rPr>
              <a:t>limited-service </a:t>
            </a:r>
            <a:r>
              <a:rPr lang="en-US" sz="2000" dirty="0" smtClean="0">
                <a:solidFill>
                  <a:schemeClr val="tx1">
                    <a:lumMod val="85000"/>
                    <a:lumOff val="15000"/>
                  </a:schemeClr>
                </a:solidFill>
                <a:latin typeface="Times New Roman" pitchFamily="18" charset="0"/>
                <a:cs typeface="Times New Roman" pitchFamily="18" charset="0"/>
              </a:rPr>
              <a:t>facilities</a:t>
            </a:r>
            <a:r>
              <a:rPr lang="en-US" sz="2000" dirty="0">
                <a:solidFill>
                  <a:schemeClr val="tx1">
                    <a:lumMod val="85000"/>
                    <a:lumOff val="15000"/>
                  </a:schemeClr>
                </a:solidFill>
                <a:latin typeface="Times New Roman" pitchFamily="18" charset="0"/>
                <a:cs typeface="Times New Roman" pitchFamily="18" charset="0"/>
              </a:rPr>
              <a:t> </a:t>
            </a:r>
            <a:r>
              <a:rPr lang="en-US" sz="2000" dirty="0" smtClean="0">
                <a:solidFill>
                  <a:schemeClr val="tx1">
                    <a:lumMod val="85000"/>
                    <a:lumOff val="15000"/>
                  </a:schemeClr>
                </a:solidFill>
                <a:latin typeface="Times New Roman" pitchFamily="18" charset="0"/>
                <a:cs typeface="Times New Roman" pitchFamily="18" charset="0"/>
              </a:rPr>
              <a:t>such as</a:t>
            </a:r>
          </a:p>
          <a:p>
            <a:pPr marL="822960" lvl="3" indent="-274320" eaLnBrk="1" fontAlgn="auto" hangingPunct="1">
              <a:lnSpc>
                <a:spcPct val="110000"/>
              </a:lnSpc>
              <a:spcBef>
                <a:spcPts val="0"/>
              </a:spcBef>
              <a:spcAft>
                <a:spcPts val="0"/>
              </a:spcAft>
              <a:buFont typeface="Georgia"/>
              <a:buChar char="▫"/>
              <a:defRPr/>
            </a:pPr>
            <a:r>
              <a:rPr lang="en-US" sz="1800" dirty="0" smtClean="0">
                <a:solidFill>
                  <a:schemeClr val="tx1">
                    <a:lumMod val="85000"/>
                    <a:lumOff val="15000"/>
                  </a:schemeClr>
                </a:solidFill>
                <a:latin typeface="Times New Roman" pitchFamily="18" charset="0"/>
                <a:cs typeface="Times New Roman" pitchFamily="18" charset="0"/>
              </a:rPr>
              <a:t>Drive-up </a:t>
            </a:r>
            <a:r>
              <a:rPr lang="en-US" sz="1800" dirty="0" smtClean="0">
                <a:solidFill>
                  <a:schemeClr val="tx1">
                    <a:lumMod val="85000"/>
                    <a:lumOff val="15000"/>
                  </a:schemeClr>
                </a:solidFill>
                <a:latin typeface="Times New Roman" pitchFamily="18" charset="0"/>
                <a:cs typeface="Times New Roman" pitchFamily="18" charset="0"/>
              </a:rPr>
              <a:t>windows</a:t>
            </a:r>
          </a:p>
          <a:p>
            <a:pPr marL="822960" lvl="3" indent="-274320" eaLnBrk="1" fontAlgn="auto" hangingPunct="1">
              <a:lnSpc>
                <a:spcPct val="110000"/>
              </a:lnSpc>
              <a:spcBef>
                <a:spcPts val="0"/>
              </a:spcBef>
              <a:spcAft>
                <a:spcPts val="0"/>
              </a:spcAft>
              <a:buFont typeface="Georgia"/>
              <a:buChar char="▫"/>
              <a:defRPr/>
            </a:pPr>
            <a:r>
              <a:rPr lang="en-US" dirty="0" smtClean="0">
                <a:solidFill>
                  <a:schemeClr val="tx1">
                    <a:lumMod val="85000"/>
                    <a:lumOff val="15000"/>
                  </a:schemeClr>
                </a:solidFill>
                <a:latin typeface="Times New Roman" pitchFamily="18" charset="0"/>
                <a:cs typeface="Times New Roman" pitchFamily="18" charset="0"/>
              </a:rPr>
              <a:t>A</a:t>
            </a:r>
            <a:r>
              <a:rPr lang="en-US" sz="1800" dirty="0" smtClean="0">
                <a:solidFill>
                  <a:schemeClr val="tx1">
                    <a:lumMod val="85000"/>
                    <a:lumOff val="15000"/>
                  </a:schemeClr>
                </a:solidFill>
                <a:latin typeface="Times New Roman" pitchFamily="18" charset="0"/>
                <a:cs typeface="Times New Roman" pitchFamily="18" charset="0"/>
              </a:rPr>
              <a:t>utomated </a:t>
            </a:r>
            <a:r>
              <a:rPr lang="en-US" sz="1800" dirty="0">
                <a:solidFill>
                  <a:schemeClr val="tx1">
                    <a:lumMod val="85000"/>
                    <a:lumOff val="15000"/>
                  </a:schemeClr>
                </a:solidFill>
                <a:latin typeface="Times New Roman" pitchFamily="18" charset="0"/>
                <a:cs typeface="Times New Roman" pitchFamily="18" charset="0"/>
              </a:rPr>
              <a:t>teller machines </a:t>
            </a:r>
            <a:r>
              <a:rPr lang="en-US" sz="1800" dirty="0" smtClean="0">
                <a:solidFill>
                  <a:schemeClr val="tx1">
                    <a:lumMod val="85000"/>
                    <a:lumOff val="15000"/>
                  </a:schemeClr>
                </a:solidFill>
                <a:latin typeface="Times New Roman" pitchFamily="18" charset="0"/>
                <a:cs typeface="Times New Roman" pitchFamily="18" charset="0"/>
              </a:rPr>
              <a:t>(</a:t>
            </a:r>
            <a:r>
              <a:rPr lang="en-US" sz="1800" dirty="0">
                <a:solidFill>
                  <a:schemeClr val="tx1">
                    <a:lumMod val="85000"/>
                    <a:lumOff val="15000"/>
                  </a:schemeClr>
                </a:solidFill>
                <a:latin typeface="Times New Roman" pitchFamily="18" charset="0"/>
                <a:cs typeface="Times New Roman" pitchFamily="18" charset="0"/>
              </a:rPr>
              <a:t>ATMs</a:t>
            </a:r>
            <a:r>
              <a:rPr lang="en-US" sz="1800" dirty="0" smtClean="0">
                <a:solidFill>
                  <a:schemeClr val="tx1">
                    <a:lumMod val="85000"/>
                    <a:lumOff val="15000"/>
                  </a:schemeClr>
                </a:solidFill>
                <a:latin typeface="Times New Roman" pitchFamily="18" charset="0"/>
                <a:cs typeface="Times New Roman" pitchFamily="18" charset="0"/>
              </a:rPr>
              <a:t>)</a:t>
            </a:r>
          </a:p>
          <a:p>
            <a:pPr marL="822960" lvl="3" indent="-274320" eaLnBrk="1" fontAlgn="auto" hangingPunct="1">
              <a:lnSpc>
                <a:spcPct val="110000"/>
              </a:lnSpc>
              <a:spcBef>
                <a:spcPts val="0"/>
              </a:spcBef>
              <a:spcAft>
                <a:spcPts val="600"/>
              </a:spcAft>
              <a:buFont typeface="Georgia"/>
              <a:buChar char="▫"/>
              <a:defRPr/>
            </a:pPr>
            <a:r>
              <a:rPr lang="en-US" sz="1800" dirty="0">
                <a:solidFill>
                  <a:schemeClr val="tx1">
                    <a:lumMod val="85000"/>
                    <a:lumOff val="15000"/>
                  </a:schemeClr>
                </a:solidFill>
                <a:latin typeface="Times New Roman" pitchFamily="18" charset="0"/>
              </a:rPr>
              <a:t>Retail store point-of-sale terminals</a:t>
            </a:r>
            <a:endParaRPr lang="en-US" sz="1800" dirty="0" smtClean="0">
              <a:solidFill>
                <a:schemeClr val="tx1">
                  <a:lumMod val="85000"/>
                  <a:lumOff val="15000"/>
                </a:schemeClr>
              </a:solidFill>
              <a:latin typeface="Times New Roman" pitchFamily="18" charset="0"/>
              <a:cs typeface="Times New Roman" pitchFamily="18" charset="0"/>
            </a:endParaRPr>
          </a:p>
          <a:p>
            <a:pPr marL="365760" lvl="2"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A</a:t>
            </a:r>
            <a:r>
              <a:rPr lang="en-US" sz="2000" dirty="0">
                <a:solidFill>
                  <a:schemeClr val="tx1">
                    <a:lumMod val="85000"/>
                    <a:lumOff val="15000"/>
                  </a:schemeClr>
                </a:solidFill>
                <a:latin typeface="Times New Roman" pitchFamily="18" charset="0"/>
                <a:cs typeface="Times New Roman" pitchFamily="18" charset="0"/>
              </a:rPr>
              <a:t> </a:t>
            </a:r>
            <a:r>
              <a:rPr lang="en-US" sz="2000" b="1" dirty="0">
                <a:solidFill>
                  <a:schemeClr val="tx1">
                    <a:lumMod val="85000"/>
                    <a:lumOff val="15000"/>
                  </a:schemeClr>
                </a:solidFill>
                <a:latin typeface="Times New Roman" pitchFamily="18" charset="0"/>
                <a:cs typeface="Times New Roman" pitchFamily="18" charset="0"/>
              </a:rPr>
              <a:t>drive-through</a:t>
            </a:r>
            <a:r>
              <a:rPr lang="en-US" sz="2000" dirty="0">
                <a:solidFill>
                  <a:schemeClr val="tx1">
                    <a:lumMod val="85000"/>
                    <a:lumOff val="15000"/>
                  </a:schemeClr>
                </a:solidFill>
                <a:latin typeface="Times New Roman" pitchFamily="18" charset="0"/>
                <a:cs typeface="Times New Roman" pitchFamily="18" charset="0"/>
              </a:rPr>
              <a:t>, or </a:t>
            </a:r>
            <a:r>
              <a:rPr lang="en-US" sz="2000" b="1" dirty="0">
                <a:solidFill>
                  <a:schemeClr val="tx1">
                    <a:lumMod val="85000"/>
                    <a:lumOff val="15000"/>
                  </a:schemeClr>
                </a:solidFill>
                <a:latin typeface="Times New Roman" pitchFamily="18" charset="0"/>
                <a:cs typeface="Times New Roman" pitchFamily="18" charset="0"/>
              </a:rPr>
              <a:t>drive-thru</a:t>
            </a:r>
            <a:r>
              <a:rPr lang="en-US" sz="2000" dirty="0">
                <a:solidFill>
                  <a:schemeClr val="tx1">
                    <a:lumMod val="85000"/>
                    <a:lumOff val="15000"/>
                  </a:schemeClr>
                </a:solidFill>
                <a:latin typeface="Times New Roman" pitchFamily="18" charset="0"/>
                <a:cs typeface="Times New Roman" pitchFamily="18" charset="0"/>
              </a:rPr>
              <a:t>, is a type of service provided by a business that allows customers to purchase products without leaving their cars</a:t>
            </a:r>
            <a:r>
              <a:rPr lang="en-US" sz="2000" dirty="0" smtClean="0">
                <a:solidFill>
                  <a:schemeClr val="tx1">
                    <a:lumMod val="85000"/>
                    <a:lumOff val="15000"/>
                  </a:schemeClr>
                </a:solidFill>
                <a:latin typeface="Times New Roman" pitchFamily="18" charset="0"/>
                <a:cs typeface="Times New Roman" pitchFamily="18" charset="0"/>
              </a:rPr>
              <a:t>.</a:t>
            </a:r>
          </a:p>
          <a:p>
            <a:pPr marL="365760" lvl="2"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Reasons </a:t>
            </a:r>
            <a:r>
              <a:rPr lang="en-US" sz="2000" dirty="0">
                <a:solidFill>
                  <a:schemeClr val="tx1">
                    <a:lumMod val="85000"/>
                    <a:lumOff val="15000"/>
                  </a:schemeClr>
                </a:solidFill>
                <a:latin typeface="Times New Roman" pitchFamily="18" charset="0"/>
                <a:cs typeface="Times New Roman" pitchFamily="18" charset="0"/>
              </a:rPr>
              <a:t>for the large numbers of unit banks </a:t>
            </a:r>
            <a:r>
              <a:rPr lang="en-US" sz="2000" dirty="0" smtClean="0">
                <a:solidFill>
                  <a:schemeClr val="tx1">
                    <a:lumMod val="85000"/>
                    <a:lumOff val="15000"/>
                  </a:schemeClr>
                </a:solidFill>
                <a:latin typeface="Times New Roman" pitchFamily="18" charset="0"/>
                <a:cs typeface="Times New Roman" pitchFamily="18" charset="0"/>
              </a:rPr>
              <a:t>are:</a:t>
            </a:r>
          </a:p>
          <a:p>
            <a:pPr marL="822960" lvl="2" indent="-457200" eaLnBrk="1" fontAlgn="auto" hangingPunct="1">
              <a:lnSpc>
                <a:spcPct val="110000"/>
              </a:lnSpc>
              <a:spcBef>
                <a:spcPts val="0"/>
              </a:spcBef>
              <a:spcAft>
                <a:spcPts val="600"/>
              </a:spcAft>
              <a:buFont typeface="+mj-lt"/>
              <a:buAutoNum type="romanLcPeriod"/>
              <a:defRPr/>
            </a:pPr>
            <a:r>
              <a:rPr lang="en-US" sz="2000" dirty="0" smtClean="0">
                <a:solidFill>
                  <a:schemeClr val="tx1">
                    <a:lumMod val="85000"/>
                    <a:lumOff val="15000"/>
                  </a:schemeClr>
                </a:solidFill>
                <a:latin typeface="Times New Roman" pitchFamily="18" charset="0"/>
                <a:cs typeface="Times New Roman" pitchFamily="18" charset="0"/>
              </a:rPr>
              <a:t> rapid </a:t>
            </a:r>
            <a:r>
              <a:rPr lang="en-US" sz="2000" dirty="0">
                <a:solidFill>
                  <a:schemeClr val="tx1">
                    <a:lumMod val="85000"/>
                    <a:lumOff val="15000"/>
                  </a:schemeClr>
                </a:solidFill>
                <a:latin typeface="Times New Roman" pitchFamily="18" charset="0"/>
                <a:cs typeface="Times New Roman" pitchFamily="18" charset="0"/>
              </a:rPr>
              <a:t>formation of new </a:t>
            </a:r>
            <a:r>
              <a:rPr lang="en-US" sz="2000" dirty="0" smtClean="0">
                <a:solidFill>
                  <a:schemeClr val="tx1">
                    <a:lumMod val="85000"/>
                    <a:lumOff val="15000"/>
                  </a:schemeClr>
                </a:solidFill>
                <a:latin typeface="Times New Roman" pitchFamily="18" charset="0"/>
                <a:cs typeface="Times New Roman" pitchFamily="18" charset="0"/>
              </a:rPr>
              <a:t>banks</a:t>
            </a:r>
          </a:p>
          <a:p>
            <a:pPr marL="822960" lvl="2" indent="-457200" eaLnBrk="1" fontAlgn="auto" hangingPunct="1">
              <a:lnSpc>
                <a:spcPct val="110000"/>
              </a:lnSpc>
              <a:spcBef>
                <a:spcPts val="0"/>
              </a:spcBef>
              <a:spcAft>
                <a:spcPts val="600"/>
              </a:spcAft>
              <a:buFont typeface="+mj-lt"/>
              <a:buAutoNum type="romanLcPeriod"/>
              <a:defRPr/>
            </a:pPr>
            <a:r>
              <a:rPr lang="en-US" sz="2000" dirty="0" smtClean="0">
                <a:solidFill>
                  <a:schemeClr val="tx1">
                    <a:lumMod val="85000"/>
                    <a:lumOff val="15000"/>
                  </a:schemeClr>
                </a:solidFill>
                <a:latin typeface="Times New Roman" pitchFamily="18" charset="0"/>
              </a:rPr>
              <a:t>On-line banking</a:t>
            </a:r>
            <a:endParaRPr lang="en-US" sz="2000" dirty="0" smtClean="0">
              <a:solidFill>
                <a:schemeClr val="tx1">
                  <a:lumMod val="85000"/>
                  <a:lumOff val="15000"/>
                </a:schemeClr>
              </a:solidFill>
              <a:latin typeface="Times New Roman" pitchFamily="18" charset="0"/>
              <a:cs typeface="Times New Roman" pitchFamily="18" charset="0"/>
            </a:endParaRPr>
          </a:p>
          <a:p>
            <a:pPr marL="365760" lvl="2"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Many </a:t>
            </a:r>
            <a:r>
              <a:rPr lang="en-US" sz="2000" dirty="0">
                <a:solidFill>
                  <a:schemeClr val="tx1">
                    <a:lumMod val="85000"/>
                    <a:lumOff val="15000"/>
                  </a:schemeClr>
                </a:solidFill>
                <a:latin typeface="Times New Roman" pitchFamily="18" charset="0"/>
                <a:cs typeface="Times New Roman" pitchFamily="18" charset="0"/>
              </a:rPr>
              <a:t>customers </a:t>
            </a:r>
            <a:r>
              <a:rPr lang="en-US" sz="2000" dirty="0" smtClean="0">
                <a:solidFill>
                  <a:schemeClr val="tx1">
                    <a:lumMod val="85000"/>
                    <a:lumOff val="15000"/>
                  </a:schemeClr>
                </a:solidFill>
                <a:latin typeface="Times New Roman" pitchFamily="18" charset="0"/>
                <a:cs typeface="Times New Roman" pitchFamily="18" charset="0"/>
              </a:rPr>
              <a:t>still </a:t>
            </a:r>
            <a:r>
              <a:rPr lang="en-US" sz="2000" dirty="0">
                <a:solidFill>
                  <a:schemeClr val="tx1">
                    <a:lumMod val="85000"/>
                    <a:lumOff val="15000"/>
                  </a:schemeClr>
                </a:solidFill>
                <a:latin typeface="Times New Roman" pitchFamily="18" charset="0"/>
                <a:cs typeface="Times New Roman" pitchFamily="18" charset="0"/>
              </a:rPr>
              <a:t>seem to prefer smaller banks, which often seem to know their customers better than </a:t>
            </a:r>
            <a:r>
              <a:rPr lang="en-US" sz="2000" dirty="0" smtClean="0">
                <a:solidFill>
                  <a:schemeClr val="tx1">
                    <a:lumMod val="85000"/>
                    <a:lumOff val="15000"/>
                  </a:schemeClr>
                </a:solidFill>
                <a:latin typeface="Times New Roman" pitchFamily="18" charset="0"/>
                <a:cs typeface="Times New Roman" pitchFamily="18" charset="0"/>
              </a:rPr>
              <a:t>larger banks</a:t>
            </a:r>
          </a:p>
          <a:p>
            <a:pPr marL="365760" lvl="1" indent="-365760" eaLnBrk="1" fontAlgn="auto" hangingPunct="1">
              <a:lnSpc>
                <a:spcPct val="110000"/>
              </a:lnSpc>
              <a:spcBef>
                <a:spcPts val="0"/>
              </a:spcBef>
              <a:spcAft>
                <a:spcPts val="600"/>
              </a:spcAft>
              <a:buFont typeface="Georgia"/>
              <a:buChar char="▫"/>
              <a:defRPr/>
            </a:pPr>
            <a:r>
              <a:rPr lang="en-US" sz="2000" dirty="0" smtClean="0">
                <a:solidFill>
                  <a:schemeClr val="tx1">
                    <a:lumMod val="85000"/>
                    <a:lumOff val="15000"/>
                  </a:schemeClr>
                </a:solidFill>
                <a:latin typeface="Times New Roman" pitchFamily="18" charset="0"/>
                <a:cs typeface="Times New Roman" pitchFamily="18" charset="0"/>
              </a:rPr>
              <a:t>Many </a:t>
            </a:r>
            <a:r>
              <a:rPr lang="en-US" sz="2000" dirty="0">
                <a:solidFill>
                  <a:schemeClr val="tx1">
                    <a:lumMod val="85000"/>
                    <a:lumOff val="15000"/>
                  </a:schemeClr>
                </a:solidFill>
                <a:latin typeface="Times New Roman" pitchFamily="18" charset="0"/>
                <a:cs typeface="Times New Roman" pitchFamily="18" charset="0"/>
              </a:rPr>
              <a:t>new banks start out as unit </a:t>
            </a:r>
            <a:r>
              <a:rPr lang="en-US" sz="2000" dirty="0" smtClean="0">
                <a:solidFill>
                  <a:schemeClr val="tx1">
                    <a:lumMod val="85000"/>
                    <a:lumOff val="15000"/>
                  </a:schemeClr>
                </a:solidFill>
                <a:latin typeface="Times New Roman" pitchFamily="18" charset="0"/>
                <a:cs typeface="Times New Roman" pitchFamily="18" charset="0"/>
              </a:rPr>
              <a:t>organizations</a:t>
            </a:r>
          </a:p>
        </p:txBody>
      </p:sp>
      <p:sp>
        <p:nvSpPr>
          <p:cNvPr id="2867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AC8ADB0C-E0D1-4623-906C-707745BD828A}" type="slidenum">
              <a:rPr lang="en-US" sz="1200">
                <a:solidFill>
                  <a:srgbClr val="FFFFFF"/>
                </a:solidFill>
              </a:rPr>
              <a:pPr algn="r"/>
              <a:t>8</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47700"/>
            <a:ext cx="8229600" cy="1066800"/>
          </a:xfrm>
        </p:spPr>
        <p:txBody>
          <a:bodyPr/>
          <a:lstStyle/>
          <a:p>
            <a:pPr algn="ctr" eaLnBrk="1" hangingPunct="1"/>
            <a:r>
              <a:rPr lang="en-US" sz="3200" b="1" dirty="0">
                <a:latin typeface="Times New Roman" pitchFamily="18" charset="0"/>
                <a:cs typeface="Times New Roman" pitchFamily="18" charset="0"/>
              </a:rPr>
              <a:t>Types in Banking Industry: </a:t>
            </a:r>
            <a:r>
              <a:rPr lang="en-US" sz="3200" b="1" dirty="0" smtClean="0">
                <a:latin typeface="Times New Roman" pitchFamily="18" charset="0"/>
                <a:cs typeface="Times New Roman" pitchFamily="18" charset="0"/>
              </a:rPr>
              <a:t>Branching Organizations</a:t>
            </a:r>
          </a:p>
        </p:txBody>
      </p:sp>
      <p:sp>
        <p:nvSpPr>
          <p:cNvPr id="6147" name="Rectangle 3"/>
          <p:cNvSpPr>
            <a:spLocks noGrp="1" noChangeArrowheads="1"/>
          </p:cNvSpPr>
          <p:nvPr>
            <p:ph idx="1"/>
          </p:nvPr>
        </p:nvSpPr>
        <p:spPr>
          <a:xfrm>
            <a:off x="334850" y="2021982"/>
            <a:ext cx="8351949" cy="4531217"/>
          </a:xfrm>
        </p:spPr>
        <p:txBody>
          <a:bodyPr>
            <a:normAutofit fontScale="92500" lnSpcReduction="10000"/>
          </a:bodyPr>
          <a:lstStyle/>
          <a:p>
            <a:pPr marL="365760" lvl="1" indent="-365760" eaLnBrk="1" fontAlgn="auto" hangingPunct="1">
              <a:lnSpc>
                <a:spcPct val="110000"/>
              </a:lnSpc>
              <a:spcBef>
                <a:spcPts val="0"/>
              </a:spcBef>
              <a:spcAft>
                <a:spcPts val="6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As </a:t>
            </a:r>
            <a:r>
              <a:rPr lang="en-US" sz="2100" dirty="0">
                <a:solidFill>
                  <a:schemeClr val="tx1">
                    <a:lumMod val="85000"/>
                    <a:lumOff val="15000"/>
                  </a:schemeClr>
                </a:solidFill>
                <a:latin typeface="Times New Roman" pitchFamily="18" charset="0"/>
                <a:cs typeface="Times New Roman" pitchFamily="18" charset="0"/>
              </a:rPr>
              <a:t>a unit financial firm grows larger in size it usually decides at some point to establish </a:t>
            </a:r>
            <a:r>
              <a:rPr lang="en-US" sz="2100" dirty="0" smtClean="0">
                <a:solidFill>
                  <a:schemeClr val="tx1">
                    <a:lumMod val="85000"/>
                    <a:lumOff val="15000"/>
                  </a:schemeClr>
                </a:solidFill>
                <a:latin typeface="Times New Roman" pitchFamily="18" charset="0"/>
                <a:cs typeface="Times New Roman" pitchFamily="18" charset="0"/>
              </a:rPr>
              <a:t>a branching organization</a:t>
            </a:r>
          </a:p>
          <a:p>
            <a:pPr marL="365760" lvl="1" indent="-365760" eaLnBrk="1" fontAlgn="auto" hangingPunct="1">
              <a:lnSpc>
                <a:spcPct val="110000"/>
              </a:lnSpc>
              <a:spcBef>
                <a:spcPts val="0"/>
              </a:spcBef>
              <a:spcAft>
                <a:spcPts val="6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They offer </a:t>
            </a:r>
            <a:r>
              <a:rPr lang="en-US" sz="2100" dirty="0">
                <a:solidFill>
                  <a:schemeClr val="tx1">
                    <a:lumMod val="85000"/>
                    <a:lumOff val="15000"/>
                  </a:schemeClr>
                </a:solidFill>
                <a:latin typeface="Times New Roman" pitchFamily="18" charset="0"/>
                <a:cs typeface="Times New Roman" pitchFamily="18" charset="0"/>
              </a:rPr>
              <a:t>the full range of services from several locations, including a </a:t>
            </a:r>
            <a:r>
              <a:rPr lang="en-US" sz="2100" b="1" dirty="0" smtClean="0">
                <a:solidFill>
                  <a:schemeClr val="tx1">
                    <a:lumMod val="85000"/>
                    <a:lumOff val="15000"/>
                  </a:schemeClr>
                </a:solidFill>
                <a:latin typeface="Times New Roman" pitchFamily="18" charset="0"/>
                <a:cs typeface="Times New Roman" pitchFamily="18" charset="0"/>
              </a:rPr>
              <a:t>head </a:t>
            </a:r>
            <a:r>
              <a:rPr lang="en-US" sz="2100" b="1" dirty="0">
                <a:solidFill>
                  <a:schemeClr val="tx1">
                    <a:lumMod val="85000"/>
                    <a:lumOff val="15000"/>
                  </a:schemeClr>
                </a:solidFill>
                <a:latin typeface="Times New Roman" pitchFamily="18" charset="0"/>
                <a:cs typeface="Times New Roman" pitchFamily="18" charset="0"/>
              </a:rPr>
              <a:t>office and one or more full-service branch </a:t>
            </a:r>
            <a:r>
              <a:rPr lang="en-US" sz="2100" b="1" dirty="0" smtClean="0">
                <a:solidFill>
                  <a:schemeClr val="tx1">
                    <a:lumMod val="85000"/>
                    <a:lumOff val="15000"/>
                  </a:schemeClr>
                </a:solidFill>
                <a:latin typeface="Times New Roman" pitchFamily="18" charset="0"/>
                <a:cs typeface="Times New Roman" pitchFamily="18" charset="0"/>
              </a:rPr>
              <a:t>offices</a:t>
            </a:r>
          </a:p>
          <a:p>
            <a:pPr marL="365760" lvl="2" indent="-365760" eaLnBrk="1" fontAlgn="auto" hangingPunct="1">
              <a:lnSpc>
                <a:spcPct val="110000"/>
              </a:lnSpc>
              <a:spcBef>
                <a:spcPts val="0"/>
              </a:spcBef>
              <a:spcAft>
                <a:spcPts val="6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Likely to </a:t>
            </a:r>
            <a:r>
              <a:rPr lang="en-US" sz="2100" dirty="0">
                <a:solidFill>
                  <a:schemeClr val="tx1">
                    <a:lumMod val="85000"/>
                    <a:lumOff val="15000"/>
                  </a:schemeClr>
                </a:solidFill>
                <a:latin typeface="Times New Roman" pitchFamily="18" charset="0"/>
                <a:cs typeface="Times New Roman" pitchFamily="18" charset="0"/>
              </a:rPr>
              <a:t>offer </a:t>
            </a:r>
            <a:r>
              <a:rPr lang="en-US" sz="2100" b="1" dirty="0">
                <a:solidFill>
                  <a:schemeClr val="tx1">
                    <a:lumMod val="85000"/>
                    <a:lumOff val="15000"/>
                  </a:schemeClr>
                </a:solidFill>
                <a:latin typeface="Times New Roman" pitchFamily="18" charset="0"/>
                <a:cs typeface="Times New Roman" pitchFamily="18" charset="0"/>
              </a:rPr>
              <a:t>limited services </a:t>
            </a:r>
            <a:r>
              <a:rPr lang="en-US" sz="2100" dirty="0">
                <a:solidFill>
                  <a:schemeClr val="tx1">
                    <a:lumMod val="85000"/>
                    <a:lumOff val="15000"/>
                  </a:schemeClr>
                </a:solidFill>
                <a:latin typeface="Times New Roman" pitchFamily="18" charset="0"/>
                <a:cs typeface="Times New Roman" pitchFamily="18" charset="0"/>
              </a:rPr>
              <a:t>through a supporting network of drive-in windows, ATMs, computers networked with the bank’s computers, point-of-sale terminals in stores and shopping centers, the Internet, and other advanced communications </a:t>
            </a:r>
            <a:r>
              <a:rPr lang="en-US" sz="2100" dirty="0" smtClean="0">
                <a:solidFill>
                  <a:schemeClr val="tx1">
                    <a:lumMod val="85000"/>
                    <a:lumOff val="15000"/>
                  </a:schemeClr>
                </a:solidFill>
                <a:latin typeface="Times New Roman" pitchFamily="18" charset="0"/>
                <a:cs typeface="Times New Roman" pitchFamily="18" charset="0"/>
              </a:rPr>
              <a:t>systems</a:t>
            </a:r>
          </a:p>
          <a:p>
            <a:pPr marL="365760" lvl="1" indent="-365760" eaLnBrk="1" fontAlgn="auto" hangingPunct="1">
              <a:lnSpc>
                <a:spcPct val="110000"/>
              </a:lnSpc>
              <a:spcBef>
                <a:spcPts val="0"/>
              </a:spcBef>
              <a:spcAft>
                <a:spcPts val="6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Senior </a:t>
            </a:r>
            <a:r>
              <a:rPr lang="en-US" sz="2100" dirty="0">
                <a:solidFill>
                  <a:schemeClr val="tx1">
                    <a:lumMod val="85000"/>
                    <a:lumOff val="15000"/>
                  </a:schemeClr>
                </a:solidFill>
                <a:latin typeface="Times New Roman" pitchFamily="18" charset="0"/>
                <a:cs typeface="Times New Roman" pitchFamily="18" charset="0"/>
              </a:rPr>
              <a:t>management of a branching organization is usually located at the home office, </a:t>
            </a:r>
            <a:r>
              <a:rPr lang="en-US" sz="2100" dirty="0" smtClean="0">
                <a:solidFill>
                  <a:schemeClr val="tx1">
                    <a:lumMod val="85000"/>
                    <a:lumOff val="15000"/>
                  </a:schemeClr>
                </a:solidFill>
                <a:latin typeface="Times New Roman" pitchFamily="18" charset="0"/>
                <a:cs typeface="Times New Roman" pitchFamily="18" charset="0"/>
              </a:rPr>
              <a:t>though </a:t>
            </a:r>
            <a:r>
              <a:rPr lang="en-US" sz="2100" dirty="0">
                <a:solidFill>
                  <a:schemeClr val="tx1">
                    <a:lumMod val="85000"/>
                    <a:lumOff val="15000"/>
                  </a:schemeClr>
                </a:solidFill>
                <a:latin typeface="Times New Roman" pitchFamily="18" charset="0"/>
                <a:cs typeface="Times New Roman" pitchFamily="18" charset="0"/>
              </a:rPr>
              <a:t>each full-service branch has its own management team with </a:t>
            </a:r>
            <a:r>
              <a:rPr lang="en-US" sz="2100" b="1" dirty="0">
                <a:solidFill>
                  <a:schemeClr val="tx1">
                    <a:lumMod val="85000"/>
                    <a:lumOff val="15000"/>
                  </a:schemeClr>
                </a:solidFill>
                <a:latin typeface="Times New Roman" pitchFamily="18" charset="0"/>
                <a:cs typeface="Times New Roman" pitchFamily="18" charset="0"/>
              </a:rPr>
              <a:t>limited </a:t>
            </a:r>
            <a:r>
              <a:rPr lang="en-US" sz="2100" b="1" dirty="0" smtClean="0">
                <a:solidFill>
                  <a:schemeClr val="tx1">
                    <a:lumMod val="85000"/>
                    <a:lumOff val="15000"/>
                  </a:schemeClr>
                </a:solidFill>
                <a:latin typeface="Times New Roman" pitchFamily="18" charset="0"/>
                <a:cs typeface="Times New Roman" pitchFamily="18" charset="0"/>
              </a:rPr>
              <a:t>authority </a:t>
            </a:r>
            <a:r>
              <a:rPr lang="en-US" sz="2100" dirty="0" smtClean="0">
                <a:solidFill>
                  <a:schemeClr val="tx1">
                    <a:lumMod val="85000"/>
                    <a:lumOff val="15000"/>
                  </a:schemeClr>
                </a:solidFill>
                <a:latin typeface="Times New Roman" pitchFamily="18" charset="0"/>
                <a:cs typeface="Times New Roman" pitchFamily="18" charset="0"/>
              </a:rPr>
              <a:t>to </a:t>
            </a:r>
            <a:r>
              <a:rPr lang="en-US" sz="2100" dirty="0">
                <a:solidFill>
                  <a:schemeClr val="tx1">
                    <a:lumMod val="85000"/>
                    <a:lumOff val="15000"/>
                  </a:schemeClr>
                </a:solidFill>
                <a:latin typeface="Times New Roman" pitchFamily="18" charset="0"/>
                <a:cs typeface="Times New Roman" pitchFamily="18" charset="0"/>
              </a:rPr>
              <a:t>make </a:t>
            </a:r>
            <a:r>
              <a:rPr lang="en-US" sz="2100" dirty="0" smtClean="0">
                <a:solidFill>
                  <a:schemeClr val="tx1">
                    <a:lumMod val="85000"/>
                    <a:lumOff val="15000"/>
                  </a:schemeClr>
                </a:solidFill>
                <a:latin typeface="Times New Roman" pitchFamily="18" charset="0"/>
                <a:cs typeface="Times New Roman" pitchFamily="18" charset="0"/>
              </a:rPr>
              <a:t>decisions </a:t>
            </a:r>
            <a:r>
              <a:rPr lang="en-US" sz="2100" dirty="0" smtClean="0">
                <a:solidFill>
                  <a:schemeClr val="tx1">
                    <a:lumMod val="85000"/>
                    <a:lumOff val="15000"/>
                  </a:schemeClr>
                </a:solidFill>
                <a:latin typeface="Times New Roman" pitchFamily="18" charset="0"/>
              </a:rPr>
              <a:t>on </a:t>
            </a:r>
            <a:r>
              <a:rPr lang="en-US" sz="2100" dirty="0">
                <a:solidFill>
                  <a:schemeClr val="tx1">
                    <a:lumMod val="85000"/>
                    <a:lumOff val="15000"/>
                  </a:schemeClr>
                </a:solidFill>
                <a:latin typeface="Times New Roman" pitchFamily="18" charset="0"/>
              </a:rPr>
              <a:t>customer loan applications &amp; other  facets of daily operations</a:t>
            </a:r>
            <a:r>
              <a:rPr lang="en-US" sz="2100" dirty="0" smtClean="0">
                <a:solidFill>
                  <a:schemeClr val="tx1">
                    <a:lumMod val="85000"/>
                    <a:lumOff val="15000"/>
                  </a:schemeClr>
                </a:solidFill>
                <a:latin typeface="Times New Roman" pitchFamily="18" charset="0"/>
              </a:rPr>
              <a:t>.</a:t>
            </a:r>
          </a:p>
          <a:p>
            <a:pPr marL="365760" lvl="1" indent="-365760" eaLnBrk="1" fontAlgn="auto" hangingPunct="1">
              <a:lnSpc>
                <a:spcPct val="110000"/>
              </a:lnSpc>
              <a:spcBef>
                <a:spcPts val="0"/>
              </a:spcBef>
              <a:spcAft>
                <a:spcPts val="600"/>
              </a:spcAft>
              <a:buFont typeface="Georgia"/>
              <a:buChar char="▫"/>
              <a:defRPr/>
            </a:pPr>
            <a:r>
              <a:rPr lang="en-US" sz="2100" dirty="0" smtClean="0">
                <a:solidFill>
                  <a:schemeClr val="tx1">
                    <a:lumMod val="85000"/>
                    <a:lumOff val="15000"/>
                  </a:schemeClr>
                </a:solidFill>
                <a:latin typeface="Times New Roman" pitchFamily="18" charset="0"/>
              </a:rPr>
              <a:t>Services and functions in a branching organization are highly centralized.</a:t>
            </a:r>
            <a:endParaRPr lang="en-US" sz="2100" dirty="0">
              <a:solidFill>
                <a:schemeClr val="tx1">
                  <a:lumMod val="85000"/>
                  <a:lumOff val="15000"/>
                </a:schemeClr>
              </a:solidFill>
              <a:latin typeface="Times New Roman" pitchFamily="18" charset="0"/>
            </a:endParaRPr>
          </a:p>
          <a:p>
            <a:pPr marL="365760" lvl="1" indent="-365760" eaLnBrk="1" fontAlgn="auto" hangingPunct="1">
              <a:lnSpc>
                <a:spcPct val="110000"/>
              </a:lnSpc>
              <a:spcBef>
                <a:spcPts val="0"/>
              </a:spcBef>
              <a:spcAft>
                <a:spcPts val="600"/>
              </a:spcAft>
              <a:buFont typeface="Georgia"/>
              <a:buChar char="▫"/>
              <a:defRPr/>
            </a:pPr>
            <a:endParaRPr lang="en-US" sz="2100" dirty="0" smtClean="0">
              <a:solidFill>
                <a:schemeClr val="tx1">
                  <a:lumMod val="85000"/>
                  <a:lumOff val="15000"/>
                </a:schemeClr>
              </a:solidFill>
              <a:latin typeface="Times New Roman" pitchFamily="18" charset="0"/>
              <a:cs typeface="Times New Roman" pitchFamily="18" charset="0"/>
            </a:endParaRPr>
          </a:p>
        </p:txBody>
      </p:sp>
      <p:sp>
        <p:nvSpPr>
          <p:cNvPr id="3072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3-</a:t>
            </a:r>
            <a:fld id="{44856E69-0915-4703-8DCE-83A2C103D215}" type="slidenum">
              <a:rPr lang="en-US" sz="1200">
                <a:solidFill>
                  <a:srgbClr val="FFFFFF"/>
                </a:solidFill>
              </a:rPr>
              <a:pPr algn="r"/>
              <a:t>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776</TotalTime>
  <Words>1840</Words>
  <Application>Microsoft Office PowerPoint</Application>
  <PresentationFormat>On-screen Show (4:3)</PresentationFormat>
  <Paragraphs>188</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Travelogue</vt:lpstr>
      <vt:lpstr>Fin 464  Chapter 3: The Organization and Structure of Banking Industry</vt:lpstr>
      <vt:lpstr>Introduction</vt:lpstr>
      <vt:lpstr>Advancing Size and Concentration of Assets  </vt:lpstr>
      <vt:lpstr>Internal Organization of the Banking Firm</vt:lpstr>
      <vt:lpstr>Internal Organization of the Community Banks</vt:lpstr>
      <vt:lpstr>Internal Organization of the Large Banks</vt:lpstr>
      <vt:lpstr>Internal Organization of the Large Banks</vt:lpstr>
      <vt:lpstr>Types in Banking Industry: Unit Banking Organizations</vt:lpstr>
      <vt:lpstr>Types in Banking Industry: Branching Organizations</vt:lpstr>
      <vt:lpstr>Branch Banking… (contd..)</vt:lpstr>
      <vt:lpstr>Branch Banking… (contd..)</vt:lpstr>
      <vt:lpstr>Types in Banking Industry : Holding Company </vt:lpstr>
      <vt:lpstr>Bank Holding Companies (contd…)</vt:lpstr>
      <vt:lpstr>Bank Holding Company (contd..)</vt:lpstr>
      <vt:lpstr>Other forms of Bank</vt:lpstr>
      <vt:lpstr>Financial Firm Goals: Their Impact on Operating Cost, Efficiency, and Performance</vt:lpstr>
      <vt:lpstr>Reasons for the Rapid Growth of Foreign Bank Activities</vt:lpstr>
      <vt:lpstr>Foreign Banks in Bangladesh</vt:lpstr>
      <vt:lpstr>Foreign Bank penetration of Domestic Market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Rushdy</cp:lastModifiedBy>
  <cp:revision>62</cp:revision>
  <dcterms:created xsi:type="dcterms:W3CDTF">2012-10-02T11:37:57Z</dcterms:created>
  <dcterms:modified xsi:type="dcterms:W3CDTF">2016-01-19T17:56:32Z</dcterms:modified>
</cp:coreProperties>
</file>