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7"/>
  </p:notesMasterIdLst>
  <p:sldIdLst>
    <p:sldId id="302" r:id="rId2"/>
    <p:sldId id="303" r:id="rId3"/>
    <p:sldId id="304" r:id="rId4"/>
    <p:sldId id="306" r:id="rId5"/>
    <p:sldId id="317" r:id="rId6"/>
    <p:sldId id="310" r:id="rId7"/>
    <p:sldId id="311" r:id="rId8"/>
    <p:sldId id="312" r:id="rId9"/>
    <p:sldId id="313" r:id="rId10"/>
    <p:sldId id="320" r:id="rId11"/>
    <p:sldId id="321" r:id="rId12"/>
    <p:sldId id="322" r:id="rId13"/>
    <p:sldId id="323" r:id="rId14"/>
    <p:sldId id="314" r:id="rId15"/>
    <p:sldId id="31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7778" autoAdjust="0"/>
  </p:normalViewPr>
  <p:slideViewPr>
    <p:cSldViewPr>
      <p:cViewPr>
        <p:scale>
          <a:sx n="60" d="100"/>
          <a:sy n="60" d="100"/>
        </p:scale>
        <p:origin x="-16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8A933-56A3-DD4D-8BDF-A7A60794C0FB}" type="datetimeFigureOut">
              <a:rPr lang="en-US" smtClean="0"/>
              <a:pPr/>
              <a:t>1/12/2016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A64D2-8BDB-4C4B-869B-E3F2B9003EF4}" type="slidenum">
              <a:rPr lang="en-US" smtClean="0"/>
              <a:pPr/>
              <a:t>‹#›</a:t>
            </a:fld>
            <a:endParaRPr lang="en-US"/>
          </a:p>
        </p:txBody>
      </p:sp>
    </p:spTree>
    <p:extLst>
      <p:ext uri="{BB962C8B-B14F-4D97-AF65-F5344CB8AC3E}">
        <p14:creationId xmlns:p14="http://schemas.microsoft.com/office/powerpoint/2010/main" xmlns="" val="2628210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E6D4FBA-579D-4DD9-B80D-E4886DBB8B5F}" type="slidenum">
              <a:rPr lang="en-US" smtClean="0"/>
              <a:pPr/>
              <a:t>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9A0F30E-1CA7-4655-9C3F-F956630D6F5A}" type="slidenum">
              <a:rPr lang="en-US" smtClean="0"/>
              <a:pPr/>
              <a:t>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3835D362-B314-4D51-9B0B-379D4FFC69BF}" type="slidenum">
              <a:rPr lang="en-US" smtClean="0"/>
              <a:pPr/>
              <a:t>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D0FF2F96-2B0F-46DB-A04D-C5EFE4393F00}" type="slidenum">
              <a:rPr lang="en-US" smtClean="0"/>
              <a:pPr/>
              <a:t>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24EC31-9498-4592-84DF-DD4785B2B913}" type="slidenum">
              <a:rPr lang="en-AU" smtClean="0"/>
              <a:pPr/>
              <a:t>‹#›</a:t>
            </a:fld>
            <a:endParaRPr lang="en-AU"/>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12/01/2016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AU"/>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221392C1-BE3D-455F-AE00-DCF4D6CF7997}" type="datetimeFigureOut">
              <a:rPr lang="en-AU" smtClean="0"/>
              <a:pPr/>
              <a:t>12/01/2016</a:t>
            </a:fld>
            <a:endParaRPr lang="en-AU"/>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8F24EC31-9498-4592-84DF-DD4785B2B91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300446" y="509450"/>
            <a:ext cx="8614954" cy="4359709"/>
          </a:xfrm>
        </p:spPr>
        <p:txBody>
          <a:bodyPr/>
          <a:lstStyle/>
          <a:p>
            <a:pPr algn="ctr" eaLnBrk="1" hangingPunct="1"/>
            <a:r>
              <a:rPr lang="en-US" sz="4000" b="1" dirty="0" smtClean="0">
                <a:latin typeface="Times New Roman" pitchFamily="18" charset="0"/>
                <a:cs typeface="Times New Roman" pitchFamily="18" charset="0"/>
              </a:rPr>
              <a:t>Fin 464</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Chapter 2: The Impact of Government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Policy and Regulation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4FA1B29-B5D9-42FC-A4FA-619B6B40854B}" type="slidenum">
              <a:rPr lang="en-US"/>
              <a:pPr>
                <a:defRPr/>
              </a:pPr>
              <a:t>10</a:t>
            </a:fld>
            <a:endParaRPr lang="en-US"/>
          </a:p>
        </p:txBody>
      </p:sp>
      <p:sp>
        <p:nvSpPr>
          <p:cNvPr id="8195" name="Rectangle 2"/>
          <p:cNvSpPr>
            <a:spLocks noGrp="1" noChangeArrowheads="1"/>
          </p:cNvSpPr>
          <p:nvPr>
            <p:ph type="title"/>
          </p:nvPr>
        </p:nvSpPr>
        <p:spPr>
          <a:xfrm>
            <a:off x="1173163" y="228600"/>
            <a:ext cx="7772400" cy="914400"/>
          </a:xfrm>
        </p:spPr>
        <p:txBody>
          <a:bodyPr/>
          <a:lstStyle/>
          <a:p>
            <a:pPr algn="ctr" eaLnBrk="1" hangingPunct="1"/>
            <a:r>
              <a:rPr lang="en-US" sz="2800" b="1" smtClean="0"/>
              <a:t>The Central Bank’s Principal Task: Making &amp; Implementing Monetary Policy</a:t>
            </a:r>
          </a:p>
        </p:txBody>
      </p:sp>
      <p:sp>
        <p:nvSpPr>
          <p:cNvPr id="8196" name="Rectangle 3"/>
          <p:cNvSpPr>
            <a:spLocks noGrp="1" noChangeArrowheads="1"/>
          </p:cNvSpPr>
          <p:nvPr>
            <p:ph type="body" idx="1"/>
          </p:nvPr>
        </p:nvSpPr>
        <p:spPr>
          <a:xfrm>
            <a:off x="1173163" y="1295400"/>
            <a:ext cx="7772400" cy="4800600"/>
          </a:xfrm>
        </p:spPr>
        <p:txBody>
          <a:bodyPr>
            <a:normAutofit lnSpcReduction="10000"/>
          </a:bodyPr>
          <a:lstStyle/>
          <a:p>
            <a:pPr marL="609600" indent="-609600" eaLnBrk="1" hangingPunct="1">
              <a:buFont typeface="Wingdings" pitchFamily="2" charset="2"/>
              <a:buAutoNum type="arabicPeriod"/>
            </a:pPr>
            <a:r>
              <a:rPr lang="en-US" sz="2000" b="1" smtClean="0">
                <a:solidFill>
                  <a:srgbClr val="FF0000"/>
                </a:solidFill>
                <a:latin typeface="Times New Roman" pitchFamily="18" charset="0"/>
              </a:rPr>
              <a:t>The Open Market Operations Policy (OMO): </a:t>
            </a:r>
            <a:r>
              <a:rPr lang="en-US" sz="2000" smtClean="0">
                <a:latin typeface="Times New Roman" pitchFamily="18" charset="0"/>
              </a:rPr>
              <a:t> </a:t>
            </a:r>
          </a:p>
          <a:p>
            <a:pPr marL="990600" lvl="1" indent="-533400" eaLnBrk="1" hangingPunct="1"/>
            <a:r>
              <a:rPr lang="en-US" sz="2000" smtClean="0">
                <a:latin typeface="Times New Roman" pitchFamily="18" charset="0"/>
              </a:rPr>
              <a:t>To reduce the money supply in the economy, Central bank sells securities in the open market.</a:t>
            </a:r>
          </a:p>
          <a:p>
            <a:pPr marL="990600" lvl="1" indent="-533400" eaLnBrk="1" hangingPunct="1"/>
            <a:r>
              <a:rPr lang="en-US" sz="2000" smtClean="0">
                <a:latin typeface="Times New Roman" pitchFamily="18" charset="0"/>
              </a:rPr>
              <a:t>To increase the money supply, Central bank repurchase the securities sold earlier from the market.</a:t>
            </a:r>
          </a:p>
          <a:p>
            <a:pPr marL="990600" lvl="1" indent="-533400" eaLnBrk="1" hangingPunct="1"/>
            <a:endParaRPr lang="en-US" sz="2000" smtClean="0">
              <a:latin typeface="Times New Roman" pitchFamily="18" charset="0"/>
            </a:endParaRPr>
          </a:p>
          <a:p>
            <a:pPr marL="609600" indent="-609600" eaLnBrk="1" hangingPunct="1">
              <a:buFont typeface="Wingdings" pitchFamily="2" charset="2"/>
              <a:buAutoNum type="arabicPeriod" startAt="2"/>
            </a:pPr>
            <a:r>
              <a:rPr lang="en-US" sz="2000" b="1" smtClean="0">
                <a:solidFill>
                  <a:srgbClr val="FF0000"/>
                </a:solidFill>
                <a:latin typeface="Times New Roman" pitchFamily="18" charset="0"/>
              </a:rPr>
              <a:t>The Discount Rate Policy</a:t>
            </a:r>
            <a:r>
              <a:rPr lang="en-US" sz="2000" smtClean="0">
                <a:latin typeface="Times New Roman" pitchFamily="18" charset="0"/>
              </a:rPr>
              <a:t>: Discount rate is the rate at which the central bank lends money to the scheduled banks or discounts the bills of the commercial banks.</a:t>
            </a:r>
          </a:p>
          <a:p>
            <a:pPr marL="990600" lvl="1" indent="-533400" eaLnBrk="1" hangingPunct="1"/>
            <a:r>
              <a:rPr lang="en-US" sz="2000" smtClean="0">
                <a:latin typeface="Times New Roman" pitchFamily="18" charset="0"/>
              </a:rPr>
              <a:t>To reduce the money supply in the economy, Central bank raises the discount rate.</a:t>
            </a:r>
          </a:p>
          <a:p>
            <a:pPr marL="990600" lvl="1" indent="-533400" eaLnBrk="1" hangingPunct="1"/>
            <a:r>
              <a:rPr lang="en-US" sz="2000" smtClean="0">
                <a:latin typeface="Times New Roman" pitchFamily="18" charset="0"/>
              </a:rPr>
              <a:t>To increase the money supply in the economy, Central bank reduces the discount rate.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7E9FE6F-3248-44F8-98F0-6F7D410C0034}" type="slidenum">
              <a:rPr lang="en-US"/>
              <a:pPr>
                <a:defRPr/>
              </a:pPr>
              <a:t>11</a:t>
            </a:fld>
            <a:endParaRPr lang="en-US"/>
          </a:p>
        </p:txBody>
      </p:sp>
      <p:sp>
        <p:nvSpPr>
          <p:cNvPr id="9219" name="Rectangle 2"/>
          <p:cNvSpPr>
            <a:spLocks noGrp="1" noChangeArrowheads="1"/>
          </p:cNvSpPr>
          <p:nvPr>
            <p:ph type="title"/>
          </p:nvPr>
        </p:nvSpPr>
        <p:spPr>
          <a:xfrm>
            <a:off x="1173163" y="0"/>
            <a:ext cx="7772400" cy="838200"/>
          </a:xfrm>
        </p:spPr>
        <p:txBody>
          <a:bodyPr/>
          <a:lstStyle/>
          <a:p>
            <a:pPr eaLnBrk="1" hangingPunct="1"/>
            <a:r>
              <a:rPr lang="en-US" sz="2000" b="1" smtClean="0"/>
              <a:t>The Central Bank’s Principal Task: Making &amp; Implementing Monetary Policy----Contd</a:t>
            </a:r>
          </a:p>
        </p:txBody>
      </p:sp>
      <p:sp>
        <p:nvSpPr>
          <p:cNvPr id="9220" name="Rectangle 3"/>
          <p:cNvSpPr>
            <a:spLocks noGrp="1" noChangeArrowheads="1"/>
          </p:cNvSpPr>
          <p:nvPr>
            <p:ph type="body" idx="1"/>
          </p:nvPr>
        </p:nvSpPr>
        <p:spPr>
          <a:xfrm>
            <a:off x="1173163" y="990600"/>
            <a:ext cx="7772400" cy="5105400"/>
          </a:xfrm>
        </p:spPr>
        <p:txBody>
          <a:bodyPr>
            <a:normAutofit lnSpcReduction="10000"/>
          </a:bodyPr>
          <a:lstStyle/>
          <a:p>
            <a:pPr marL="609600" indent="-609600" eaLnBrk="1" hangingPunct="1">
              <a:buFont typeface="Wingdings" pitchFamily="2" charset="2"/>
              <a:buAutoNum type="arabicPeriod" startAt="3"/>
            </a:pPr>
            <a:r>
              <a:rPr lang="en-US" sz="2000" b="1" smtClean="0">
                <a:solidFill>
                  <a:srgbClr val="FF0000"/>
                </a:solidFill>
                <a:latin typeface="Times New Roman" pitchFamily="18" charset="0"/>
              </a:rPr>
              <a:t>Changing Reserve Requirements on Deposits &amp; other Bank Liabilities:</a:t>
            </a:r>
            <a:r>
              <a:rPr lang="en-US" sz="2000" smtClean="0">
                <a:latin typeface="Times New Roman" pitchFamily="18" charset="0"/>
              </a:rPr>
              <a:t> </a:t>
            </a:r>
          </a:p>
          <a:p>
            <a:pPr marL="990600" lvl="1" indent="-533400" eaLnBrk="1" hangingPunct="1"/>
            <a:r>
              <a:rPr lang="en-US" sz="2000" smtClean="0">
                <a:latin typeface="Times New Roman" pitchFamily="18" charset="0"/>
              </a:rPr>
              <a:t>Raising reserve requirements, banks must set aside more of each incoming deposits into required reserves, &amp; less money is available to support making new loans.</a:t>
            </a:r>
          </a:p>
          <a:p>
            <a:pPr marL="990600" lvl="1" indent="-533400" eaLnBrk="1" hangingPunct="1"/>
            <a:r>
              <a:rPr lang="en-US" sz="2000" smtClean="0">
                <a:latin typeface="Times New Roman" pitchFamily="18" charset="0"/>
              </a:rPr>
              <a:t>Lowering reserve requirement, releases reserves for additional bank lending.</a:t>
            </a:r>
          </a:p>
          <a:p>
            <a:pPr marL="990600" lvl="1" indent="-533400" eaLnBrk="1" hangingPunct="1">
              <a:buFontTx/>
              <a:buNone/>
            </a:pPr>
            <a:r>
              <a:rPr lang="en-US" sz="2000" b="1" smtClean="0">
                <a:latin typeface="Times New Roman" pitchFamily="18" charset="0"/>
              </a:rPr>
              <a:t>{</a:t>
            </a:r>
            <a:r>
              <a:rPr lang="en-US" sz="1800" b="1" smtClean="0">
                <a:latin typeface="Times New Roman" pitchFamily="18" charset="0"/>
                <a:cs typeface="Times New Roman" pitchFamily="18" charset="0"/>
              </a:rPr>
              <a:t>What are bank reserves? </a:t>
            </a:r>
            <a:endParaRPr lang="en-US" sz="1800" smtClean="0">
              <a:latin typeface="Times New Roman" pitchFamily="18" charset="0"/>
              <a:cs typeface="Times New Roman" pitchFamily="18" charset="0"/>
            </a:endParaRPr>
          </a:p>
          <a:p>
            <a:pPr marL="990600" lvl="1" indent="-533400" algn="just" eaLnBrk="1" hangingPunct="1">
              <a:buFontTx/>
              <a:buNone/>
            </a:pPr>
            <a:r>
              <a:rPr lang="en-US" sz="1800" smtClean="0">
                <a:latin typeface="Times New Roman" pitchFamily="18" charset="0"/>
                <a:cs typeface="Times New Roman" pitchFamily="18" charset="0"/>
              </a:rPr>
              <a:t>         Banks and other depository institutions (for convenience, we'll refer to all of these as "banks") keep a certain amount of funds in reserve to meet unexpected outflows. Banks can keep these reserves as cash in their vaults or as deposits with the Fed. In fact, banks are required to hold a certain amount in reserves. But, typically, they hold even more than they're required to in order to clear overnight checks, restock ATMs, and make other payments.</a:t>
            </a:r>
            <a:r>
              <a:rPr lang="en-US" sz="2000" b="1" smtClean="0">
                <a:latin typeface="Times New Roman" pitchFamily="18" charset="0"/>
                <a:cs typeface="Times New Roman" pitchFamily="18" charset="0"/>
              </a:rPr>
              <a:t> }</a:t>
            </a:r>
          </a:p>
          <a:p>
            <a:pPr marL="990600" lvl="1" indent="-533400" algn="just" eaLnBrk="1" hangingPunct="1">
              <a:buFontTx/>
              <a:buNone/>
            </a:pPr>
            <a:r>
              <a:rPr lang="en-US" sz="1800" smtClean="0">
                <a:latin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AED57BB-59BD-4D0E-8367-363BA8559F23}" type="slidenum">
              <a:rPr lang="en-US"/>
              <a:pPr>
                <a:defRPr/>
              </a:pPr>
              <a:t>12</a:t>
            </a:fld>
            <a:endParaRPr lang="en-US"/>
          </a:p>
        </p:txBody>
      </p:sp>
      <p:sp>
        <p:nvSpPr>
          <p:cNvPr id="10243" name="Rectangle 2"/>
          <p:cNvSpPr>
            <a:spLocks noGrp="1" noChangeArrowheads="1"/>
          </p:cNvSpPr>
          <p:nvPr>
            <p:ph type="title"/>
          </p:nvPr>
        </p:nvSpPr>
        <p:spPr>
          <a:xfrm>
            <a:off x="1173163" y="0"/>
            <a:ext cx="7772400" cy="762000"/>
          </a:xfrm>
        </p:spPr>
        <p:txBody>
          <a:bodyPr/>
          <a:lstStyle/>
          <a:p>
            <a:pPr eaLnBrk="1" hangingPunct="1"/>
            <a:r>
              <a:rPr lang="en-US" sz="2000" b="1" smtClean="0"/>
              <a:t>The Central Bank’s Principal Task: Making &amp; Implementing Monetary Policy----Contd</a:t>
            </a:r>
          </a:p>
        </p:txBody>
      </p:sp>
      <p:sp>
        <p:nvSpPr>
          <p:cNvPr id="10244" name="Rectangle 3"/>
          <p:cNvSpPr>
            <a:spLocks noGrp="1" noChangeArrowheads="1"/>
          </p:cNvSpPr>
          <p:nvPr>
            <p:ph type="body" idx="1"/>
          </p:nvPr>
        </p:nvSpPr>
        <p:spPr>
          <a:xfrm>
            <a:off x="1173163" y="990600"/>
            <a:ext cx="7772400" cy="5105400"/>
          </a:xfrm>
        </p:spPr>
        <p:txBody>
          <a:bodyPr>
            <a:normAutofit lnSpcReduction="10000"/>
          </a:bodyPr>
          <a:lstStyle/>
          <a:p>
            <a:pPr marL="609600" indent="-609600" eaLnBrk="1" hangingPunct="1">
              <a:buFont typeface="Wingdings" pitchFamily="2" charset="2"/>
              <a:buAutoNum type="arabicPeriod" startAt="4"/>
            </a:pPr>
            <a:r>
              <a:rPr lang="en-US" sz="2400" b="1" smtClean="0">
                <a:solidFill>
                  <a:srgbClr val="FF0000"/>
                </a:solidFill>
                <a:latin typeface="Times New Roman" pitchFamily="18" charset="0"/>
              </a:rPr>
              <a:t>Other Policy Tools:</a:t>
            </a:r>
          </a:p>
          <a:p>
            <a:pPr marL="990600" lvl="1" indent="-533400" eaLnBrk="1" hangingPunct="1">
              <a:buFont typeface="Wingdings" pitchFamily="2" charset="2"/>
              <a:buAutoNum type="alphaLcParenR"/>
            </a:pPr>
            <a:r>
              <a:rPr lang="en-US" sz="2400" b="1" smtClean="0">
                <a:latin typeface="Times New Roman" pitchFamily="18" charset="0"/>
              </a:rPr>
              <a:t>Moral Suasion:</a:t>
            </a:r>
            <a:r>
              <a:rPr lang="en-US" sz="2400" smtClean="0">
                <a:latin typeface="Times New Roman" pitchFamily="18" charset="0"/>
              </a:rPr>
              <a:t>  The Central bank tries to bring psychological pressure to bear on individuals &amp; institutions to conform the bank’s policies, using telephone calls or letters to bankers, making speeches explaining the Central bank’s policies, &amp; testifying before parliament to explain what the CB is doing &amp; to clarify it.</a:t>
            </a:r>
          </a:p>
          <a:p>
            <a:pPr marL="990600" lvl="1" indent="-533400" eaLnBrk="1" hangingPunct="1">
              <a:buFont typeface="Wingdings" pitchFamily="2" charset="2"/>
              <a:buAutoNum type="alphaLcParenR"/>
            </a:pPr>
            <a:r>
              <a:rPr lang="en-US" sz="2400" b="1" smtClean="0">
                <a:latin typeface="Times New Roman" pitchFamily="18" charset="0"/>
              </a:rPr>
              <a:t>Margin Requirements</a:t>
            </a:r>
            <a:r>
              <a:rPr lang="en-US" sz="2400" smtClean="0">
                <a:latin typeface="Times New Roman" pitchFamily="18" charset="0"/>
              </a:rPr>
              <a:t>:  An investor buying certain listed securities must use his or her own funds to cover a specified percentage of the securities’ purchase price, the rest of that price may be borrowed, using the purchased securities as collateral.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73B9F3A-8654-4F40-96B6-2627A5FA1B9E}" type="slidenum">
              <a:rPr lang="en-US"/>
              <a:pPr>
                <a:defRPr/>
              </a:pPr>
              <a:t>13</a:t>
            </a:fld>
            <a:endParaRPr lang="en-US"/>
          </a:p>
        </p:txBody>
      </p:sp>
      <p:sp>
        <p:nvSpPr>
          <p:cNvPr id="11267" name="Rectangle 2"/>
          <p:cNvSpPr>
            <a:spLocks noGrp="1" noChangeArrowheads="1"/>
          </p:cNvSpPr>
          <p:nvPr>
            <p:ph type="title"/>
          </p:nvPr>
        </p:nvSpPr>
        <p:spPr>
          <a:xfrm>
            <a:off x="1173163" y="228600"/>
            <a:ext cx="7772400" cy="533400"/>
          </a:xfrm>
        </p:spPr>
        <p:txBody>
          <a:bodyPr/>
          <a:lstStyle/>
          <a:p>
            <a:pPr algn="ctr" eaLnBrk="1" hangingPunct="1"/>
            <a:r>
              <a:rPr lang="en-US" sz="2800" b="1" smtClean="0"/>
              <a:t>Impact of Fiscal Policy on Banks</a:t>
            </a:r>
          </a:p>
        </p:txBody>
      </p:sp>
      <p:sp>
        <p:nvSpPr>
          <p:cNvPr id="11268" name="Rectangle 3"/>
          <p:cNvSpPr>
            <a:spLocks noGrp="1" noChangeArrowheads="1"/>
          </p:cNvSpPr>
          <p:nvPr>
            <p:ph type="body" idx="1"/>
          </p:nvPr>
        </p:nvSpPr>
        <p:spPr>
          <a:xfrm>
            <a:off x="1173163" y="1066800"/>
            <a:ext cx="7772400" cy="5334000"/>
          </a:xfrm>
        </p:spPr>
        <p:txBody>
          <a:bodyPr>
            <a:normAutofit lnSpcReduction="10000"/>
          </a:bodyPr>
          <a:lstStyle/>
          <a:p>
            <a:pPr eaLnBrk="1" hangingPunct="1">
              <a:lnSpc>
                <a:spcPct val="90000"/>
              </a:lnSpc>
            </a:pPr>
            <a:r>
              <a:rPr lang="en-US" sz="2400" smtClean="0">
                <a:latin typeface="Times New Roman" pitchFamily="18" charset="0"/>
              </a:rPr>
              <a:t>Increases in government spending usually lead to increase in business &amp; households incomes, which increases both bank deposit &amp; loan demand, eventually accelerating the pacer of economic activity - &amp; perhaps inflation as well.</a:t>
            </a:r>
          </a:p>
          <a:p>
            <a:pPr eaLnBrk="1" hangingPunct="1">
              <a:lnSpc>
                <a:spcPct val="90000"/>
              </a:lnSpc>
            </a:pPr>
            <a:r>
              <a:rPr lang="en-US" sz="2400" smtClean="0">
                <a:latin typeface="Times New Roman" pitchFamily="18" charset="0"/>
              </a:rPr>
              <a:t>Increases in government spending must be financed by added government borrowing, the tendency is to push interest rates higher as government credit demands are added to private credit demands, placing banks under increased pressure to meet all of their customers’ funding needs.</a:t>
            </a:r>
          </a:p>
          <a:p>
            <a:pPr eaLnBrk="1" hangingPunct="1">
              <a:lnSpc>
                <a:spcPct val="90000"/>
              </a:lnSpc>
            </a:pPr>
            <a:r>
              <a:rPr lang="en-US" sz="2400" smtClean="0">
                <a:latin typeface="Times New Roman" pitchFamily="18" charset="0"/>
              </a:rPr>
              <a:t>Decisions by parliament to raise taxes &amp; reduce budget deficits normally lead to decreases in Treasury borrowings &amp; eventually push interest rates lower. Private sector incomes, bank deposits, &amp; loan demand are also likely to fall.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685801"/>
            <a:ext cx="8229600" cy="1066800"/>
          </a:xfrm>
        </p:spPr>
        <p:txBody>
          <a:bodyPr/>
          <a:lstStyle/>
          <a:p>
            <a:r>
              <a:rPr lang="en-US" sz="3200" b="1" dirty="0" smtClean="0"/>
              <a:t>Prudential Regulations of Bangladesh Bank </a:t>
            </a:r>
            <a:r>
              <a:rPr lang="en-US" sz="2400" b="1" dirty="0" smtClean="0"/>
              <a:t>(updated till January, 2014)</a:t>
            </a:r>
            <a:endParaRPr lang="en-US" sz="3200" dirty="0"/>
          </a:p>
        </p:txBody>
      </p:sp>
      <p:sp>
        <p:nvSpPr>
          <p:cNvPr id="3" name="Content Placeholder 2"/>
          <p:cNvSpPr>
            <a:spLocks noGrp="1"/>
          </p:cNvSpPr>
          <p:nvPr>
            <p:ph idx="1"/>
          </p:nvPr>
        </p:nvSpPr>
        <p:spPr>
          <a:xfrm>
            <a:off x="222069" y="1998617"/>
            <a:ext cx="8752114" cy="4340090"/>
          </a:xfrm>
        </p:spPr>
        <p:txBody>
          <a:bodyPr/>
          <a:lstStyle/>
          <a:p>
            <a:pPr marL="457200" indent="-457200" eaLnBrk="1" hangingPunct="1">
              <a:spcBef>
                <a:spcPts val="0"/>
              </a:spcBef>
              <a:spcAft>
                <a:spcPts val="600"/>
              </a:spcAft>
              <a:buFont typeface="Wingdings" pitchFamily="2" charset="2"/>
              <a:buAutoNum type="arabicPeriod"/>
            </a:pPr>
            <a:r>
              <a:rPr lang="en-US" sz="2000" dirty="0" smtClean="0">
                <a:latin typeface="Times New Roman" pitchFamily="18" charset="0"/>
                <a:cs typeface="Times New Roman" pitchFamily="18" charset="0"/>
              </a:rPr>
              <a:t>Policy On Capital Adequacy Of Banks </a:t>
            </a:r>
          </a:p>
          <a:p>
            <a:pPr marL="457200" indent="-457200" eaLnBrk="1" hangingPunct="1">
              <a:spcBef>
                <a:spcPts val="0"/>
              </a:spcBef>
              <a:spcAft>
                <a:spcPts val="600"/>
              </a:spcAft>
              <a:buFont typeface="Wingdings" pitchFamily="2" charset="2"/>
              <a:buAutoNum type="arabicPeriod"/>
            </a:pPr>
            <a:r>
              <a:rPr lang="en-US" sz="2000" dirty="0" smtClean="0">
                <a:latin typeface="Times New Roman" pitchFamily="18" charset="0"/>
                <a:cs typeface="Times New Roman" pitchFamily="18" charset="0"/>
              </a:rPr>
              <a:t>Policy On Loan Classification And Provisioning</a:t>
            </a:r>
          </a:p>
          <a:p>
            <a:pPr marL="457200" indent="-457200" eaLnBrk="1" hangingPunct="1">
              <a:spcBef>
                <a:spcPts val="0"/>
              </a:spcBef>
              <a:spcAft>
                <a:spcPts val="600"/>
              </a:spcAft>
              <a:buFont typeface="Wingdings" pitchFamily="2" charset="2"/>
              <a:buAutoNum type="arabicPeriod"/>
            </a:pPr>
            <a:r>
              <a:rPr lang="en-US" sz="2000" dirty="0" smtClean="0">
                <a:latin typeface="Times New Roman" pitchFamily="18" charset="0"/>
                <a:cs typeface="Times New Roman" pitchFamily="18" charset="0"/>
              </a:rPr>
              <a:t>Policy On Single Borrower Exposure</a:t>
            </a:r>
          </a:p>
          <a:p>
            <a:pPr marL="457200" indent="-457200" eaLnBrk="1" hangingPunct="1">
              <a:spcBef>
                <a:spcPts val="0"/>
              </a:spcBef>
              <a:spcAft>
                <a:spcPts val="600"/>
              </a:spcAft>
              <a:buFont typeface="Wingdings" pitchFamily="2" charset="2"/>
              <a:buAutoNum type="arabicPeriod"/>
            </a:pPr>
            <a:r>
              <a:rPr lang="en-US" sz="2000" dirty="0" smtClean="0">
                <a:latin typeface="Times New Roman" pitchFamily="18" charset="0"/>
                <a:cs typeface="Times New Roman" pitchFamily="18" charset="0"/>
              </a:rPr>
              <a:t>Policy For Rescheduling Of Loans</a:t>
            </a:r>
          </a:p>
          <a:p>
            <a:pPr marL="457200" indent="-457200" eaLnBrk="1" hangingPunct="1">
              <a:spcBef>
                <a:spcPts val="0"/>
              </a:spcBef>
              <a:spcAft>
                <a:spcPts val="600"/>
              </a:spcAft>
              <a:buFont typeface="Wingdings" pitchFamily="2" charset="2"/>
              <a:buAutoNum type="arabicPeriod"/>
            </a:pPr>
            <a:r>
              <a:rPr lang="en-US" sz="2000" dirty="0" smtClean="0">
                <a:latin typeface="Times New Roman" pitchFamily="18" charset="0"/>
                <a:cs typeface="Times New Roman" pitchFamily="18" charset="0"/>
              </a:rPr>
              <a:t>Policy For Loan Write Off</a:t>
            </a:r>
          </a:p>
          <a:p>
            <a:pPr marL="457200" indent="-457200" eaLnBrk="1" hangingPunct="1">
              <a:spcBef>
                <a:spcPts val="0"/>
              </a:spcBef>
              <a:spcAft>
                <a:spcPts val="600"/>
              </a:spcAft>
              <a:buFont typeface="Wingdings" pitchFamily="2" charset="2"/>
              <a:buAutoNum type="arabicPeriod"/>
            </a:pPr>
            <a:r>
              <a:rPr lang="en-US" sz="2000" dirty="0" smtClean="0">
                <a:latin typeface="Times New Roman" pitchFamily="18" charset="0"/>
                <a:cs typeface="Times New Roman" pitchFamily="18" charset="0"/>
              </a:rPr>
              <a:t>Corporate Governance In Bank Management</a:t>
            </a:r>
          </a:p>
          <a:p>
            <a:pPr marL="457200" indent="-457200" eaLnBrk="1" hangingPunct="1">
              <a:spcBef>
                <a:spcPts val="0"/>
              </a:spcBef>
              <a:spcAft>
                <a:spcPts val="600"/>
              </a:spcAft>
              <a:buFont typeface="Wingdings" pitchFamily="2" charset="2"/>
              <a:buAutoNum type="arabicPeriod"/>
            </a:pPr>
            <a:r>
              <a:rPr lang="en-US" sz="2000" dirty="0" smtClean="0">
                <a:latin typeface="Times New Roman" pitchFamily="18" charset="0"/>
                <a:cs typeface="Times New Roman" pitchFamily="18" charset="0"/>
              </a:rPr>
              <a:t>Constitution Of The Board Of Directors And Fit And Proper Test For Appointment Of Bank Directors</a:t>
            </a:r>
          </a:p>
          <a:p>
            <a:pPr marL="457200" indent="-457200" eaLnBrk="1" hangingPunct="1">
              <a:spcBef>
                <a:spcPts val="0"/>
              </a:spcBef>
              <a:spcAft>
                <a:spcPts val="600"/>
              </a:spcAft>
              <a:buFont typeface="Wingdings" pitchFamily="2" charset="2"/>
              <a:buAutoNum type="arabicPeriod"/>
            </a:pPr>
            <a:r>
              <a:rPr lang="en-US" sz="2000" dirty="0" smtClean="0">
                <a:latin typeface="Times New Roman" pitchFamily="18" charset="0"/>
                <a:cs typeface="Times New Roman" pitchFamily="18" charset="0"/>
              </a:rPr>
              <a:t>Constitution Of The Executive Committee, Audit Committee  and Risk management Committee Of Board Of Directors</a:t>
            </a:r>
          </a:p>
          <a:p>
            <a:pPr marL="457200" indent="-457200" eaLnBrk="1" hangingPunct="1">
              <a:spcBef>
                <a:spcPts val="0"/>
              </a:spcBef>
              <a:spcAft>
                <a:spcPts val="600"/>
              </a:spcAft>
              <a:buFont typeface="Wingdings" pitchFamily="2" charset="2"/>
              <a:buAutoNum type="arabicPeriod"/>
            </a:pPr>
            <a:endParaRPr lang="en-US" sz="2000" dirty="0" smtClean="0">
              <a:latin typeface="Times New Roman" pitchFamily="18" charset="0"/>
              <a:cs typeface="Times New Roman"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724989"/>
            <a:ext cx="8438605" cy="1066800"/>
          </a:xfrm>
        </p:spPr>
        <p:txBody>
          <a:bodyPr/>
          <a:lstStyle/>
          <a:p>
            <a:r>
              <a:rPr lang="en-US" sz="3200" b="1" dirty="0" smtClean="0"/>
              <a:t>Prudential Regulations of Bangladesh Bank (contd.)</a:t>
            </a:r>
            <a:endParaRPr lang="en-US" sz="3200" dirty="0"/>
          </a:p>
        </p:txBody>
      </p:sp>
      <p:sp>
        <p:nvSpPr>
          <p:cNvPr id="3" name="Content Placeholder 2"/>
          <p:cNvSpPr>
            <a:spLocks noGrp="1"/>
          </p:cNvSpPr>
          <p:nvPr>
            <p:ph idx="1"/>
          </p:nvPr>
        </p:nvSpPr>
        <p:spPr>
          <a:xfrm>
            <a:off x="182880" y="1881051"/>
            <a:ext cx="8817429" cy="4558939"/>
          </a:xfrm>
        </p:spPr>
        <p:txBody>
          <a:bodyPr/>
          <a:lstStyle/>
          <a:p>
            <a:pPr marL="457200" indent="-457200" eaLnBrk="1" hangingPunct="1">
              <a:spcBef>
                <a:spcPts val="0"/>
              </a:spcBef>
              <a:spcAft>
                <a:spcPts val="600"/>
              </a:spcAft>
              <a:buFont typeface="Wingdings" pitchFamily="2" charset="2"/>
              <a:buAutoNum type="arabicPeriod" startAt="9"/>
            </a:pPr>
            <a:r>
              <a:rPr lang="en-US" sz="1950" dirty="0" smtClean="0">
                <a:latin typeface="Times New Roman" pitchFamily="18" charset="0"/>
                <a:cs typeface="Times New Roman" pitchFamily="18" charset="0"/>
              </a:rPr>
              <a:t>Rules and Regulations For Appointment Of Chief Executive and Advisor In Banks</a:t>
            </a:r>
          </a:p>
          <a:p>
            <a:pPr marL="457200" indent="-457200" eaLnBrk="1" hangingPunct="1">
              <a:spcBef>
                <a:spcPts val="0"/>
              </a:spcBef>
              <a:spcAft>
                <a:spcPts val="600"/>
              </a:spcAft>
              <a:buFont typeface="Wingdings" pitchFamily="2" charset="2"/>
              <a:buAutoNum type="arabicPeriod" startAt="9"/>
            </a:pPr>
            <a:r>
              <a:rPr lang="en-US" sz="1950" dirty="0" smtClean="0">
                <a:latin typeface="Times New Roman" pitchFamily="18" charset="0"/>
                <a:cs typeface="Times New Roman" pitchFamily="18" charset="0"/>
              </a:rPr>
              <a:t>Restriction On Lending To Directors Of Private Banks</a:t>
            </a:r>
          </a:p>
          <a:p>
            <a:pPr marL="457200" indent="-457200" eaLnBrk="1" hangingPunct="1">
              <a:spcBef>
                <a:spcPts val="0"/>
              </a:spcBef>
              <a:spcAft>
                <a:spcPts val="600"/>
              </a:spcAft>
              <a:buFont typeface="Wingdings" pitchFamily="2" charset="2"/>
              <a:buAutoNum type="arabicPeriod" startAt="9"/>
            </a:pPr>
            <a:r>
              <a:rPr lang="en-US" sz="1950" dirty="0" smtClean="0">
                <a:latin typeface="Times New Roman" pitchFamily="18" charset="0"/>
                <a:cs typeface="Times New Roman" pitchFamily="18" charset="0"/>
              </a:rPr>
              <a:t>Interest Rates On Deposit And Lending</a:t>
            </a:r>
          </a:p>
          <a:p>
            <a:pPr marL="457200" indent="-457200" eaLnBrk="1" hangingPunct="1">
              <a:spcBef>
                <a:spcPts val="0"/>
              </a:spcBef>
              <a:spcAft>
                <a:spcPts val="600"/>
              </a:spcAft>
              <a:buFont typeface="Wingdings" pitchFamily="2" charset="2"/>
              <a:buAutoNum type="arabicPeriod" startAt="9"/>
            </a:pPr>
            <a:r>
              <a:rPr lang="en-US" sz="1950" dirty="0" smtClean="0">
                <a:latin typeface="Times New Roman" pitchFamily="18" charset="0"/>
                <a:cs typeface="Times New Roman" pitchFamily="18" charset="0"/>
              </a:rPr>
              <a:t>Bank Charges</a:t>
            </a:r>
          </a:p>
          <a:p>
            <a:pPr marL="457200" indent="-457200" eaLnBrk="1" hangingPunct="1">
              <a:spcBef>
                <a:spcPts val="0"/>
              </a:spcBef>
              <a:spcAft>
                <a:spcPts val="600"/>
              </a:spcAft>
              <a:buFont typeface="Wingdings" pitchFamily="2" charset="2"/>
              <a:buAutoNum type="arabicPeriod" startAt="9"/>
            </a:pPr>
            <a:r>
              <a:rPr lang="en-US" sz="1950" dirty="0" smtClean="0">
                <a:latin typeface="Times New Roman" pitchFamily="18" charset="0"/>
                <a:cs typeface="Times New Roman" pitchFamily="18" charset="0"/>
              </a:rPr>
              <a:t>Guidelines On Managing Core Risks In Banking</a:t>
            </a:r>
          </a:p>
          <a:p>
            <a:pPr marL="457200" indent="-457200" eaLnBrk="1" hangingPunct="1">
              <a:spcBef>
                <a:spcPts val="0"/>
              </a:spcBef>
              <a:spcAft>
                <a:spcPts val="600"/>
              </a:spcAft>
              <a:buFont typeface="Wingdings" pitchFamily="2" charset="2"/>
              <a:buAutoNum type="arabicPeriod" startAt="9"/>
            </a:pPr>
            <a:r>
              <a:rPr lang="en-US" sz="1950" dirty="0" smtClean="0">
                <a:latin typeface="Times New Roman" pitchFamily="18" charset="0"/>
                <a:cs typeface="Times New Roman" pitchFamily="18" charset="0"/>
              </a:rPr>
              <a:t>Credit Rating</a:t>
            </a:r>
          </a:p>
          <a:p>
            <a:pPr marL="457200" indent="-457200" eaLnBrk="1" hangingPunct="1">
              <a:spcBef>
                <a:spcPts val="0"/>
              </a:spcBef>
              <a:spcAft>
                <a:spcPts val="600"/>
              </a:spcAft>
              <a:buFont typeface="Wingdings" pitchFamily="2" charset="2"/>
              <a:buAutoNum type="arabicPeriod" startAt="9"/>
            </a:pPr>
            <a:r>
              <a:rPr lang="en-US" sz="1950" dirty="0" smtClean="0">
                <a:latin typeface="Times New Roman" pitchFamily="18" charset="0"/>
                <a:cs typeface="Times New Roman" pitchFamily="18" charset="0"/>
              </a:rPr>
              <a:t>Disclosure Requirements For Banks</a:t>
            </a:r>
          </a:p>
          <a:p>
            <a:pPr marL="457200" indent="-457200" eaLnBrk="1" hangingPunct="1">
              <a:spcBef>
                <a:spcPts val="0"/>
              </a:spcBef>
              <a:spcAft>
                <a:spcPts val="600"/>
              </a:spcAft>
              <a:buFont typeface="Wingdings" pitchFamily="2" charset="2"/>
              <a:buAutoNum type="arabicPeriod" startAt="9"/>
            </a:pPr>
            <a:r>
              <a:rPr lang="en-US" sz="1950" dirty="0" smtClean="0">
                <a:latin typeface="Times New Roman" pitchFamily="18" charset="0"/>
                <a:cs typeface="Times New Roman" pitchFamily="18" charset="0"/>
              </a:rPr>
              <a:t>Bank Deposit Insurance Scheme</a:t>
            </a:r>
          </a:p>
          <a:p>
            <a:pPr marL="457200" indent="-457200" eaLnBrk="1" hangingPunct="1">
              <a:spcBef>
                <a:spcPts val="0"/>
              </a:spcBef>
              <a:spcAft>
                <a:spcPts val="600"/>
              </a:spcAft>
              <a:buNone/>
            </a:pPr>
            <a:endParaRPr lang="en-US" sz="1950" dirty="0" smtClean="0">
              <a:latin typeface="Times New Roman" pitchFamily="18" charset="0"/>
              <a:cs typeface="Times New Roman" pitchFamily="18" charset="0"/>
            </a:endParaRPr>
          </a:p>
          <a:p>
            <a:pPr marL="457200" indent="-457200" eaLnBrk="1" hangingPunct="1">
              <a:spcBef>
                <a:spcPts val="0"/>
              </a:spcBef>
              <a:spcAft>
                <a:spcPts val="600"/>
              </a:spcAft>
              <a:buFont typeface="Wingdings" pitchFamily="2" charset="2"/>
              <a:buAutoNum type="arabicPeriod" startAt="9"/>
            </a:pPr>
            <a:endParaRPr lang="en-US" sz="1950" dirty="0" smtClean="0">
              <a:latin typeface="Times New Roman" pitchFamily="18" charset="0"/>
              <a:cs typeface="Times New Roman" pitchFamily="18" charset="0"/>
            </a:endParaRPr>
          </a:p>
          <a:p>
            <a:pPr marL="457200" indent="-457200">
              <a:spcBef>
                <a:spcPts val="0"/>
              </a:spcBef>
              <a:spcAft>
                <a:spcPts val="600"/>
              </a:spcAft>
            </a:pPr>
            <a:endParaRPr lang="en-US" sz="1950" dirty="0">
              <a:latin typeface="Times New Roman" pitchFamily="18" charset="0"/>
              <a:cs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1074" y="457200"/>
            <a:ext cx="8229600" cy="666205"/>
          </a:xfrm>
        </p:spPr>
        <p:txBody>
          <a:bodyPr/>
          <a:lstStyle/>
          <a:p>
            <a:pPr algn="ctr" eaLnBrk="1" hangingPunct="1"/>
            <a:r>
              <a:rPr lang="en-US" sz="3200" b="1" dirty="0" smtClean="0">
                <a:latin typeface="Times New Roman" pitchFamily="18" charset="0"/>
                <a:cs typeface="Times New Roman" pitchFamily="18" charset="0"/>
              </a:rPr>
              <a:t>Banking Regulation</a:t>
            </a:r>
          </a:p>
        </p:txBody>
      </p:sp>
      <p:sp>
        <p:nvSpPr>
          <p:cNvPr id="6147" name="Rectangle 3"/>
          <p:cNvSpPr>
            <a:spLocks noGrp="1" noChangeArrowheads="1"/>
          </p:cNvSpPr>
          <p:nvPr>
            <p:ph idx="1"/>
          </p:nvPr>
        </p:nvSpPr>
        <p:spPr>
          <a:xfrm>
            <a:off x="156754" y="1267097"/>
            <a:ext cx="8804365" cy="5264332"/>
          </a:xfrm>
        </p:spPr>
        <p:txBody>
          <a:bodyPr>
            <a:noAutofit/>
          </a:bodyPr>
          <a:lstStyle/>
          <a:p>
            <a:pPr marL="274320" indent="-274320" eaLnBrk="1" fontAlgn="auto" hangingPunct="1">
              <a:spcBef>
                <a:spcPts val="0"/>
              </a:spcBef>
              <a:spcAft>
                <a:spcPts val="400"/>
              </a:spcAft>
              <a:buClr>
                <a:schemeClr val="accent3"/>
              </a:buClr>
              <a:buFont typeface="Georgia"/>
              <a:buChar char="•"/>
              <a:defRPr/>
            </a:pPr>
            <a:r>
              <a:rPr lang="en-US" sz="2000" dirty="0" smtClean="0">
                <a:latin typeface="Times New Roman" pitchFamily="18" charset="0"/>
                <a:cs typeface="Times New Roman" pitchFamily="18" charset="0"/>
              </a:rPr>
              <a:t>Governments around the world have created a complex regulatory environment for financial-service firms in an effort to:</a:t>
            </a:r>
          </a:p>
          <a:p>
            <a:pPr marL="923481" lvl="2" indent="-246888" eaLnBrk="1" fontAlgn="auto" hangingPunct="1">
              <a:spcBef>
                <a:spcPts val="0"/>
              </a:spcBef>
              <a:spcAft>
                <a:spcPts val="0"/>
              </a:spcAft>
              <a:buFont typeface="Georgia"/>
              <a:buChar char="▫"/>
              <a:defRPr/>
            </a:pPr>
            <a:r>
              <a:rPr lang="en-US" sz="2000" dirty="0" smtClean="0">
                <a:solidFill>
                  <a:schemeClr val="tx2">
                    <a:lumMod val="50000"/>
                  </a:schemeClr>
                </a:solidFill>
                <a:latin typeface="Times New Roman" pitchFamily="18" charset="0"/>
                <a:cs typeface="Times New Roman" pitchFamily="18" charset="0"/>
              </a:rPr>
              <a:t>Safeguard the public’s savings or interests</a:t>
            </a:r>
          </a:p>
          <a:p>
            <a:pPr marL="923481" lvl="2" indent="-246888" eaLnBrk="1" fontAlgn="auto" hangingPunct="1">
              <a:spcBef>
                <a:spcPts val="0"/>
              </a:spcBef>
              <a:spcAft>
                <a:spcPts val="0"/>
              </a:spcAft>
              <a:buFont typeface="Georgia"/>
              <a:buChar char="▫"/>
              <a:defRPr/>
            </a:pPr>
            <a:r>
              <a:rPr lang="en-US" sz="2000" dirty="0" smtClean="0">
                <a:solidFill>
                  <a:schemeClr val="tx2">
                    <a:lumMod val="50000"/>
                  </a:schemeClr>
                </a:solidFill>
                <a:latin typeface="Times New Roman" pitchFamily="18" charset="0"/>
                <a:cs typeface="Times New Roman" pitchFamily="18" charset="0"/>
              </a:rPr>
              <a:t>Bring stability to the financial system</a:t>
            </a:r>
          </a:p>
          <a:p>
            <a:pPr marL="923481" lvl="2" indent="-246888" eaLnBrk="1" fontAlgn="auto" hangingPunct="1">
              <a:spcBef>
                <a:spcPts val="0"/>
              </a:spcBef>
              <a:spcAft>
                <a:spcPts val="1200"/>
              </a:spcAft>
              <a:buFont typeface="Georgia"/>
              <a:buChar char="▫"/>
              <a:defRPr/>
            </a:pPr>
            <a:r>
              <a:rPr lang="en-US" sz="2000" dirty="0" smtClean="0">
                <a:solidFill>
                  <a:schemeClr val="tx2">
                    <a:lumMod val="50000"/>
                  </a:schemeClr>
                </a:solidFill>
                <a:latin typeface="Times New Roman" pitchFamily="18" charset="0"/>
                <a:cs typeface="Times New Roman" pitchFamily="18" charset="0"/>
              </a:rPr>
              <a:t>Prevent abuse of financial-service customers</a:t>
            </a:r>
          </a:p>
          <a:p>
            <a:pPr marL="274320" indent="-274320" eaLnBrk="1" fontAlgn="auto" hangingPunct="1">
              <a:spcBef>
                <a:spcPts val="0"/>
              </a:spcBef>
              <a:spcAft>
                <a:spcPts val="400"/>
              </a:spcAft>
              <a:buClr>
                <a:schemeClr val="accent3"/>
              </a:buClr>
              <a:buFont typeface="Georgia"/>
              <a:buChar char="•"/>
              <a:defRPr/>
            </a:pPr>
            <a:r>
              <a:rPr lang="en-US" sz="2000" dirty="0" smtClean="0">
                <a:latin typeface="Times New Roman" pitchFamily="18" charset="0"/>
                <a:cs typeface="Times New Roman" pitchFamily="18" charset="0"/>
              </a:rPr>
              <a:t>Financial institutions must contend with some of the heaviest and most comprehensive rules applied to any industry</a:t>
            </a:r>
          </a:p>
          <a:p>
            <a:pPr marL="922973" lvl="2" indent="-256032" eaLnBrk="1" fontAlgn="auto" hangingPunct="1">
              <a:spcBef>
                <a:spcPts val="0"/>
              </a:spcBef>
              <a:spcAft>
                <a:spcPts val="1200"/>
              </a:spcAft>
              <a:buClr>
                <a:schemeClr val="accent1">
                  <a:lumMod val="75000"/>
                </a:schemeClr>
              </a:buClr>
              <a:buSzPct val="40000"/>
              <a:buFont typeface="Wingdings" pitchFamily="2" charset="2"/>
              <a:buChar char="q"/>
              <a:defRPr/>
            </a:pPr>
            <a:r>
              <a:rPr lang="en-US" sz="2000" dirty="0" smtClean="0">
                <a:solidFill>
                  <a:schemeClr val="tx1">
                    <a:lumMod val="85000"/>
                    <a:lumOff val="15000"/>
                  </a:schemeClr>
                </a:solidFill>
                <a:latin typeface="Times New Roman" pitchFamily="18" charset="0"/>
                <a:cs typeface="Times New Roman" pitchFamily="18" charset="0"/>
              </a:rPr>
              <a:t>The quality of loans, investments and the adequacy of capital are carefully reviewed by government examiners. </a:t>
            </a:r>
          </a:p>
          <a:p>
            <a:pPr marL="274320" indent="-274320" eaLnBrk="1" fontAlgn="auto" hangingPunct="1">
              <a:spcBef>
                <a:spcPts val="0"/>
              </a:spcBef>
              <a:spcAft>
                <a:spcPts val="400"/>
              </a:spcAft>
              <a:buClr>
                <a:schemeClr val="accent3"/>
              </a:buClr>
              <a:buFont typeface="Georgia"/>
              <a:buChar char="•"/>
              <a:defRPr/>
            </a:pPr>
            <a:r>
              <a:rPr lang="en-US" sz="2000" dirty="0" smtClean="0">
                <a:latin typeface="Times New Roman" pitchFamily="18" charset="0"/>
                <a:cs typeface="Times New Roman" pitchFamily="18" charset="0"/>
              </a:rPr>
              <a:t>Regulation for the financial institution can be </a:t>
            </a:r>
          </a:p>
          <a:p>
            <a:pPr marL="923481" lvl="2" indent="-246888" eaLnBrk="1" fontAlgn="auto" hangingPunct="1">
              <a:spcBef>
                <a:spcPts val="0"/>
              </a:spcBef>
              <a:spcAft>
                <a:spcPts val="0"/>
              </a:spcAft>
              <a:buFont typeface="Georgia"/>
              <a:buChar char="▫"/>
              <a:defRPr/>
            </a:pPr>
            <a:r>
              <a:rPr lang="en-US" sz="2000" dirty="0" smtClean="0">
                <a:solidFill>
                  <a:schemeClr val="tx2">
                    <a:lumMod val="50000"/>
                  </a:schemeClr>
                </a:solidFill>
                <a:latin typeface="Times New Roman" pitchFamily="18" charset="0"/>
                <a:cs typeface="Times New Roman" pitchFamily="18" charset="0"/>
              </a:rPr>
              <a:t>Burdensome</a:t>
            </a:r>
          </a:p>
          <a:p>
            <a:pPr marL="923481" lvl="2" indent="-246888" eaLnBrk="1" fontAlgn="auto" hangingPunct="1">
              <a:spcBef>
                <a:spcPts val="0"/>
              </a:spcBef>
              <a:spcAft>
                <a:spcPts val="0"/>
              </a:spcAft>
              <a:buFont typeface="Georgia"/>
              <a:buChar char="▫"/>
              <a:defRPr/>
            </a:pPr>
            <a:r>
              <a:rPr lang="en-US" sz="2000" dirty="0" smtClean="0">
                <a:solidFill>
                  <a:schemeClr val="tx2">
                    <a:lumMod val="50000"/>
                  </a:schemeClr>
                </a:solidFill>
                <a:latin typeface="Times New Roman" pitchFamily="18" charset="0"/>
                <a:cs typeface="Times New Roman" pitchFamily="18" charset="0"/>
              </a:rPr>
              <a:t>Costly</a:t>
            </a:r>
          </a:p>
          <a:p>
            <a:pPr marL="923481" lvl="2" indent="-246888" eaLnBrk="1" fontAlgn="auto" hangingPunct="1">
              <a:spcBef>
                <a:spcPts val="0"/>
              </a:spcBef>
              <a:spcAft>
                <a:spcPts val="1200"/>
              </a:spcAft>
              <a:buFont typeface="Georgia"/>
              <a:buChar char="▫"/>
              <a:defRPr/>
            </a:pPr>
            <a:r>
              <a:rPr lang="en-US" sz="2000" dirty="0" smtClean="0">
                <a:solidFill>
                  <a:schemeClr val="tx2">
                    <a:lumMod val="50000"/>
                  </a:schemeClr>
                </a:solidFill>
                <a:latin typeface="Times New Roman" pitchFamily="18" charset="0"/>
                <a:cs typeface="Times New Roman" pitchFamily="18" charset="0"/>
              </a:rPr>
              <a:t>Damaging to innovation and efficiency</a:t>
            </a:r>
            <a:endParaRPr lang="en-US" sz="2000" dirty="0">
              <a:solidFill>
                <a:schemeClr val="tx2">
                  <a:lumMod val="50000"/>
                </a:schemeClr>
              </a:solidFill>
              <a:latin typeface="Times New Roman" pitchFamily="18" charset="0"/>
              <a:cs typeface="Times New Roman" pitchFamily="18" charset="0"/>
            </a:endParaRPr>
          </a:p>
          <a:p>
            <a:pPr marL="274320" indent="-274320" eaLnBrk="1" fontAlgn="auto" hangingPunct="1">
              <a:spcBef>
                <a:spcPts val="0"/>
              </a:spcBef>
              <a:spcAft>
                <a:spcPts val="400"/>
              </a:spcAft>
              <a:buClr>
                <a:schemeClr val="accent3"/>
              </a:buClr>
              <a:buFont typeface="Georgia"/>
              <a:buChar char="•"/>
              <a:defRPr/>
            </a:pPr>
            <a:r>
              <a:rPr lang="en-US" sz="2000" dirty="0" smtClean="0">
                <a:latin typeface="Times New Roman" pitchFamily="18" charset="0"/>
                <a:cs typeface="Times New Roman" pitchFamily="18" charset="0"/>
              </a:rPr>
              <a:t>In the United States, banks are regulated through a </a:t>
            </a:r>
            <a:r>
              <a:rPr lang="en-US" sz="2000" b="1" dirty="0" smtClean="0">
                <a:latin typeface="Times New Roman" pitchFamily="18" charset="0"/>
                <a:cs typeface="Times New Roman" pitchFamily="18" charset="0"/>
              </a:rPr>
              <a:t>dual banking system</a:t>
            </a:r>
          </a:p>
          <a:p>
            <a:pPr marL="923481" lvl="2" indent="-246888" eaLnBrk="1" fontAlgn="auto" hangingPunct="1">
              <a:spcBef>
                <a:spcPts val="0"/>
              </a:spcBef>
              <a:spcAft>
                <a:spcPts val="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Both federal and state authorities have significant regulatory powers</a:t>
            </a:r>
          </a:p>
          <a:p>
            <a:pPr marL="923481" lvl="2" indent="-246888" eaLnBrk="1" fontAlgn="auto" hangingPunct="1">
              <a:spcBef>
                <a:spcPts val="0"/>
              </a:spcBef>
              <a:spcAft>
                <a:spcPts val="0"/>
              </a:spcAft>
              <a:buFont typeface="Georgia"/>
              <a:buChar char="▫"/>
              <a:defRPr/>
            </a:pPr>
            <a:endParaRPr lang="en-US" sz="2000" dirty="0" smtClean="0">
              <a:solidFill>
                <a:schemeClr val="tx2">
                  <a:lumMod val="50000"/>
                </a:schemeClr>
              </a:solidFill>
              <a:latin typeface="Times New Roman" pitchFamily="18" charset="0"/>
              <a:cs typeface="Times New Roman" pitchFamily="18" charset="0"/>
            </a:endParaRPr>
          </a:p>
        </p:txBody>
      </p:sp>
      <p:sp>
        <p:nvSpPr>
          <p:cNvPr id="16388"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2-</a:t>
            </a:r>
            <a:fld id="{9447177C-2274-471B-A5D1-C074EAEF81FC}" type="slidenum">
              <a:rPr lang="en-US" sz="1200">
                <a:solidFill>
                  <a:srgbClr val="FFFFFF"/>
                </a:solidFill>
              </a:rPr>
              <a:pPr algn="r"/>
              <a:t>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66206" y="556261"/>
            <a:ext cx="7785464" cy="593270"/>
          </a:xfrm>
        </p:spPr>
        <p:txBody>
          <a:bodyPr/>
          <a:lstStyle/>
          <a:p>
            <a:pPr algn="ctr" eaLnBrk="1" hangingPunct="1"/>
            <a:r>
              <a:rPr lang="en-US" sz="3200" b="1" dirty="0" smtClean="0">
                <a:latin typeface="Times New Roman" pitchFamily="18" charset="0"/>
                <a:ea typeface="Lucida Sans Unicode" pitchFamily="34" charset="0"/>
                <a:cs typeface="Times New Roman" pitchFamily="18" charset="0"/>
              </a:rPr>
              <a:t>Reasons for the Regulation of Banks</a:t>
            </a:r>
            <a:endParaRPr lang="en-US" sz="3200" b="1" dirty="0" smtClean="0">
              <a:latin typeface="Times New Roman" pitchFamily="18" charset="0"/>
              <a:cs typeface="Times New Roman" pitchFamily="18" charset="0"/>
            </a:endParaRPr>
          </a:p>
        </p:txBody>
      </p:sp>
      <p:sp>
        <p:nvSpPr>
          <p:cNvPr id="6147" name="Rectangle 3"/>
          <p:cNvSpPr>
            <a:spLocks noGrp="1" noChangeArrowheads="1"/>
          </p:cNvSpPr>
          <p:nvPr>
            <p:ph idx="1"/>
          </p:nvPr>
        </p:nvSpPr>
        <p:spPr>
          <a:xfrm>
            <a:off x="156754" y="1267097"/>
            <a:ext cx="8830492" cy="5107577"/>
          </a:xfrm>
        </p:spPr>
        <p:txBody>
          <a:bodyPr>
            <a:noAutofit/>
          </a:bodyPr>
          <a:lstStyle/>
          <a:p>
            <a:pPr marL="365760" indent="-365760" eaLnBrk="1" hangingPunct="1">
              <a:spcBef>
                <a:spcPts val="0"/>
              </a:spcBef>
              <a:spcAft>
                <a:spcPts val="600"/>
              </a:spcAft>
              <a:buClr>
                <a:schemeClr val="accent1">
                  <a:lumMod val="75000"/>
                </a:schemeClr>
              </a:buClr>
              <a:buFont typeface="+mj-lt"/>
              <a:buAutoNum type="arabicParenR"/>
            </a:pPr>
            <a:r>
              <a:rPr lang="en-US" sz="2000" dirty="0" smtClean="0">
                <a:latin typeface="Times New Roman" pitchFamily="18" charset="0"/>
                <a:ea typeface="Lucida Sans Unicode" pitchFamily="34" charset="0"/>
                <a:cs typeface="Times New Roman" pitchFamily="18" charset="0"/>
              </a:rPr>
              <a:t>Protection of the safety of the Public’s Savings from misuse, fraud, mismanagement, embezzlement as banks are the leading repositories of savings </a:t>
            </a:r>
          </a:p>
          <a:p>
            <a:pPr marL="365760" indent="-365760" eaLnBrk="1" hangingPunct="1">
              <a:spcBef>
                <a:spcPts val="0"/>
              </a:spcBef>
              <a:spcAft>
                <a:spcPts val="600"/>
              </a:spcAft>
              <a:buClr>
                <a:schemeClr val="accent1">
                  <a:lumMod val="75000"/>
                </a:schemeClr>
              </a:buClr>
              <a:buFont typeface="+mj-lt"/>
              <a:buAutoNum type="arabicParenR"/>
            </a:pPr>
            <a:r>
              <a:rPr lang="en-US" sz="2000" dirty="0" smtClean="0">
                <a:latin typeface="Times New Roman" pitchFamily="18" charset="0"/>
                <a:ea typeface="Lucida Sans Unicode" pitchFamily="34" charset="0"/>
                <a:cs typeface="Times New Roman" pitchFamily="18" charset="0"/>
              </a:rPr>
              <a:t>Evaluate the true conditions of bank as savers lack financial expertise required to evaluate the riskiness of a bank</a:t>
            </a:r>
          </a:p>
          <a:p>
            <a:pPr marL="365760" indent="-365760" eaLnBrk="1" hangingPunct="1">
              <a:spcBef>
                <a:spcPts val="0"/>
              </a:spcBef>
              <a:spcAft>
                <a:spcPts val="600"/>
              </a:spcAft>
              <a:buClr>
                <a:schemeClr val="accent1">
                  <a:lumMod val="75000"/>
                </a:schemeClr>
              </a:buClr>
              <a:buFont typeface="+mj-lt"/>
              <a:buAutoNum type="arabicParenR"/>
            </a:pPr>
            <a:r>
              <a:rPr lang="en-US" sz="2000" dirty="0" smtClean="0">
                <a:latin typeface="Times New Roman" pitchFamily="18" charset="0"/>
                <a:ea typeface="Lucida Sans Unicode" pitchFamily="34" charset="0"/>
                <a:cs typeface="Times New Roman" pitchFamily="18" charset="0"/>
              </a:rPr>
              <a:t>Promote Public Confidence in the financial system </a:t>
            </a:r>
            <a:r>
              <a:rPr lang="en-US" sz="2000" dirty="0" smtClean="0">
                <a:latin typeface="Times New Roman" pitchFamily="18" charset="0"/>
              </a:rPr>
              <a:t>so that savings flow smoothly into productivity investment , and payments made speedily and efficiently. </a:t>
            </a:r>
            <a:endParaRPr lang="en-US" sz="2000" dirty="0" smtClean="0">
              <a:latin typeface="Times New Roman" pitchFamily="18" charset="0"/>
              <a:ea typeface="Lucida Sans Unicode" pitchFamily="34" charset="0"/>
              <a:cs typeface="Times New Roman" pitchFamily="18" charset="0"/>
            </a:endParaRPr>
          </a:p>
          <a:p>
            <a:pPr marL="365760" indent="-365760" eaLnBrk="1" hangingPunct="1">
              <a:spcBef>
                <a:spcPts val="0"/>
              </a:spcBef>
              <a:spcAft>
                <a:spcPts val="0"/>
              </a:spcAft>
              <a:buClr>
                <a:schemeClr val="accent1">
                  <a:lumMod val="75000"/>
                </a:schemeClr>
              </a:buClr>
              <a:buFont typeface="+mj-lt"/>
              <a:buAutoNum type="arabicParenR"/>
            </a:pPr>
            <a:r>
              <a:rPr lang="en-US" sz="2000" dirty="0" smtClean="0">
                <a:latin typeface="Times New Roman" pitchFamily="18" charset="0"/>
                <a:ea typeface="Lucida Sans Unicode" pitchFamily="34" charset="0"/>
                <a:cs typeface="Times New Roman" pitchFamily="18" charset="0"/>
              </a:rPr>
              <a:t>Control the supply of Money and Credit as it is correlated with economic conditions</a:t>
            </a:r>
          </a:p>
          <a:p>
            <a:pPr marL="922973" lvl="2" indent="-365760" eaLnBrk="1" hangingPunct="1">
              <a:spcBef>
                <a:spcPts val="0"/>
              </a:spcBef>
              <a:spcAft>
                <a:spcPts val="600"/>
              </a:spcAft>
              <a:buClr>
                <a:schemeClr val="accent1">
                  <a:lumMod val="75000"/>
                </a:schemeClr>
              </a:buClr>
              <a:buFont typeface="Wingdings" pitchFamily="2" charset="2"/>
              <a:buChar char="ü"/>
            </a:pPr>
            <a:r>
              <a:rPr lang="en-US" sz="1700" dirty="0" smtClean="0">
                <a:latin typeface="Times New Roman" pitchFamily="18" charset="0"/>
                <a:ea typeface="Lucida Sans Unicode" pitchFamily="34" charset="0"/>
                <a:cs typeface="Times New Roman" pitchFamily="18" charset="0"/>
              </a:rPr>
              <a:t>bank has power to create money and this changes in volume influence unemployment and inflation in the society. </a:t>
            </a:r>
          </a:p>
          <a:p>
            <a:pPr marL="365760" indent="-365760" eaLnBrk="1" hangingPunct="1">
              <a:spcBef>
                <a:spcPts val="0"/>
              </a:spcBef>
              <a:spcAft>
                <a:spcPts val="600"/>
              </a:spcAft>
              <a:buClr>
                <a:schemeClr val="accent1">
                  <a:lumMod val="75000"/>
                </a:schemeClr>
              </a:buClr>
              <a:buFont typeface="+mj-lt"/>
              <a:buAutoNum type="arabicParenR"/>
            </a:pPr>
            <a:r>
              <a:rPr lang="en-US" sz="2000" dirty="0" smtClean="0">
                <a:latin typeface="Times New Roman" pitchFamily="18" charset="0"/>
                <a:ea typeface="Lucida Sans Unicode" pitchFamily="34" charset="0"/>
                <a:cs typeface="Times New Roman" pitchFamily="18" charset="0"/>
              </a:rPr>
              <a:t>Ensure Equal Opportunity and Fairness in access to credit and other financial services; eliminate discrimination in terms age, sex, race, national origin</a:t>
            </a:r>
          </a:p>
          <a:p>
            <a:pPr marL="365760" indent="-365760" eaLnBrk="1" hangingPunct="1">
              <a:spcBef>
                <a:spcPts val="0"/>
              </a:spcBef>
              <a:spcAft>
                <a:spcPts val="600"/>
              </a:spcAft>
              <a:buClr>
                <a:schemeClr val="accent1">
                  <a:lumMod val="75000"/>
                </a:schemeClr>
              </a:buClr>
              <a:buFont typeface="+mj-lt"/>
              <a:buAutoNum type="arabicParenR"/>
            </a:pPr>
            <a:r>
              <a:rPr lang="en-US" sz="2000" dirty="0" smtClean="0">
                <a:latin typeface="Times New Roman" pitchFamily="18" charset="0"/>
                <a:ea typeface="Lucida Sans Unicode" pitchFamily="34" charset="0"/>
                <a:cs typeface="Times New Roman" pitchFamily="18" charset="0"/>
              </a:rPr>
              <a:t>Help for Segments of the Economy that have special credit needs</a:t>
            </a:r>
          </a:p>
          <a:p>
            <a:pPr marL="365760" indent="-365760" eaLnBrk="1" hangingPunct="1">
              <a:spcBef>
                <a:spcPts val="0"/>
              </a:spcBef>
              <a:spcAft>
                <a:spcPts val="600"/>
              </a:spcAft>
              <a:buClr>
                <a:schemeClr val="accent1">
                  <a:lumMod val="75000"/>
                </a:schemeClr>
              </a:buClr>
              <a:buFont typeface="+mj-lt"/>
              <a:buAutoNum type="arabicParenR"/>
            </a:pPr>
            <a:r>
              <a:rPr lang="en-US" sz="2000" dirty="0" smtClean="0">
                <a:latin typeface="Times New Roman" pitchFamily="18" charset="0"/>
                <a:ea typeface="Lucida Sans Unicode" pitchFamily="34" charset="0"/>
                <a:cs typeface="Times New Roman" pitchFamily="18" charset="0"/>
              </a:rPr>
              <a:t>Avoid Concentration of Power</a:t>
            </a:r>
          </a:p>
          <a:p>
            <a:pPr marL="365760" indent="-365760" eaLnBrk="1" hangingPunct="1">
              <a:spcBef>
                <a:spcPts val="0"/>
              </a:spcBef>
              <a:spcAft>
                <a:spcPts val="600"/>
              </a:spcAft>
              <a:buClr>
                <a:schemeClr val="accent1">
                  <a:lumMod val="75000"/>
                </a:schemeClr>
              </a:buClr>
              <a:buFont typeface="+mj-lt"/>
              <a:buAutoNum type="arabicParenR"/>
            </a:pPr>
            <a:r>
              <a:rPr lang="en-US" sz="2000" dirty="0" smtClean="0">
                <a:latin typeface="Times New Roman" pitchFamily="18" charset="0"/>
                <a:ea typeface="Lucida Sans Unicode" pitchFamily="34" charset="0"/>
                <a:cs typeface="Times New Roman" pitchFamily="18" charset="0"/>
              </a:rPr>
              <a:t>Support of Government Activities like credit, tax revenues &amp; other services</a:t>
            </a:r>
          </a:p>
        </p:txBody>
      </p:sp>
      <p:sp>
        <p:nvSpPr>
          <p:cNvPr id="17412"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2-</a:t>
            </a:r>
            <a:fld id="{A0A06E04-D041-4764-A3B3-6AC91193A7FD}" type="slidenum">
              <a:rPr lang="en-US" sz="1200">
                <a:solidFill>
                  <a:srgbClr val="FFFFFF"/>
                </a:solidFill>
              </a:rPr>
              <a:pPr algn="r"/>
              <a:t>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44137" y="464821"/>
            <a:ext cx="8229600" cy="736962"/>
          </a:xfrm>
        </p:spPr>
        <p:txBody>
          <a:bodyPr/>
          <a:lstStyle/>
          <a:p>
            <a:pPr algn="ctr" eaLnBrk="1" hangingPunct="1"/>
            <a:r>
              <a:rPr lang="en-US" sz="3000" b="1" dirty="0" smtClean="0">
                <a:latin typeface="Times New Roman" pitchFamily="18" charset="0"/>
                <a:cs typeface="Times New Roman" pitchFamily="18" charset="0"/>
              </a:rPr>
              <a:t>The Central Banking System</a:t>
            </a:r>
          </a:p>
        </p:txBody>
      </p:sp>
      <p:sp>
        <p:nvSpPr>
          <p:cNvPr id="6147" name="Rectangle 3"/>
          <p:cNvSpPr>
            <a:spLocks noGrp="1" noChangeArrowheads="1"/>
          </p:cNvSpPr>
          <p:nvPr>
            <p:ph idx="1"/>
          </p:nvPr>
        </p:nvSpPr>
        <p:spPr>
          <a:xfrm>
            <a:off x="169816" y="1254034"/>
            <a:ext cx="8817429" cy="5290457"/>
          </a:xfrm>
        </p:spPr>
        <p:txBody>
          <a:bodyPr>
            <a:noAutofit/>
          </a:bodyPr>
          <a:lstStyle/>
          <a:p>
            <a:pPr marL="274320" indent="-274320" eaLnBrk="1" fontAlgn="auto" hangingPunct="1">
              <a:spcBef>
                <a:spcPts val="0"/>
              </a:spcBef>
              <a:spcAft>
                <a:spcPts val="1200"/>
              </a:spcAft>
              <a:buClr>
                <a:schemeClr val="accent3"/>
              </a:buClr>
              <a:buFont typeface="Georgia"/>
              <a:buChar char="•"/>
              <a:defRP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central bank of the United </a:t>
            </a:r>
            <a:r>
              <a:rPr lang="en-US" sz="2000" dirty="0" smtClean="0">
                <a:latin typeface="Times New Roman" pitchFamily="18" charset="0"/>
                <a:cs typeface="Times New Roman" pitchFamily="18" charset="0"/>
              </a:rPr>
              <a:t>States is the </a:t>
            </a:r>
            <a:r>
              <a:rPr lang="en-US" sz="2000" b="1" dirty="0">
                <a:latin typeface="Times New Roman" pitchFamily="18" charset="0"/>
                <a:cs typeface="Times New Roman" pitchFamily="18" charset="0"/>
              </a:rPr>
              <a:t>Federal Reserve System </a:t>
            </a:r>
            <a:r>
              <a:rPr lang="en-US" sz="2000" dirty="0">
                <a:latin typeface="Times New Roman" pitchFamily="18" charset="0"/>
                <a:cs typeface="Times New Roman" pitchFamily="18" charset="0"/>
              </a:rPr>
              <a:t>(the Fed</a:t>
            </a:r>
            <a:r>
              <a:rPr lang="en-US" sz="2000" dirty="0" smtClean="0">
                <a:latin typeface="Times New Roman" pitchFamily="18" charset="0"/>
                <a:cs typeface="Times New Roman" pitchFamily="18" charset="0"/>
              </a:rPr>
              <a:t>) </a:t>
            </a:r>
            <a:endParaRPr lang="en-US" sz="1050" dirty="0">
              <a:latin typeface="Times New Roman" pitchFamily="18" charset="0"/>
              <a:cs typeface="Times New Roman" pitchFamily="18" charset="0"/>
            </a:endParaRPr>
          </a:p>
          <a:p>
            <a:pPr marL="274320" indent="-274320" eaLnBrk="1" fontAlgn="auto" hangingPunct="1">
              <a:spcBef>
                <a:spcPts val="0"/>
              </a:spcBef>
              <a:spcAft>
                <a:spcPts val="400"/>
              </a:spcAft>
              <a:buClr>
                <a:schemeClr val="accent3"/>
              </a:buClr>
              <a:buFont typeface="Georgia"/>
              <a:buChar char="•"/>
              <a:defRPr/>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central bank’s primary job </a:t>
            </a:r>
            <a:r>
              <a:rPr lang="en-US" sz="2000" dirty="0" smtClean="0">
                <a:latin typeface="Times New Roman" pitchFamily="18" charset="0"/>
                <a:cs typeface="Times New Roman" pitchFamily="18" charset="0"/>
              </a:rPr>
              <a:t>is </a:t>
            </a:r>
            <a:r>
              <a:rPr lang="en-US" sz="2000" b="1" dirty="0" smtClean="0">
                <a:latin typeface="Times New Roman" pitchFamily="18" charset="0"/>
                <a:cs typeface="Times New Roman" pitchFamily="18" charset="0"/>
              </a:rPr>
              <a:t>monetary policy</a:t>
            </a:r>
          </a:p>
          <a:p>
            <a:pPr marL="658368" lvl="1" indent="-246888" eaLnBrk="1" fontAlgn="auto" hangingPunct="1">
              <a:spcBef>
                <a:spcPts val="0"/>
              </a:spcBef>
              <a:spcAft>
                <a:spcPts val="1200"/>
              </a:spcAft>
              <a:buFont typeface="Georgia"/>
              <a:buChar char="▫"/>
              <a:defRPr/>
            </a:pPr>
            <a:r>
              <a:rPr lang="en-US" sz="2000" dirty="0" smtClean="0">
                <a:solidFill>
                  <a:schemeClr val="tx1"/>
                </a:solidFill>
                <a:latin typeface="Times New Roman" pitchFamily="18" charset="0"/>
                <a:cs typeface="Times New Roman" pitchFamily="18" charset="0"/>
              </a:rPr>
              <a:t>Influence the </a:t>
            </a:r>
            <a:r>
              <a:rPr lang="en-US" sz="2000" dirty="0">
                <a:solidFill>
                  <a:schemeClr val="tx1"/>
                </a:solidFill>
                <a:latin typeface="Times New Roman" pitchFamily="18" charset="0"/>
                <a:cs typeface="Times New Roman" pitchFamily="18" charset="0"/>
              </a:rPr>
              <a:t>supply and cost of money and credit </a:t>
            </a:r>
            <a:r>
              <a:rPr lang="en-US" sz="2000" dirty="0" smtClean="0">
                <a:solidFill>
                  <a:schemeClr val="tx1"/>
                </a:solidFill>
                <a:latin typeface="Times New Roman" pitchFamily="18" charset="0"/>
                <a:cs typeface="Times New Roman" pitchFamily="18" charset="0"/>
              </a:rPr>
              <a:t>in order to ensure </a:t>
            </a:r>
            <a:r>
              <a:rPr lang="en-US" sz="2000" i="1" dirty="0" smtClean="0">
                <a:solidFill>
                  <a:schemeClr val="tx1"/>
                </a:solidFill>
                <a:latin typeface="Times New Roman" pitchFamily="18" charset="0"/>
                <a:cs typeface="Times New Roman" pitchFamily="18" charset="0"/>
              </a:rPr>
              <a:t>economic growth </a:t>
            </a:r>
            <a:r>
              <a:rPr lang="en-US" sz="2000" dirty="0" smtClean="0">
                <a:solidFill>
                  <a:schemeClr val="tx1"/>
                </a:solidFill>
                <a:latin typeface="Times New Roman" pitchFamily="18" charset="0"/>
                <a:cs typeface="Times New Roman" pitchFamily="18" charset="0"/>
              </a:rPr>
              <a:t>at an  adequate rate, low </a:t>
            </a:r>
            <a:r>
              <a:rPr lang="en-US" sz="2000" i="1" dirty="0" smtClean="0">
                <a:solidFill>
                  <a:schemeClr val="tx1"/>
                </a:solidFill>
                <a:latin typeface="Times New Roman" pitchFamily="18" charset="0"/>
                <a:cs typeface="Times New Roman" pitchFamily="18" charset="0"/>
              </a:rPr>
              <a:t>unemployment </a:t>
            </a:r>
            <a:r>
              <a:rPr lang="en-US" sz="2000" dirty="0" smtClean="0">
                <a:solidFill>
                  <a:schemeClr val="tx1"/>
                </a:solidFill>
                <a:latin typeface="Times New Roman" pitchFamily="18" charset="0"/>
                <a:cs typeface="Times New Roman" pitchFamily="18" charset="0"/>
              </a:rPr>
              <a:t>and </a:t>
            </a:r>
            <a:r>
              <a:rPr lang="en-US" sz="2000" i="1" dirty="0" smtClean="0">
                <a:solidFill>
                  <a:schemeClr val="tx1"/>
                </a:solidFill>
                <a:latin typeface="Times New Roman" pitchFamily="18" charset="0"/>
                <a:cs typeface="Times New Roman" pitchFamily="18" charset="0"/>
              </a:rPr>
              <a:t>inflation, </a:t>
            </a:r>
            <a:r>
              <a:rPr lang="en-US" sz="2000" dirty="0" smtClean="0">
                <a:solidFill>
                  <a:schemeClr val="tx1"/>
                </a:solidFill>
                <a:latin typeface="Times New Roman" pitchFamily="18" charset="0"/>
                <a:cs typeface="Times New Roman" pitchFamily="18" charset="0"/>
              </a:rPr>
              <a:t>and</a:t>
            </a:r>
            <a:r>
              <a:rPr lang="en-US" sz="2000" i="1" dirty="0" smtClean="0">
                <a:solidFill>
                  <a:schemeClr val="tx1"/>
                </a:solidFill>
                <a:latin typeface="Times New Roman" pitchFamily="18" charset="0"/>
                <a:cs typeface="Times New Roman" pitchFamily="18" charset="0"/>
              </a:rPr>
              <a:t> currency stability. </a:t>
            </a:r>
            <a:endParaRPr lang="en-US" sz="900" dirty="0" smtClean="0">
              <a:solidFill>
                <a:schemeClr val="tx1"/>
              </a:solidFill>
              <a:latin typeface="Times New Roman" pitchFamily="18" charset="0"/>
              <a:cs typeface="Times New Roman" pitchFamily="18" charset="0"/>
            </a:endParaRPr>
          </a:p>
          <a:p>
            <a:pPr marL="274320" indent="-274320" eaLnBrk="1" fontAlgn="auto" hangingPunct="1">
              <a:spcBef>
                <a:spcPts val="0"/>
              </a:spcBef>
              <a:spcAft>
                <a:spcPts val="300"/>
              </a:spcAft>
              <a:buClr>
                <a:schemeClr val="accent3"/>
              </a:buClr>
              <a:buFont typeface="Georgia"/>
              <a:buChar char="•"/>
              <a:defRPr/>
            </a:pPr>
            <a:r>
              <a:rPr lang="en-US" sz="2000" dirty="0" smtClean="0">
                <a:latin typeface="Times New Roman" pitchFamily="18" charset="0"/>
                <a:cs typeface="Times New Roman" pitchFamily="18" charset="0"/>
              </a:rPr>
              <a:t>Central Bank’s other fundamental functions: </a:t>
            </a:r>
          </a:p>
          <a:p>
            <a:pPr marL="658368" lvl="1" indent="-246888" eaLnBrk="1" fontAlgn="auto" hangingPunct="1">
              <a:spcBef>
                <a:spcPts val="0"/>
              </a:spcBef>
              <a:spcAft>
                <a:spcPts val="0"/>
              </a:spcAft>
              <a:buFont typeface="Georgia"/>
              <a:buChar char="▫"/>
              <a:defRPr/>
            </a:pPr>
            <a:r>
              <a:rPr lang="en-US" sz="1950" dirty="0" smtClean="0">
                <a:solidFill>
                  <a:schemeClr val="bg1">
                    <a:lumMod val="50000"/>
                  </a:schemeClr>
                </a:solidFill>
                <a:latin typeface="Times New Roman" pitchFamily="18" charset="0"/>
                <a:cs typeface="Times New Roman" pitchFamily="18" charset="0"/>
              </a:rPr>
              <a:t>Provide and maintain an effective and efficient payments</a:t>
            </a:r>
          </a:p>
          <a:p>
            <a:pPr marL="658368" lvl="1" indent="-246888" eaLnBrk="1" fontAlgn="auto" hangingPunct="1">
              <a:spcBef>
                <a:spcPts val="0"/>
              </a:spcBef>
              <a:spcAft>
                <a:spcPts val="0"/>
              </a:spcAft>
              <a:buFont typeface="Georgia"/>
              <a:buChar char="▫"/>
              <a:defRPr/>
            </a:pPr>
            <a:r>
              <a:rPr lang="en-US" sz="1950" dirty="0" smtClean="0">
                <a:solidFill>
                  <a:schemeClr val="bg1">
                    <a:lumMod val="50000"/>
                  </a:schemeClr>
                </a:solidFill>
                <a:latin typeface="Times New Roman" pitchFamily="18" charset="0"/>
                <a:cs typeface="Times New Roman" pitchFamily="18" charset="0"/>
              </a:rPr>
              <a:t>Supervise and regulate depository institutions operations</a:t>
            </a:r>
          </a:p>
          <a:p>
            <a:pPr marL="658368" lvl="1" indent="-246888" eaLnBrk="1" fontAlgn="auto" hangingPunct="1">
              <a:spcBef>
                <a:spcPts val="0"/>
              </a:spcBef>
              <a:spcAft>
                <a:spcPts val="0"/>
              </a:spcAft>
              <a:buFont typeface="Georgia"/>
              <a:buChar char="▫"/>
              <a:defRPr/>
            </a:pPr>
            <a:r>
              <a:rPr lang="en-US" sz="1950" dirty="0" smtClean="0">
                <a:solidFill>
                  <a:schemeClr val="bg1">
                    <a:lumMod val="50000"/>
                  </a:schemeClr>
                </a:solidFill>
                <a:latin typeface="Times New Roman" pitchFamily="18" charset="0"/>
                <a:cs typeface="Times New Roman" pitchFamily="18" charset="0"/>
              </a:rPr>
              <a:t>Sets</a:t>
            </a:r>
            <a:r>
              <a:rPr lang="en-US" sz="1950" b="1" dirty="0" smtClean="0">
                <a:solidFill>
                  <a:schemeClr val="bg1">
                    <a:lumMod val="50000"/>
                  </a:schemeClr>
                </a:solidFill>
                <a:latin typeface="Times New Roman" pitchFamily="18" charset="0"/>
                <a:cs typeface="Times New Roman" pitchFamily="18" charset="0"/>
              </a:rPr>
              <a:t> </a:t>
            </a:r>
            <a:r>
              <a:rPr lang="en-US" sz="1950" dirty="0" smtClean="0">
                <a:solidFill>
                  <a:schemeClr val="bg1">
                    <a:lumMod val="50000"/>
                  </a:schemeClr>
                </a:solidFill>
                <a:latin typeface="Times New Roman" pitchFamily="18" charset="0"/>
                <a:cs typeface="Times New Roman" pitchFamily="18" charset="0"/>
              </a:rPr>
              <a:t>reserve requirement  on deposits held by depository institutions </a:t>
            </a:r>
          </a:p>
          <a:p>
            <a:pPr marL="658368" lvl="1" indent="-246888" eaLnBrk="1" fontAlgn="auto" hangingPunct="1">
              <a:spcBef>
                <a:spcPts val="0"/>
              </a:spcBef>
              <a:spcAft>
                <a:spcPts val="0"/>
              </a:spcAft>
              <a:buFont typeface="Georgia"/>
              <a:buChar char="▫"/>
              <a:defRPr/>
            </a:pPr>
            <a:r>
              <a:rPr lang="en-US" sz="1950" dirty="0" smtClean="0">
                <a:solidFill>
                  <a:schemeClr val="bg1">
                    <a:lumMod val="50000"/>
                  </a:schemeClr>
                </a:solidFill>
                <a:latin typeface="Times New Roman" pitchFamily="18" charset="0"/>
                <a:cs typeface="Times New Roman" pitchFamily="18" charset="0"/>
              </a:rPr>
              <a:t>Clearing &amp; collecting checks &amp; other cash items</a:t>
            </a:r>
          </a:p>
          <a:p>
            <a:pPr marL="658368" lvl="1" indent="-246888" eaLnBrk="1" fontAlgn="auto" hangingPunct="1">
              <a:spcBef>
                <a:spcPts val="0"/>
              </a:spcBef>
              <a:spcAft>
                <a:spcPts val="1200"/>
              </a:spcAft>
              <a:buFont typeface="Georgia"/>
              <a:buChar char="▫"/>
              <a:defRPr/>
            </a:pPr>
            <a:r>
              <a:rPr lang="en-US" sz="1950" dirty="0" smtClean="0">
                <a:solidFill>
                  <a:schemeClr val="bg1">
                    <a:lumMod val="50000"/>
                  </a:schemeClr>
                </a:solidFill>
                <a:latin typeface="Times New Roman" pitchFamily="18" charset="0"/>
                <a:cs typeface="Times New Roman" pitchFamily="18" charset="0"/>
              </a:rPr>
              <a:t>Making loans to qualified depository institutions </a:t>
            </a:r>
            <a:endParaRPr lang="en-US" sz="1950" dirty="0">
              <a:solidFill>
                <a:schemeClr val="bg1">
                  <a:lumMod val="50000"/>
                </a:schemeClr>
              </a:solidFill>
              <a:latin typeface="Times New Roman" pitchFamily="18" charset="0"/>
              <a:cs typeface="Times New Roman" pitchFamily="18" charset="0"/>
            </a:endParaRPr>
          </a:p>
          <a:p>
            <a:pPr marL="274320" indent="-274320" eaLnBrk="1" fontAlgn="auto" hangingPunct="1">
              <a:spcBef>
                <a:spcPts val="0"/>
              </a:spcBef>
              <a:spcAft>
                <a:spcPts val="400"/>
              </a:spcAft>
              <a:buClr>
                <a:schemeClr val="accent3"/>
              </a:buClr>
              <a:buFont typeface="Georgia"/>
              <a:buChar char="•"/>
              <a:defRPr/>
            </a:pPr>
            <a:r>
              <a:rPr lang="en-US" sz="2000" dirty="0" smtClean="0">
                <a:latin typeface="Times New Roman" pitchFamily="18" charset="0"/>
                <a:cs typeface="Times New Roman" pitchFamily="18" charset="0"/>
              </a:rPr>
              <a:t>The Fed or European Central Bank is free to pursue these goals because it does not depend on the government for its funding</a:t>
            </a:r>
          </a:p>
          <a:p>
            <a:pPr marL="658368" lvl="1" indent="-246888" eaLnBrk="1" fontAlgn="auto" hangingPunct="1">
              <a:spcBef>
                <a:spcPts val="0"/>
              </a:spcBef>
              <a:spcAft>
                <a:spcPts val="12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Central banks in Asia such as Bank of Japan, People’s Bank of China are under close control of their government</a:t>
            </a:r>
          </a:p>
          <a:p>
            <a:pPr marL="658368" lvl="1" indent="-246888" eaLnBrk="1" fontAlgn="auto" hangingPunct="1">
              <a:spcBef>
                <a:spcPts val="0"/>
              </a:spcBef>
              <a:spcAft>
                <a:spcPts val="600"/>
              </a:spcAft>
              <a:buNone/>
              <a:defRPr/>
            </a:pPr>
            <a:endParaRPr lang="en-US" sz="1800" dirty="0" smtClean="0">
              <a:solidFill>
                <a:schemeClr val="tx1"/>
              </a:solidFill>
              <a:latin typeface="Times New Roman" pitchFamily="18" charset="0"/>
              <a:cs typeface="Times New Roman" pitchFamily="18" charset="0"/>
            </a:endParaRPr>
          </a:p>
        </p:txBody>
      </p:sp>
      <p:sp>
        <p:nvSpPr>
          <p:cNvPr id="37892"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2-</a:t>
            </a:r>
            <a:fld id="{8F471B35-87EA-429F-80D2-0D27C0DE7DBF}" type="slidenum">
              <a:rPr lang="en-US" sz="1200">
                <a:solidFill>
                  <a:srgbClr val="FFFFFF"/>
                </a:solidFill>
              </a:rPr>
              <a:pPr algn="r"/>
              <a:t>4</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C68C1F2-1953-427E-8C16-FB082BFEDCAD}" type="slidenum">
              <a:rPr lang="en-US"/>
              <a:pPr>
                <a:defRPr/>
              </a:pPr>
              <a:t>5</a:t>
            </a:fld>
            <a:endParaRPr lang="en-US"/>
          </a:p>
        </p:txBody>
      </p:sp>
      <p:sp>
        <p:nvSpPr>
          <p:cNvPr id="5123" name="Rectangle 2"/>
          <p:cNvSpPr>
            <a:spLocks noGrp="1" noChangeArrowheads="1"/>
          </p:cNvSpPr>
          <p:nvPr>
            <p:ph type="title"/>
          </p:nvPr>
        </p:nvSpPr>
        <p:spPr>
          <a:xfrm>
            <a:off x="1173163" y="228600"/>
            <a:ext cx="7772400" cy="762000"/>
          </a:xfrm>
        </p:spPr>
        <p:txBody>
          <a:bodyPr/>
          <a:lstStyle/>
          <a:p>
            <a:pPr algn="ctr" eaLnBrk="1" hangingPunct="1"/>
            <a:r>
              <a:rPr lang="en-US" sz="2800" b="1" smtClean="0"/>
              <a:t>The Central Banking System: Its Impact on the Decisions &amp; Policies if Individual Banks</a:t>
            </a:r>
            <a:r>
              <a:rPr lang="en-US" sz="3200" b="1" smtClean="0"/>
              <a:t> </a:t>
            </a:r>
          </a:p>
        </p:txBody>
      </p:sp>
      <p:sp>
        <p:nvSpPr>
          <p:cNvPr id="5124" name="Rectangle 3"/>
          <p:cNvSpPr>
            <a:spLocks noGrp="1" noChangeArrowheads="1"/>
          </p:cNvSpPr>
          <p:nvPr>
            <p:ph type="body" idx="1"/>
          </p:nvPr>
        </p:nvSpPr>
        <p:spPr>
          <a:xfrm>
            <a:off x="1173163" y="1295400"/>
            <a:ext cx="7772400" cy="4800600"/>
          </a:xfrm>
        </p:spPr>
        <p:txBody>
          <a:bodyPr/>
          <a:lstStyle/>
          <a:p>
            <a:pPr marL="609600" indent="-609600" eaLnBrk="1" hangingPunct="1"/>
            <a:r>
              <a:rPr lang="en-US" b="1" smtClean="0">
                <a:latin typeface="Times New Roman" pitchFamily="18" charset="0"/>
              </a:rPr>
              <a:t>Monetary Policy</a:t>
            </a:r>
            <a:r>
              <a:rPr lang="en-US" sz="2800" smtClean="0">
                <a:latin typeface="Times New Roman" pitchFamily="18" charset="0"/>
              </a:rPr>
              <a:t>:  Control over money, credit &amp; interest rates to achieve a nation’s economic goals.  The policy has two basic goals:</a:t>
            </a:r>
          </a:p>
          <a:p>
            <a:pPr marL="1752600" lvl="3" indent="-381000" eaLnBrk="1" hangingPunct="1">
              <a:buFont typeface="Wingdings" pitchFamily="2" charset="2"/>
              <a:buAutoNum type="arabicPeriod"/>
            </a:pPr>
            <a:r>
              <a:rPr lang="en-US" sz="2400" smtClean="0">
                <a:latin typeface="Times New Roman" pitchFamily="18" charset="0"/>
              </a:rPr>
              <a:t>To promote “</a:t>
            </a:r>
            <a:r>
              <a:rPr lang="en-US" sz="2400" b="1" smtClean="0">
                <a:latin typeface="Times New Roman" pitchFamily="18" charset="0"/>
              </a:rPr>
              <a:t>maximum</a:t>
            </a:r>
            <a:r>
              <a:rPr lang="en-US" sz="2400" smtClean="0">
                <a:latin typeface="Times New Roman" pitchFamily="18" charset="0"/>
              </a:rPr>
              <a:t>” sustainable output &amp; employment. &amp;</a:t>
            </a:r>
          </a:p>
          <a:p>
            <a:pPr marL="1752600" lvl="3" indent="-381000" eaLnBrk="1" hangingPunct="1">
              <a:buFont typeface="Wingdings" pitchFamily="2" charset="2"/>
              <a:buAutoNum type="arabicPeriod"/>
            </a:pPr>
            <a:r>
              <a:rPr lang="en-US" sz="2400" smtClean="0">
                <a:latin typeface="Times New Roman" pitchFamily="18" charset="0"/>
              </a:rPr>
              <a:t>To promote “</a:t>
            </a:r>
            <a:r>
              <a:rPr lang="en-US" sz="2400" b="1" smtClean="0">
                <a:latin typeface="Times New Roman" pitchFamily="18" charset="0"/>
              </a:rPr>
              <a:t>stability</a:t>
            </a:r>
            <a:r>
              <a:rPr lang="en-US" sz="2400" smtClean="0">
                <a:latin typeface="Times New Roman" pitchFamily="18" charset="0"/>
              </a:rPr>
              <a:t>” in price level.</a:t>
            </a:r>
          </a:p>
          <a:p>
            <a:pPr marL="1752600" lvl="3" indent="-381000" eaLnBrk="1" hangingPunct="1">
              <a:buFont typeface="Wingdings" pitchFamily="2" charset="2"/>
              <a:buAutoNum type="arabicPeriod"/>
            </a:pPr>
            <a:endParaRPr lang="en-US" sz="2400" smtClean="0">
              <a:latin typeface="Times New Roman" pitchFamily="18" charset="0"/>
            </a:endParaRPr>
          </a:p>
          <a:p>
            <a:pPr marL="609600" indent="-609600" eaLnBrk="1" hangingPunct="1">
              <a:buFont typeface="Wingdings" pitchFamily="2" charset="2"/>
              <a:buNone/>
            </a:pPr>
            <a:endParaRPr lang="en-US" sz="3600" smtClean="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8418"/>
            <a:ext cx="8229600" cy="711926"/>
          </a:xfrm>
        </p:spPr>
        <p:txBody>
          <a:bodyPr/>
          <a:lstStyle/>
          <a:p>
            <a:pPr algn="ctr"/>
            <a:r>
              <a:rPr lang="en-US" sz="3200" b="1" dirty="0" smtClean="0">
                <a:latin typeface="Times New Roman" pitchFamily="18" charset="0"/>
                <a:cs typeface="Times New Roman" pitchFamily="18" charset="0"/>
              </a:rPr>
              <a:t>Major Banking Laws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6755" y="1188720"/>
            <a:ext cx="8830492" cy="5385119"/>
          </a:xfrm>
        </p:spPr>
        <p:txBody>
          <a:bodyPr>
            <a:normAutofit lnSpcReduction="10000"/>
          </a:bodyPr>
          <a:lstStyle/>
          <a:p>
            <a:pPr marL="274320" lvl="1" indent="-274320" eaLnBrk="1" fontAlgn="auto" hangingPunct="1">
              <a:spcBef>
                <a:spcPts val="0"/>
              </a:spcBef>
              <a:spcAft>
                <a:spcPts val="600"/>
              </a:spcAft>
              <a:buClr>
                <a:schemeClr val="accent1">
                  <a:lumMod val="75000"/>
                </a:schemeClr>
              </a:buClr>
              <a:buFont typeface="+mj-lt"/>
              <a:buAutoNum type="arabicPeriod"/>
              <a:defRPr/>
            </a:pPr>
            <a:r>
              <a:rPr lang="en-US" sz="1900" b="1" dirty="0" smtClean="0">
                <a:solidFill>
                  <a:schemeClr val="tx1"/>
                </a:solidFill>
                <a:latin typeface="Times New Roman" pitchFamily="18" charset="0"/>
                <a:cs typeface="Times New Roman" pitchFamily="18" charset="0"/>
              </a:rPr>
              <a:t>National Currency and Bank Acts (1863–64) </a:t>
            </a:r>
          </a:p>
          <a:p>
            <a:pPr marL="0" lvl="2" indent="0" eaLnBrk="1" fontAlgn="auto" hangingPunct="1">
              <a:spcBef>
                <a:spcPts val="0"/>
              </a:spcBef>
              <a:spcAft>
                <a:spcPts val="600"/>
              </a:spcAft>
              <a:buClr>
                <a:schemeClr val="accent1">
                  <a:lumMod val="75000"/>
                </a:schemeClr>
              </a:buClr>
              <a:buNone/>
              <a:defRPr/>
            </a:pPr>
            <a:r>
              <a:rPr lang="en-US" sz="1900" dirty="0" smtClean="0">
                <a:solidFill>
                  <a:schemeClr val="tx1"/>
                </a:solidFill>
                <a:latin typeface="Times New Roman" pitchFamily="18" charset="0"/>
                <a:cs typeface="Times New Roman" pitchFamily="18" charset="0"/>
              </a:rPr>
              <a:t>These laws set up a system for chartering new national banks through a newly created bureau inside the U.S. Treasury Department, the Office of the Comptroller of the Currency (OCC). The Comptroller not only assesses the need for and charters new national banks but also regularly examines those institutions.</a:t>
            </a:r>
          </a:p>
          <a:p>
            <a:pPr marL="274320" lvl="1" indent="-274320" eaLnBrk="1" fontAlgn="auto" hangingPunct="1">
              <a:spcBef>
                <a:spcPts val="0"/>
              </a:spcBef>
              <a:spcAft>
                <a:spcPts val="600"/>
              </a:spcAft>
              <a:buClr>
                <a:schemeClr val="accent1">
                  <a:lumMod val="75000"/>
                </a:schemeClr>
              </a:buClr>
              <a:buFont typeface="+mj-lt"/>
              <a:buAutoNum type="arabicPeriod"/>
              <a:defRPr/>
            </a:pPr>
            <a:r>
              <a:rPr lang="en-US" sz="1900" b="1" dirty="0" smtClean="0">
                <a:solidFill>
                  <a:schemeClr val="tx1"/>
                </a:solidFill>
                <a:latin typeface="Times New Roman" pitchFamily="18" charset="0"/>
                <a:cs typeface="Times New Roman" pitchFamily="18" charset="0"/>
              </a:rPr>
              <a:t>The Federal Reserve Act (1913)</a:t>
            </a:r>
            <a:r>
              <a:rPr lang="en-US" sz="1900" dirty="0" smtClean="0">
                <a:solidFill>
                  <a:schemeClr val="tx1"/>
                </a:solidFill>
                <a:latin typeface="Times New Roman" pitchFamily="18" charset="0"/>
                <a:cs typeface="Times New Roman" pitchFamily="18" charset="0"/>
              </a:rPr>
              <a:t> </a:t>
            </a:r>
          </a:p>
          <a:p>
            <a:pPr marL="0" lvl="2" indent="0" eaLnBrk="1" fontAlgn="auto" hangingPunct="1">
              <a:spcBef>
                <a:spcPts val="0"/>
              </a:spcBef>
              <a:spcAft>
                <a:spcPts val="600"/>
              </a:spcAft>
              <a:buClr>
                <a:schemeClr val="accent1">
                  <a:lumMod val="75000"/>
                </a:schemeClr>
              </a:buClr>
              <a:buNone/>
              <a:defRPr/>
            </a:pPr>
            <a:r>
              <a:rPr lang="en-US" sz="1900" dirty="0" smtClean="0">
                <a:solidFill>
                  <a:schemeClr val="tx1"/>
                </a:solidFill>
                <a:latin typeface="Times New Roman" pitchFamily="18" charset="0"/>
                <a:cs typeface="Times New Roman" pitchFamily="18" charset="0"/>
              </a:rPr>
              <a:t>Creation of the Federal Reserve System (the Fed). The Fed’s  principal roles are to serve as a lender of last resort and to help stabilize the financial markets and the economy. Their most important job today is to control money and credit conditions to promote economic stability.</a:t>
            </a:r>
          </a:p>
          <a:p>
            <a:pPr marL="274320" lvl="1" indent="-274320" eaLnBrk="1" fontAlgn="auto" hangingPunct="1">
              <a:spcBef>
                <a:spcPts val="0"/>
              </a:spcBef>
              <a:spcAft>
                <a:spcPts val="600"/>
              </a:spcAft>
              <a:buClr>
                <a:schemeClr val="accent1">
                  <a:lumMod val="75000"/>
                </a:schemeClr>
              </a:buClr>
              <a:buFont typeface="+mj-lt"/>
              <a:buAutoNum type="arabicPeriod"/>
              <a:defRPr/>
            </a:pPr>
            <a:r>
              <a:rPr lang="en-US" sz="1900" b="1" dirty="0" smtClean="0">
                <a:solidFill>
                  <a:schemeClr val="tx1"/>
                </a:solidFill>
                <a:latin typeface="Times New Roman" pitchFamily="18" charset="0"/>
                <a:cs typeface="Times New Roman" pitchFamily="18" charset="0"/>
              </a:rPr>
              <a:t>The Banking Act of 1933 (Glass-</a:t>
            </a:r>
            <a:r>
              <a:rPr lang="en-US" sz="1900" b="1" dirty="0" err="1" smtClean="0">
                <a:solidFill>
                  <a:schemeClr val="tx1"/>
                </a:solidFill>
                <a:latin typeface="Times New Roman" pitchFamily="18" charset="0"/>
                <a:cs typeface="Times New Roman" pitchFamily="18" charset="0"/>
              </a:rPr>
              <a:t>Steagall</a:t>
            </a:r>
            <a:r>
              <a:rPr lang="en-US" sz="1900" b="1" dirty="0" smtClean="0">
                <a:solidFill>
                  <a:schemeClr val="tx1"/>
                </a:solidFill>
                <a:latin typeface="Times New Roman" pitchFamily="18" charset="0"/>
                <a:cs typeface="Times New Roman" pitchFamily="18" charset="0"/>
              </a:rPr>
              <a:t>)</a:t>
            </a:r>
          </a:p>
          <a:p>
            <a:pPr marL="0" lvl="1" indent="0" eaLnBrk="1" fontAlgn="auto" hangingPunct="1">
              <a:spcBef>
                <a:spcPts val="0"/>
              </a:spcBef>
              <a:spcAft>
                <a:spcPts val="600"/>
              </a:spcAft>
              <a:buClr>
                <a:schemeClr val="accent1">
                  <a:lumMod val="75000"/>
                </a:schemeClr>
              </a:buClr>
              <a:buNone/>
              <a:defRPr/>
            </a:pPr>
            <a:r>
              <a:rPr lang="en-US" sz="1900" dirty="0" smtClean="0">
                <a:solidFill>
                  <a:schemeClr val="tx1"/>
                </a:solidFill>
                <a:latin typeface="Times New Roman" pitchFamily="18" charset="0"/>
                <a:cs typeface="Times New Roman" pitchFamily="18" charset="0"/>
              </a:rPr>
              <a:t>The Glass-</a:t>
            </a:r>
            <a:r>
              <a:rPr lang="en-US" sz="1900" dirty="0" err="1" smtClean="0">
                <a:solidFill>
                  <a:schemeClr val="tx1"/>
                </a:solidFill>
                <a:latin typeface="Times New Roman" pitchFamily="18" charset="0"/>
                <a:cs typeface="Times New Roman" pitchFamily="18" charset="0"/>
              </a:rPr>
              <a:t>Steagall</a:t>
            </a:r>
            <a:r>
              <a:rPr lang="en-US" sz="1900" dirty="0" smtClean="0">
                <a:solidFill>
                  <a:schemeClr val="tx1"/>
                </a:solidFill>
                <a:latin typeface="Times New Roman" pitchFamily="18" charset="0"/>
                <a:cs typeface="Times New Roman" pitchFamily="18" charset="0"/>
              </a:rPr>
              <a:t> Act defined the boundaries of commercial banking by providing constraints that were effective for more than 60 years. This legislation separated commercial banking from investment banking and insurance. The Federal Deposit Insurance Corporation (FDIC) was created to guarantee the public’s deposits up to a stipulated maximum amount in order to enhance public confidence in the banking system. Initially $2,500 and today it is up to $250,000</a:t>
            </a:r>
          </a:p>
          <a:p>
            <a:pPr marL="0" lvl="1" indent="0" eaLnBrk="1" fontAlgn="auto" hangingPunct="1">
              <a:spcBef>
                <a:spcPts val="0"/>
              </a:spcBef>
              <a:spcAft>
                <a:spcPts val="600"/>
              </a:spcAft>
              <a:buClr>
                <a:schemeClr val="accent1">
                  <a:lumMod val="75000"/>
                </a:schemeClr>
              </a:buClr>
              <a:buNone/>
              <a:defRPr/>
            </a:pPr>
            <a:endParaRPr lang="en-US" sz="1900" dirty="0" smtClean="0">
              <a:solidFill>
                <a:schemeClr val="tx1"/>
              </a:solidFill>
              <a:latin typeface="Times New Roman" pitchFamily="18" charset="0"/>
              <a:cs typeface="Times New Roman" pitchFamily="18" charset="0"/>
            </a:endParaRPr>
          </a:p>
          <a:p>
            <a:pPr marL="0" lvl="1" indent="0" eaLnBrk="1" fontAlgn="auto" hangingPunct="1">
              <a:spcBef>
                <a:spcPts val="0"/>
              </a:spcBef>
              <a:spcAft>
                <a:spcPts val="600"/>
              </a:spcAft>
              <a:buClr>
                <a:schemeClr val="accent1">
                  <a:lumMod val="75000"/>
                </a:schemeClr>
              </a:buClr>
              <a:buNone/>
              <a:defRPr/>
            </a:pPr>
            <a:endParaRPr lang="en-US" sz="1900" dirty="0" smtClean="0">
              <a:solidFill>
                <a:schemeClr val="tx1"/>
              </a:solidFill>
              <a:latin typeface="Times New Roman" pitchFamily="18" charset="0"/>
              <a:cs typeface="Times New Roman" pitchFamily="18" charset="0"/>
            </a:endParaRPr>
          </a:p>
          <a:p>
            <a:pPr marL="623887" indent="-514350">
              <a:spcBef>
                <a:spcPts val="0"/>
              </a:spcBef>
              <a:spcAft>
                <a:spcPts val="600"/>
              </a:spcAft>
              <a:buFont typeface="+mj-lt"/>
              <a:buAutoNum type="arabicPeriod"/>
            </a:pPr>
            <a:endParaRPr lang="en-US" sz="19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206" y="437606"/>
            <a:ext cx="8229600" cy="868680"/>
          </a:xfrm>
        </p:spPr>
        <p:txBody>
          <a:bodyPr/>
          <a:lstStyle/>
          <a:p>
            <a:pPr algn="ctr"/>
            <a:r>
              <a:rPr lang="en-US" sz="3200" b="1" dirty="0" smtClean="0">
                <a:latin typeface="Times New Roman" pitchFamily="18" charset="0"/>
                <a:cs typeface="Times New Roman" pitchFamily="18" charset="0"/>
              </a:rPr>
              <a:t>Major Banking Laws (contd..)</a:t>
            </a:r>
            <a:endParaRPr lang="en-US" sz="3200" b="1" dirty="0"/>
          </a:p>
        </p:txBody>
      </p:sp>
      <p:sp>
        <p:nvSpPr>
          <p:cNvPr id="3" name="Content Placeholder 2"/>
          <p:cNvSpPr>
            <a:spLocks noGrp="1"/>
          </p:cNvSpPr>
          <p:nvPr>
            <p:ph idx="1"/>
          </p:nvPr>
        </p:nvSpPr>
        <p:spPr>
          <a:xfrm>
            <a:off x="169817" y="1881051"/>
            <a:ext cx="8752114" cy="4454435"/>
          </a:xfrm>
        </p:spPr>
        <p:txBody>
          <a:bodyPr/>
          <a:lstStyle/>
          <a:p>
            <a:pPr marL="457200" lvl="1" indent="-457200" eaLnBrk="1" fontAlgn="auto" hangingPunct="1">
              <a:spcBef>
                <a:spcPts val="0"/>
              </a:spcBef>
              <a:spcAft>
                <a:spcPts val="600"/>
              </a:spcAft>
              <a:buClr>
                <a:schemeClr val="accent1">
                  <a:lumMod val="75000"/>
                </a:schemeClr>
              </a:buClr>
              <a:buFont typeface="+mj-lt"/>
              <a:buAutoNum type="arabicPeriod" startAt="3"/>
              <a:defRPr/>
            </a:pPr>
            <a:r>
              <a:rPr lang="en-US" sz="2000" b="1" dirty="0" smtClean="0">
                <a:solidFill>
                  <a:schemeClr val="tx1"/>
                </a:solidFill>
                <a:latin typeface="Times New Roman" pitchFamily="18" charset="0"/>
                <a:cs typeface="Times New Roman" pitchFamily="18" charset="0"/>
              </a:rPr>
              <a:t>The FDIC Improvement Act (1991) </a:t>
            </a:r>
          </a:p>
          <a:p>
            <a:pPr marL="0" lvl="2" indent="-457200" eaLnBrk="1" fontAlgn="auto" hangingPunct="1">
              <a:spcBef>
                <a:spcPts val="0"/>
              </a:spcBef>
              <a:spcAft>
                <a:spcPts val="600"/>
              </a:spcAft>
              <a:buClr>
                <a:schemeClr val="accent1">
                  <a:lumMod val="75000"/>
                </a:schemeClr>
              </a:buClr>
              <a:buNone/>
              <a:defRPr/>
            </a:pPr>
            <a:r>
              <a:rPr lang="en-US" sz="1800" b="1" dirty="0" smtClean="0">
                <a:solidFill>
                  <a:schemeClr val="tx1"/>
                </a:solidFill>
                <a:latin typeface="Times New Roman" pitchFamily="18" charset="0"/>
                <a:cs typeface="Times New Roman" pitchFamily="18" charset="0"/>
              </a:rPr>
              <a:t> </a:t>
            </a:r>
            <a:r>
              <a:rPr lang="en-US" sz="1800" dirty="0" smtClean="0">
                <a:solidFill>
                  <a:schemeClr val="tx1">
                    <a:lumMod val="75000"/>
                    <a:lumOff val="25000"/>
                  </a:schemeClr>
                </a:solidFill>
                <a:latin typeface="Times New Roman" pitchFamily="18" charset="0"/>
                <a:cs typeface="Times New Roman" pitchFamily="18" charset="0"/>
              </a:rPr>
              <a:t>This legislation permitted the FDIC to additional borrow from the Treasury to remain solvent,  and implemented new deposit insurance premiums differentiated on the basis of risk, and defined the actions to be taken when depository institutions did not meet capital requirements. </a:t>
            </a:r>
          </a:p>
          <a:p>
            <a:pPr marL="0" lvl="2" indent="-457200" eaLnBrk="1" fontAlgn="auto" hangingPunct="1">
              <a:spcBef>
                <a:spcPts val="0"/>
              </a:spcBef>
              <a:spcAft>
                <a:spcPts val="1200"/>
              </a:spcAft>
              <a:buClr>
                <a:schemeClr val="accent1">
                  <a:lumMod val="75000"/>
                </a:schemeClr>
              </a:buClr>
              <a:buNone/>
              <a:defRPr/>
            </a:pPr>
            <a:r>
              <a:rPr lang="en-US" sz="1800" dirty="0" smtClean="0">
                <a:solidFill>
                  <a:schemeClr val="tx1">
                    <a:lumMod val="75000"/>
                    <a:lumOff val="25000"/>
                  </a:schemeClr>
                </a:solidFill>
                <a:latin typeface="Times New Roman" pitchFamily="18" charset="0"/>
                <a:cs typeface="Times New Roman" pitchFamily="18" charset="0"/>
              </a:rPr>
              <a:t>Prior to 1993, the FDIC imposed fixed insurance premiums on all deposits eligible for insurance coverage, regardless of the riskiness of an individual depository institution’s balance sheet.</a:t>
            </a:r>
          </a:p>
          <a:p>
            <a:pPr marL="457200" lvl="1" indent="-457200" eaLnBrk="1" fontAlgn="auto" hangingPunct="1">
              <a:spcBef>
                <a:spcPts val="0"/>
              </a:spcBef>
              <a:spcAft>
                <a:spcPts val="600"/>
              </a:spcAft>
              <a:buClr>
                <a:schemeClr val="accent1">
                  <a:lumMod val="75000"/>
                </a:schemeClr>
              </a:buClr>
              <a:buFont typeface="+mj-lt"/>
              <a:buAutoNum type="arabicPeriod" startAt="3"/>
              <a:defRPr/>
            </a:pPr>
            <a:r>
              <a:rPr lang="en-US" sz="2100" b="1" dirty="0" smtClean="0">
                <a:solidFill>
                  <a:schemeClr val="tx1"/>
                </a:solidFill>
                <a:latin typeface="Times New Roman" pitchFamily="18" charset="0"/>
                <a:cs typeface="Times New Roman" pitchFamily="18" charset="0"/>
              </a:rPr>
              <a:t>Dodd-Frank Regulatory Reform Act of 2010 (FINREG)</a:t>
            </a:r>
          </a:p>
          <a:p>
            <a:pPr marL="457200" lvl="1" indent="-457200" eaLnBrk="1" fontAlgn="auto" hangingPunct="1">
              <a:spcBef>
                <a:spcPts val="0"/>
              </a:spcBef>
              <a:spcAft>
                <a:spcPts val="600"/>
              </a:spcAft>
              <a:buClr>
                <a:schemeClr val="accent1">
                  <a:lumMod val="75000"/>
                </a:schemeClr>
              </a:buClr>
              <a:buNone/>
              <a:defRPr/>
            </a:pPr>
            <a:r>
              <a:rPr lang="en-US" sz="2000" dirty="0" smtClean="0">
                <a:solidFill>
                  <a:schemeClr val="tx1">
                    <a:lumMod val="75000"/>
                    <a:lumOff val="25000"/>
                  </a:schemeClr>
                </a:solidFill>
                <a:latin typeface="Times New Roman" pitchFamily="18" charset="0"/>
                <a:cs typeface="Times New Roman" pitchFamily="18" charset="0"/>
              </a:rPr>
              <a:t>Insurance limit was push to $250,000 for all categories of deposits. </a:t>
            </a:r>
          </a:p>
          <a:p>
            <a:pPr marL="457200" lvl="1" indent="-457200" eaLnBrk="1" fontAlgn="auto" hangingPunct="1">
              <a:spcBef>
                <a:spcPts val="0"/>
              </a:spcBef>
              <a:spcAft>
                <a:spcPts val="600"/>
              </a:spcAft>
              <a:buClr>
                <a:schemeClr val="accent1">
                  <a:lumMod val="75000"/>
                </a:schemeClr>
              </a:buClr>
              <a:buFont typeface="+mj-lt"/>
              <a:buAutoNum type="arabicPeriod" startAt="3"/>
              <a:defRPr/>
            </a:pPr>
            <a:endParaRPr lang="en-US" sz="2000" dirty="0" smtClean="0">
              <a:solidFill>
                <a:schemeClr val="tx1">
                  <a:lumMod val="75000"/>
                  <a:lumOff val="25000"/>
                </a:schemeClr>
              </a:solidFill>
              <a:latin typeface="Times New Roman" pitchFamily="18" charset="0"/>
              <a:cs typeface="Times New Roman" pitchFamily="18" charset="0"/>
            </a:endParaRPr>
          </a:p>
          <a:p>
            <a:pPr marL="923481" lvl="2" indent="-246888" eaLnBrk="1" fontAlgn="auto" hangingPunct="1">
              <a:spcBef>
                <a:spcPts val="0"/>
              </a:spcBef>
              <a:spcAft>
                <a:spcPts val="600"/>
              </a:spcAft>
              <a:buFont typeface="Georgia"/>
              <a:buChar char="▫"/>
              <a:defRPr/>
            </a:pPr>
            <a:endParaRPr lang="en-US" sz="2000" dirty="0" smtClean="0">
              <a:solidFill>
                <a:schemeClr val="tx1"/>
              </a:solidFill>
              <a:latin typeface="Times New Roman" pitchFamily="18" charset="0"/>
              <a:cs typeface="Times New Roman" pitchFamily="18" charset="0"/>
            </a:endParaRPr>
          </a:p>
          <a:p>
            <a:pPr marL="274320" lvl="1" indent="-274320" eaLnBrk="1" fontAlgn="auto" hangingPunct="1">
              <a:spcBef>
                <a:spcPts val="0"/>
              </a:spcBef>
              <a:spcAft>
                <a:spcPts val="600"/>
              </a:spcAft>
              <a:buClr>
                <a:schemeClr val="accent1">
                  <a:lumMod val="75000"/>
                </a:schemeClr>
              </a:buClr>
              <a:buFont typeface="+mj-lt"/>
              <a:buAutoNum type="arabicPeriod"/>
              <a:defRPr/>
            </a:pPr>
            <a:endParaRPr lang="en-US" sz="2000" dirty="0" smtClean="0">
              <a:solidFill>
                <a:schemeClr val="tx1"/>
              </a:solidFill>
              <a:latin typeface="Times New Roman" pitchFamily="18" charset="0"/>
              <a:cs typeface="Times New Roman" pitchFamily="18" charset="0"/>
            </a:endParaRPr>
          </a:p>
          <a:p>
            <a:pPr marL="274320" lvl="1" indent="-274320" eaLnBrk="1" fontAlgn="auto" hangingPunct="1">
              <a:spcBef>
                <a:spcPts val="0"/>
              </a:spcBef>
              <a:spcAft>
                <a:spcPts val="600"/>
              </a:spcAft>
              <a:buClr>
                <a:schemeClr val="accent1">
                  <a:lumMod val="75000"/>
                </a:schemeClr>
              </a:buClr>
              <a:buFont typeface="+mj-lt"/>
              <a:buAutoNum type="arabicPeriod"/>
              <a:defRPr/>
            </a:pPr>
            <a:endParaRPr lang="en-US" sz="2000" dirty="0" smtClean="0">
              <a:solidFill>
                <a:schemeClr val="tx1"/>
              </a:solidFill>
              <a:latin typeface="Times New Roman" pitchFamily="18" charset="0"/>
              <a:cs typeface="Times New Roman" pitchFamily="18" charset="0"/>
            </a:endParaRPr>
          </a:p>
          <a:p>
            <a:pPr marL="623887" indent="-514350">
              <a:spcBef>
                <a:spcPts val="0"/>
              </a:spcBef>
              <a:spcAft>
                <a:spcPts val="600"/>
              </a:spcAft>
              <a:buClr>
                <a:schemeClr val="accent1">
                  <a:lumMod val="75000"/>
                </a:schemeClr>
              </a:buClr>
              <a:buFont typeface="+mj-lt"/>
              <a:buAutoNum type="arabicPeriod"/>
            </a:pPr>
            <a:endParaRPr lang="en-US" sz="2000" dirty="0" smtClean="0">
              <a:latin typeface="Times New Roman" pitchFamily="18" charset="0"/>
              <a:cs typeface="Times New Roman" pitchFamily="18" charset="0"/>
            </a:endParaRPr>
          </a:p>
          <a:p>
            <a:pPr>
              <a:spcBef>
                <a:spcPts val="0"/>
              </a:spcBef>
              <a:spcAft>
                <a:spcPts val="600"/>
              </a:spcAft>
            </a:pPr>
            <a:endParaRPr lang="en-US" sz="20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269" y="463732"/>
            <a:ext cx="8229600" cy="790302"/>
          </a:xfrm>
        </p:spPr>
        <p:txBody>
          <a:bodyPr/>
          <a:lstStyle/>
          <a:p>
            <a:pPr algn="ctr"/>
            <a:r>
              <a:rPr lang="en-US" sz="3200" b="1" dirty="0" smtClean="0">
                <a:latin typeface="Times New Roman" pitchFamily="18" charset="0"/>
                <a:cs typeface="Times New Roman" pitchFamily="18" charset="0"/>
              </a:rPr>
              <a:t>Major Banking Laws (contd..)</a:t>
            </a:r>
            <a:endParaRPr lang="en-US" sz="3200" dirty="0"/>
          </a:p>
        </p:txBody>
      </p:sp>
      <p:sp>
        <p:nvSpPr>
          <p:cNvPr id="3" name="Content Placeholder 2"/>
          <p:cNvSpPr>
            <a:spLocks noGrp="1"/>
          </p:cNvSpPr>
          <p:nvPr>
            <p:ph idx="1"/>
          </p:nvPr>
        </p:nvSpPr>
        <p:spPr>
          <a:xfrm>
            <a:off x="287383" y="1358537"/>
            <a:ext cx="8621486" cy="5215301"/>
          </a:xfrm>
        </p:spPr>
        <p:txBody>
          <a:bodyPr/>
          <a:lstStyle/>
          <a:p>
            <a:pPr marL="365760" indent="-365760" eaLnBrk="1" fontAlgn="auto" hangingPunct="1">
              <a:lnSpc>
                <a:spcPct val="120000"/>
              </a:lnSpc>
              <a:spcAft>
                <a:spcPts val="0"/>
              </a:spcAft>
              <a:buClr>
                <a:schemeClr val="accent1">
                  <a:lumMod val="75000"/>
                </a:schemeClr>
              </a:buClr>
              <a:buFont typeface="+mj-lt"/>
              <a:buAutoNum type="arabicPeriod" startAt="5"/>
              <a:defRPr/>
            </a:pPr>
            <a:r>
              <a:rPr lang="en-US" sz="1800" b="1" dirty="0" smtClean="0">
                <a:latin typeface="Times New Roman" pitchFamily="18" charset="0"/>
                <a:cs typeface="Times New Roman" pitchFamily="18" charset="0"/>
              </a:rPr>
              <a:t>The </a:t>
            </a:r>
            <a:r>
              <a:rPr lang="en-US" sz="1800" b="1" dirty="0" err="1" smtClean="0">
                <a:latin typeface="Times New Roman" pitchFamily="18" charset="0"/>
                <a:cs typeface="Times New Roman" pitchFamily="18" charset="0"/>
              </a:rPr>
              <a:t>Riegle</a:t>
            </a:r>
            <a:r>
              <a:rPr lang="en-US" sz="1800" b="1" dirty="0" smtClean="0">
                <a:latin typeface="Times New Roman" pitchFamily="18" charset="0"/>
                <a:cs typeface="Times New Roman" pitchFamily="18" charset="0"/>
              </a:rPr>
              <a:t>-Neal Interstate Banking Law (1994)  </a:t>
            </a:r>
          </a:p>
          <a:p>
            <a:pPr marL="0" lvl="1" indent="0" eaLnBrk="1" fontAlgn="auto" hangingPunct="1">
              <a:spcAft>
                <a:spcPts val="0"/>
              </a:spcAft>
              <a:buClr>
                <a:schemeClr val="accent1">
                  <a:lumMod val="75000"/>
                </a:schemeClr>
              </a:buClr>
              <a:buNone/>
              <a:defRPr/>
            </a:pPr>
            <a:r>
              <a:rPr lang="en-US" sz="1600" dirty="0" smtClean="0">
                <a:solidFill>
                  <a:schemeClr val="tx1"/>
                </a:solidFill>
                <a:latin typeface="Times New Roman" pitchFamily="18" charset="0"/>
                <a:cs typeface="Times New Roman" pitchFamily="18" charset="0"/>
              </a:rPr>
              <a:t>Repealed previous provisions that prevented full-service interstate banking nationwide . </a:t>
            </a:r>
            <a:r>
              <a:rPr lang="en-US" sz="1600" dirty="0" smtClean="0">
                <a:solidFill>
                  <a:schemeClr val="tx1">
                    <a:lumMod val="75000"/>
                    <a:lumOff val="25000"/>
                  </a:schemeClr>
                </a:solidFill>
                <a:latin typeface="Times New Roman" pitchFamily="18" charset="0"/>
                <a:cs typeface="Times New Roman" pitchFamily="18" charset="0"/>
              </a:rPr>
              <a:t>Adequately capitalized and managed holding companies can acquire banks anywhere in the United States. Interstate holding companies may consolidate their affiliated banks acquired across state lines into full-service branch offices. No single banking company can control more than 10 percent of nationwide deposits or more than 30 percent of deposits in a single state (unless a state waives this latter restriction)</a:t>
            </a:r>
          </a:p>
          <a:p>
            <a:pPr marL="365760" indent="-365760" eaLnBrk="1" fontAlgn="auto" hangingPunct="1">
              <a:spcAft>
                <a:spcPts val="0"/>
              </a:spcAft>
              <a:buClr>
                <a:schemeClr val="accent1">
                  <a:lumMod val="75000"/>
                </a:schemeClr>
              </a:buClr>
              <a:buFont typeface="+mj-lt"/>
              <a:buAutoNum type="arabicPeriod" startAt="5"/>
              <a:defRPr/>
            </a:pPr>
            <a:r>
              <a:rPr lang="en-US" sz="1800" b="1" dirty="0" smtClean="0">
                <a:latin typeface="Times New Roman" pitchFamily="18" charset="0"/>
                <a:cs typeface="Times New Roman" pitchFamily="18" charset="0"/>
              </a:rPr>
              <a:t>The Financial Services Modernization Act (The Gramm-Leach-Bliley Act (1999) )</a:t>
            </a:r>
          </a:p>
          <a:p>
            <a:pPr marL="658368" lvl="1" indent="-246888" eaLnBrk="1" fontAlgn="auto" hangingPunct="1">
              <a:spcAft>
                <a:spcPts val="0"/>
              </a:spcAft>
              <a:buFont typeface="Georgia"/>
              <a:buChar char="▫"/>
              <a:defRPr/>
            </a:pPr>
            <a:r>
              <a:rPr lang="en-US" sz="1800" dirty="0" smtClean="0">
                <a:solidFill>
                  <a:schemeClr val="tx1"/>
                </a:solidFill>
                <a:latin typeface="Times New Roman" pitchFamily="18" charset="0"/>
                <a:cs typeface="Times New Roman" pitchFamily="18" charset="0"/>
              </a:rPr>
              <a:t>Overturned long-standing provisions of the Glass-</a:t>
            </a:r>
            <a:r>
              <a:rPr lang="en-US" sz="1800" dirty="0" err="1" smtClean="0">
                <a:solidFill>
                  <a:schemeClr val="tx1"/>
                </a:solidFill>
                <a:latin typeface="Times New Roman" pitchFamily="18" charset="0"/>
                <a:cs typeface="Times New Roman" pitchFamily="18" charset="0"/>
              </a:rPr>
              <a:t>Steagall</a:t>
            </a:r>
            <a:r>
              <a:rPr lang="en-US" sz="1800" dirty="0" smtClean="0">
                <a:solidFill>
                  <a:schemeClr val="tx1"/>
                </a:solidFill>
                <a:latin typeface="Times New Roman" pitchFamily="18" charset="0"/>
                <a:cs typeface="Times New Roman" pitchFamily="18" charset="0"/>
              </a:rPr>
              <a:t> Act and the Bank Holding Company Act</a:t>
            </a:r>
          </a:p>
          <a:p>
            <a:pPr marL="658368" lvl="1" indent="-246888" eaLnBrk="1" fontAlgn="auto" hangingPunct="1">
              <a:spcAft>
                <a:spcPts val="0"/>
              </a:spcAft>
              <a:buFont typeface="Georgia"/>
              <a:buChar char="▫"/>
              <a:defRPr/>
            </a:pPr>
            <a:r>
              <a:rPr lang="en-US" sz="1800" dirty="0" smtClean="0">
                <a:solidFill>
                  <a:schemeClr val="tx1"/>
                </a:solidFill>
                <a:latin typeface="Times New Roman" pitchFamily="18" charset="0"/>
                <a:cs typeface="Times New Roman" pitchFamily="18" charset="0"/>
              </a:rPr>
              <a:t>Permitted banking companies to affiliate with insurance and securities firms under common ownership</a:t>
            </a:r>
          </a:p>
          <a:p>
            <a:pPr marL="658368" lvl="1" indent="-246888" eaLnBrk="1" fontAlgn="auto" hangingPunct="1">
              <a:spcAft>
                <a:spcPts val="0"/>
              </a:spcAft>
              <a:buFont typeface="Georgia"/>
              <a:buChar char="▫"/>
              <a:defRPr/>
            </a:pPr>
            <a:r>
              <a:rPr lang="en-US" sz="1800" dirty="0" smtClean="0">
                <a:solidFill>
                  <a:schemeClr val="tx1"/>
                </a:solidFill>
                <a:latin typeface="Times New Roman" pitchFamily="18" charset="0"/>
                <a:cs typeface="Times New Roman" pitchFamily="18" charset="0"/>
              </a:rPr>
              <a:t>Securities and insurance companies could form financial holding companies (FHC) that control one or more banks</a:t>
            </a:r>
          </a:p>
          <a:p>
            <a:pPr marL="658368" lvl="1" indent="-246888" eaLnBrk="1" fontAlgn="auto" hangingPunct="1">
              <a:spcAft>
                <a:spcPts val="0"/>
              </a:spcAft>
              <a:buFont typeface="Georgia"/>
              <a:buChar char="▫"/>
              <a:defRPr/>
            </a:pPr>
            <a:r>
              <a:rPr lang="en-US" sz="1800" dirty="0" smtClean="0">
                <a:solidFill>
                  <a:schemeClr val="tx1"/>
                </a:solidFill>
                <a:latin typeface="Times New Roman" pitchFamily="18" charset="0"/>
                <a:cs typeface="Times New Roman" pitchFamily="18" charset="0"/>
              </a:rPr>
              <a:t>Banks were permitted to sell insurance and security services, provided they conform to state and federal rules</a:t>
            </a:r>
          </a:p>
          <a:p>
            <a:pPr marL="658368" lvl="1" indent="-246888" eaLnBrk="1" fontAlgn="auto" hangingPunct="1">
              <a:spcAft>
                <a:spcPts val="0"/>
              </a:spcAft>
              <a:buFont typeface="Georgia"/>
              <a:buChar char="▫"/>
              <a:defRPr/>
            </a:pPr>
            <a:r>
              <a:rPr lang="en-US" sz="1800" dirty="0" smtClean="0">
                <a:solidFill>
                  <a:schemeClr val="tx1"/>
                </a:solidFill>
                <a:latin typeface="Times New Roman" pitchFamily="18" charset="0"/>
                <a:cs typeface="Times New Roman" pitchFamily="18" charset="0"/>
              </a:rPr>
              <a:t>This law’s purpose was to allow qualified U.S. financial-service companies to diversify their service offerings and reduce their overall business risk exposure</a:t>
            </a:r>
          </a:p>
          <a:p>
            <a:endParaRPr lang="en-US" sz="18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437606"/>
            <a:ext cx="8229600" cy="1066800"/>
          </a:xfrm>
        </p:spPr>
        <p:txBody>
          <a:bodyPr/>
          <a:lstStyle/>
          <a:p>
            <a:pPr algn="ctr"/>
            <a:r>
              <a:rPr lang="en-US" sz="3200" b="1" dirty="0" smtClean="0">
                <a:latin typeface="Times New Roman" pitchFamily="18" charset="0"/>
                <a:cs typeface="Times New Roman" pitchFamily="18" charset="0"/>
              </a:rPr>
              <a:t>Major Banking Laws (contd..)</a:t>
            </a:r>
            <a:endParaRPr lang="en-US" sz="3200" dirty="0"/>
          </a:p>
        </p:txBody>
      </p:sp>
      <p:sp>
        <p:nvSpPr>
          <p:cNvPr id="3" name="Content Placeholder 2"/>
          <p:cNvSpPr>
            <a:spLocks noGrp="1"/>
          </p:cNvSpPr>
          <p:nvPr>
            <p:ph idx="1"/>
          </p:nvPr>
        </p:nvSpPr>
        <p:spPr>
          <a:xfrm>
            <a:off x="457200" y="1724297"/>
            <a:ext cx="8229600" cy="4849541"/>
          </a:xfrm>
        </p:spPr>
        <p:txBody>
          <a:bodyPr/>
          <a:lstStyle/>
          <a:p>
            <a:pPr marL="566928" indent="-457200" eaLnBrk="1" fontAlgn="auto" hangingPunct="1">
              <a:spcAft>
                <a:spcPts val="0"/>
              </a:spcAft>
              <a:buClr>
                <a:schemeClr val="accent1">
                  <a:lumMod val="75000"/>
                </a:schemeClr>
              </a:buClr>
              <a:buFont typeface="+mj-lt"/>
              <a:buAutoNum type="arabicPeriod" startAt="7"/>
              <a:defRPr/>
            </a:pPr>
            <a:r>
              <a:rPr lang="en-US" sz="1900" b="1" dirty="0" smtClean="0">
                <a:latin typeface="Times New Roman" pitchFamily="18" charset="0"/>
                <a:cs typeface="Times New Roman" pitchFamily="18" charset="0"/>
              </a:rPr>
              <a:t>The USA Patriot Act</a:t>
            </a:r>
          </a:p>
          <a:p>
            <a:pPr marL="731520" lvl="2" indent="-274320" eaLnBrk="1" fontAlgn="auto" hangingPunct="1">
              <a:spcAft>
                <a:spcPts val="0"/>
              </a:spcAft>
              <a:buFont typeface="Georgia"/>
              <a:buChar char="▫"/>
              <a:defRPr/>
            </a:pPr>
            <a:r>
              <a:rPr lang="en-US" sz="1900" dirty="0" smtClean="0">
                <a:solidFill>
                  <a:schemeClr val="tx1"/>
                </a:solidFill>
                <a:latin typeface="Times New Roman" pitchFamily="18" charset="0"/>
                <a:cs typeface="Times New Roman" pitchFamily="18" charset="0"/>
              </a:rPr>
              <a:t>Passed originally in 1970 to combat money laundering</a:t>
            </a:r>
          </a:p>
          <a:p>
            <a:pPr marL="731520" lvl="2" indent="-274320" eaLnBrk="1" fontAlgn="auto" hangingPunct="1">
              <a:spcAft>
                <a:spcPts val="0"/>
              </a:spcAft>
              <a:buFont typeface="Georgia"/>
              <a:buChar char="▫"/>
              <a:defRPr/>
            </a:pPr>
            <a:r>
              <a:rPr lang="en-US" sz="1900" dirty="0" smtClean="0">
                <a:solidFill>
                  <a:schemeClr val="tx1"/>
                </a:solidFill>
                <a:latin typeface="Times New Roman" pitchFamily="18" charset="0"/>
                <a:cs typeface="Times New Roman" pitchFamily="18" charset="0"/>
              </a:rPr>
              <a:t>Requires that financial-service providers establish the  identity  of customers opening new accounts or holding accounts whose terms are changed</a:t>
            </a:r>
          </a:p>
          <a:p>
            <a:pPr marL="731520" lvl="2" indent="-274320" eaLnBrk="1" fontAlgn="auto" hangingPunct="1">
              <a:spcAft>
                <a:spcPts val="0"/>
              </a:spcAft>
              <a:buFont typeface="Georgia"/>
              <a:buChar char="▫"/>
              <a:defRPr/>
            </a:pPr>
            <a:r>
              <a:rPr lang="en-US" sz="1900" dirty="0" smtClean="0">
                <a:solidFill>
                  <a:schemeClr val="tx1"/>
                </a:solidFill>
                <a:latin typeface="Times New Roman" pitchFamily="18" charset="0"/>
                <a:cs typeface="Times New Roman" pitchFamily="18" charset="0"/>
              </a:rPr>
              <a:t>Usually accomplished by asking for a driver’s license or other acceptable picture ID and obtaining the social security number of the customer</a:t>
            </a:r>
          </a:p>
          <a:p>
            <a:pPr marL="731520" lvl="2" indent="-274320" eaLnBrk="1" fontAlgn="auto" hangingPunct="1">
              <a:spcAft>
                <a:spcPts val="0"/>
              </a:spcAft>
              <a:buFont typeface="Georgia"/>
              <a:buChar char="▫"/>
              <a:defRPr/>
            </a:pPr>
            <a:r>
              <a:rPr lang="en-US" sz="1900" dirty="0" smtClean="0">
                <a:solidFill>
                  <a:schemeClr val="tx1"/>
                </a:solidFill>
                <a:latin typeface="Times New Roman" pitchFamily="18" charset="0"/>
                <a:cs typeface="Times New Roman" pitchFamily="18" charset="0"/>
              </a:rPr>
              <a:t>Service providers are required to check the customer’s ID against a government-supplied list of terrorist organizations and report any suspicious activity in a customer’s account</a:t>
            </a:r>
          </a:p>
          <a:p>
            <a:pPr marL="731520" lvl="2" indent="-274320" eaLnBrk="1" fontAlgn="auto" hangingPunct="1">
              <a:spcAft>
                <a:spcPts val="0"/>
              </a:spcAft>
              <a:buFont typeface="Georgia"/>
              <a:buChar char="▫"/>
              <a:defRPr/>
            </a:pPr>
            <a:endParaRPr lang="en-US" sz="1900" dirty="0" smtClean="0">
              <a:solidFill>
                <a:schemeClr val="tx1"/>
              </a:solidFill>
              <a:latin typeface="Times New Roman" pitchFamily="18" charset="0"/>
              <a:cs typeface="Times New Roman" pitchFamily="18" charset="0"/>
            </a:endParaRPr>
          </a:p>
          <a:p>
            <a:pPr marL="452437" indent="-342900">
              <a:buClr>
                <a:schemeClr val="accent1">
                  <a:lumMod val="75000"/>
                </a:schemeClr>
              </a:buClr>
              <a:buFont typeface="+mj-lt"/>
              <a:buAutoNum type="arabicPeriod" startAt="8"/>
            </a:pPr>
            <a:r>
              <a:rPr lang="en-US" sz="1900" b="1" dirty="0" smtClean="0">
                <a:latin typeface="Times New Roman" pitchFamily="18" charset="0"/>
                <a:cs typeface="Times New Roman" pitchFamily="18" charset="0"/>
              </a:rPr>
              <a:t>The Sarbanes-Oxley Accounting Standards Act (2002) </a:t>
            </a:r>
          </a:p>
          <a:p>
            <a:pPr marL="0" indent="0">
              <a:buClr>
                <a:schemeClr val="accent1">
                  <a:lumMod val="75000"/>
                </a:schemeClr>
              </a:buClr>
              <a:buNone/>
            </a:pPr>
            <a:r>
              <a:rPr lang="en-US" sz="1900" dirty="0" smtClean="0">
                <a:latin typeface="Times New Roman" pitchFamily="18" charset="0"/>
                <a:cs typeface="Times New Roman" pitchFamily="18" charset="0"/>
              </a:rPr>
              <a:t>It requires publicly owned companies to strengthen their auditing practices and prohibits publishing the false or misleading information about the financial condition.  </a:t>
            </a:r>
            <a:endParaRPr lang="en-US" sz="1900" dirty="0">
              <a:latin typeface="Times New Roman" pitchFamily="18" charset="0"/>
              <a:cs typeface="Times New Roman" pitchFamily="18" charset="0"/>
            </a:endParaRP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674</TotalTime>
  <Words>1753</Words>
  <Application>Microsoft Office PowerPoint</Application>
  <PresentationFormat>On-screen Show (4:3)</PresentationFormat>
  <Paragraphs>130</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Travelogue</vt:lpstr>
      <vt:lpstr>Fin 464  Chapter 2: The Impact of Government              Policy and Regulation</vt:lpstr>
      <vt:lpstr>Banking Regulation</vt:lpstr>
      <vt:lpstr>Reasons for the Regulation of Banks</vt:lpstr>
      <vt:lpstr>The Central Banking System</vt:lpstr>
      <vt:lpstr>The Central Banking System: Its Impact on the Decisions &amp; Policies if Individual Banks </vt:lpstr>
      <vt:lpstr>Major Banking Laws</vt:lpstr>
      <vt:lpstr>Major Banking Laws (contd..)</vt:lpstr>
      <vt:lpstr>Major Banking Laws (contd..)</vt:lpstr>
      <vt:lpstr>Major Banking Laws (contd..)</vt:lpstr>
      <vt:lpstr>The Central Bank’s Principal Task: Making &amp; Implementing Monetary Policy</vt:lpstr>
      <vt:lpstr>The Central Bank’s Principal Task: Making &amp; Implementing Monetary Policy----Contd</vt:lpstr>
      <vt:lpstr>The Central Bank’s Principal Task: Making &amp; Implementing Monetary Policy----Contd</vt:lpstr>
      <vt:lpstr>Impact of Fiscal Policy on Banks</vt:lpstr>
      <vt:lpstr>Prudential Regulations of Bangladesh Bank (updated till January, 2014)</vt:lpstr>
      <vt:lpstr>Prudential Regulations of Bangladesh Bank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dc:title>
  <dc:creator>Rushdy</dc:creator>
  <cp:lastModifiedBy>Rushdy</cp:lastModifiedBy>
  <cp:revision>53</cp:revision>
  <dcterms:created xsi:type="dcterms:W3CDTF">2012-10-02T11:37:57Z</dcterms:created>
  <dcterms:modified xsi:type="dcterms:W3CDTF">2016-01-12T17:35:02Z</dcterms:modified>
</cp:coreProperties>
</file>