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7778" autoAdjust="0"/>
  </p:normalViewPr>
  <p:slideViewPr>
    <p:cSldViewPr>
      <p:cViewPr>
        <p:scale>
          <a:sx n="60" d="100"/>
          <a:sy n="60" d="100"/>
        </p:scale>
        <p:origin x="-16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8A933-56A3-DD4D-8BDF-A7A60794C0FB}" type="datetimeFigureOut">
              <a:rPr lang="en-US" smtClean="0"/>
              <a:pPr/>
              <a:t>3/20/2016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A64D2-8BDB-4C4B-869B-E3F2B9003EF4}" type="slidenum">
              <a:rPr lang="en-US" smtClean="0"/>
              <a:pPr/>
              <a:t>‹#›</a:t>
            </a:fld>
            <a:endParaRPr lang="en-US"/>
          </a:p>
        </p:txBody>
      </p:sp>
    </p:spTree>
    <p:extLst>
      <p:ext uri="{BB962C8B-B14F-4D97-AF65-F5344CB8AC3E}">
        <p14:creationId xmlns="" xmlns:p14="http://schemas.microsoft.com/office/powerpoint/2010/main" val="26282104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CDAABCAC-486F-4835-AC49-DE9F0E3D932E}" type="slidenum">
              <a:rPr lang="en-US" smtClean="0"/>
              <a:pPr/>
              <a:t>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B5774510-27DC-44B4-A253-85920FEC4ACA}" type="slidenum">
              <a:rPr lang="en-US" smtClean="0"/>
              <a:pPr/>
              <a:t>10</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AB3DCD4-6500-4C22-831F-A3A153EFF6D8}" type="slidenum">
              <a:rPr lang="en-US" smtClean="0"/>
              <a:pPr/>
              <a:t>11</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0DB1C29-DF54-4773-9F51-D71DC445BB91}" type="slidenum">
              <a:rPr lang="en-US" smtClean="0"/>
              <a:pPr/>
              <a:t>12</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D61341E4-639B-4DEC-9957-7D80F7623B17}" type="slidenum">
              <a:rPr lang="en-US" smtClean="0"/>
              <a:pPr/>
              <a:t>15</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82FC07D-BF38-483E-B2B7-692983DB085E}" type="slidenum">
              <a:rPr lang="en-US" smtClean="0"/>
              <a:pPr/>
              <a:t>16</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D5FAE13-0B55-40E9-9E9F-00C80F47B0A6}" type="slidenum">
              <a:rPr lang="en-US" smtClean="0"/>
              <a:pPr/>
              <a:t>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F0388CC-DA61-4927-8373-E78205192A34}" type="slidenum">
              <a:rPr lang="en-US" smtClean="0"/>
              <a:pPr/>
              <a:t>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6192A1A-4C07-48FD-92AD-A4DB5DCC76E3}" type="slidenum">
              <a:rPr lang="en-US" smtClean="0"/>
              <a:pPr/>
              <a:t>4</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6B5612FE-A196-4BFC-8BF8-AAEA5901363A}" type="slidenum">
              <a:rPr lang="en-US" smtClean="0"/>
              <a:pPr/>
              <a:t>5</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2235B017-A0BF-44FA-B666-D2633D5F897D}" type="slidenum">
              <a:rPr lang="en-US" smtClean="0"/>
              <a:pPr/>
              <a:t>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EFFD0E43-FEF1-4331-B7A8-D1CE95CCFDE6}" type="slidenum">
              <a:rPr lang="en-US" smtClean="0"/>
              <a:pPr/>
              <a:t>7</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FCE80F31-703A-49D7-9D1C-D686EF4478CB}" type="slidenum">
              <a:rPr lang="en-US" smtClean="0"/>
              <a:pPr/>
              <a:t>8</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55A7A5D2-F023-4B83-A9DB-04048E0D95E2}" type="slidenum">
              <a:rPr lang="en-US" smtClean="0"/>
              <a:pPr/>
              <a:t>9</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cstate="print"/>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3"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cstate="print"/>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hortRule.png"/>
          <p:cNvPicPr>
            <a:picLocks noChangeAspect="1"/>
          </p:cNvPicPr>
          <p:nvPr/>
        </p:nvPicPr>
        <p:blipFill>
          <a:blip r:embed="rId4" cstate="print"/>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cstate="print"/>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15" name="Picture 14" descr="parAvion.png"/>
          <p:cNvPicPr>
            <a:picLocks noChangeAspect="1"/>
          </p:cNvPicPr>
          <p:nvPr/>
        </p:nvPicPr>
        <p:blipFill>
          <a:blip r:embed="rId3" cstate="print"/>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cstate="print"/>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cstate="print"/>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7" name="Picture 6" descr="verticalRule.png"/>
          <p:cNvPicPr>
            <a:picLocks noChangeAspect="1"/>
          </p:cNvPicPr>
          <p:nvPr/>
        </p:nvPicPr>
        <p:blipFill>
          <a:blip r:embed="rId2" cstate="print"/>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8" name="Picture 7"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3" cstate="print"/>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cstate="print"/>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cstate="print"/>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cstate="print"/>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F24EC31-9498-4592-84DF-DD4785B2B913}" type="slidenum">
              <a:rPr lang="en-AU" smtClean="0"/>
              <a:pPr/>
              <a:t>‹#›</a:t>
            </a:fld>
            <a:endParaRPr lang="en-AU"/>
          </a:p>
        </p:txBody>
      </p:sp>
      <p:pic>
        <p:nvPicPr>
          <p:cNvPr id="11" name="Picture 10" descr="standardRule.png"/>
          <p:cNvPicPr>
            <a:picLocks noChangeAspect="1"/>
          </p:cNvPicPr>
          <p:nvPr/>
        </p:nvPicPr>
        <p:blipFill>
          <a:blip r:embed="rId2" cstate="print"/>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F24EC31-9498-4592-84DF-DD4785B2B91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1392C1-BE3D-455F-AE00-DCF4D6CF7997}" type="datetimeFigureOut">
              <a:rPr lang="en-AU" smtClean="0"/>
              <a:pPr/>
              <a:t>20/03/2016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F24EC31-9498-4592-84DF-DD4785B2B913}" type="slidenum">
              <a:rPr lang="en-AU" smtClean="0"/>
              <a:pPr/>
              <a:t>‹#›</a:t>
            </a:fld>
            <a:endParaRPr lang="en-AU"/>
          </a:p>
        </p:txBody>
      </p:sp>
      <p:pic>
        <p:nvPicPr>
          <p:cNvPr id="9" name="Picture 8" descr="shortRule.png"/>
          <p:cNvPicPr>
            <a:picLocks noChangeAspect="1"/>
          </p:cNvPicPr>
          <p:nvPr/>
        </p:nvPicPr>
        <p:blipFill>
          <a:blip r:embed="rId2" cstate="print"/>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cstate="print"/>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AU"/>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221392C1-BE3D-455F-AE00-DCF4D6CF7997}" type="datetimeFigureOut">
              <a:rPr lang="en-AU" smtClean="0"/>
              <a:pPr/>
              <a:t>20/03/2016</a:t>
            </a:fld>
            <a:endParaRPr lang="en-AU"/>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8F24EC31-9498-4592-84DF-DD4785B2B91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222069" y="418012"/>
            <a:ext cx="8706394" cy="3875084"/>
          </a:xfrm>
        </p:spPr>
        <p:txBody>
          <a:bodyPr/>
          <a:lstStyle/>
          <a:p>
            <a:pPr eaLnBrk="1" hangingPunct="1"/>
            <a:r>
              <a:rPr lang="en-US" b="1" dirty="0" smtClean="0">
                <a:latin typeface="Times New Roman" pitchFamily="18" charset="0"/>
                <a:cs typeface="Times New Roman" pitchFamily="18" charset="0"/>
              </a:rPr>
              <a:t>Fin 464</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Chapter 15: </a:t>
            </a:r>
            <a:r>
              <a:rPr lang="en-US" sz="5400" b="1" dirty="0" smtClean="0">
                <a:latin typeface="Times New Roman" pitchFamily="18" charset="0"/>
                <a:cs typeface="Times New Roman" pitchFamily="18" charset="0"/>
              </a:rPr>
              <a:t>The Management of Capital</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70263" y="490946"/>
            <a:ext cx="8229600" cy="841465"/>
          </a:xfrm>
        </p:spPr>
        <p:txBody>
          <a:bodyPr/>
          <a:lstStyle/>
          <a:p>
            <a:pPr marL="365760" indent="-256032" algn="ctr" eaLnBrk="1" fontAlgn="auto" hangingPunct="1">
              <a:lnSpc>
                <a:spcPct val="90000"/>
              </a:lnSpc>
              <a:spcAft>
                <a:spcPts val="0"/>
              </a:spcAft>
              <a:defRPr/>
            </a:pPr>
            <a:r>
              <a:rPr lang="en-US" sz="3200" b="1" dirty="0" smtClean="0">
                <a:latin typeface="Times New Roman" pitchFamily="18" charset="0"/>
                <a:cs typeface="Times New Roman" pitchFamily="18" charset="0"/>
              </a:rPr>
              <a:t>Calculating Risk-Weighted Assets </a:t>
            </a:r>
          </a:p>
        </p:txBody>
      </p:sp>
      <p:sp>
        <p:nvSpPr>
          <p:cNvPr id="6147" name="Rectangle 3"/>
          <p:cNvSpPr>
            <a:spLocks noGrp="1" noChangeArrowheads="1"/>
          </p:cNvSpPr>
          <p:nvPr>
            <p:ph idx="1"/>
          </p:nvPr>
        </p:nvSpPr>
        <p:spPr>
          <a:xfrm>
            <a:off x="313509" y="2168434"/>
            <a:ext cx="8451668" cy="4397466"/>
          </a:xfrm>
        </p:spPr>
        <p:txBody>
          <a:bodyPr>
            <a:normAutofit/>
          </a:bodyPr>
          <a:lstStyle/>
          <a:p>
            <a:pPr marL="658368" lvl="1" indent="-246888" eaLnBrk="1" fontAlgn="auto" hangingPunct="1">
              <a:lnSpc>
                <a:spcPct val="80000"/>
              </a:lnSpc>
              <a:spcBef>
                <a:spcPts val="0"/>
              </a:spcBef>
              <a:spcAft>
                <a:spcPts val="1200"/>
              </a:spcAft>
              <a:buFont typeface="Georgia"/>
              <a:buChar char="▫"/>
              <a:defRPr/>
            </a:pPr>
            <a:r>
              <a:rPr lang="en-US" sz="2100" dirty="0" smtClean="0">
                <a:solidFill>
                  <a:schemeClr val="tx1"/>
                </a:solidFill>
                <a:latin typeface="Times New Roman" pitchFamily="18" charset="0"/>
                <a:cs typeface="Times New Roman" pitchFamily="18" charset="0"/>
              </a:rPr>
              <a:t>Each asset item on a bank’s balance sheet and each off-balance-sheet commitment it has made are multiplied by a  risk-weighting factor</a:t>
            </a:r>
          </a:p>
          <a:p>
            <a:pPr marL="923481" lvl="2" indent="-246888" eaLnBrk="1" fontAlgn="auto" hangingPunct="1">
              <a:lnSpc>
                <a:spcPct val="80000"/>
              </a:lnSpc>
              <a:spcBef>
                <a:spcPts val="0"/>
              </a:spcBef>
              <a:spcAft>
                <a:spcPts val="1200"/>
              </a:spcAft>
              <a:buFont typeface="Georgia"/>
              <a:buChar char="▫"/>
              <a:defRPr/>
            </a:pPr>
            <a:r>
              <a:rPr lang="en-US" sz="2100" dirty="0" smtClean="0">
                <a:solidFill>
                  <a:schemeClr val="tx1"/>
                </a:solidFill>
                <a:latin typeface="Times New Roman" pitchFamily="18" charset="0"/>
                <a:cs typeface="Times New Roman" pitchFamily="18" charset="0"/>
              </a:rPr>
              <a:t>Designed to reflect its credit risk exposure</a:t>
            </a:r>
          </a:p>
          <a:p>
            <a:pPr marL="658368" lvl="1" indent="-246888" eaLnBrk="1" fontAlgn="auto" hangingPunct="1">
              <a:lnSpc>
                <a:spcPct val="80000"/>
              </a:lnSpc>
              <a:spcBef>
                <a:spcPts val="0"/>
              </a:spcBef>
              <a:spcAft>
                <a:spcPts val="1200"/>
              </a:spcAft>
              <a:buFont typeface="Georgia"/>
              <a:buChar char="▫"/>
              <a:defRPr/>
            </a:pPr>
            <a:r>
              <a:rPr lang="en-US" sz="2100" dirty="0" smtClean="0">
                <a:solidFill>
                  <a:schemeClr val="tx1"/>
                </a:solidFill>
                <a:latin typeface="Times New Roman" pitchFamily="18" charset="0"/>
                <a:cs typeface="Times New Roman" pitchFamily="18" charset="0"/>
              </a:rPr>
              <a:t>The most closely watched off-balance-sheet items are standby letters of credit and long-term, legally binding credit commitments</a:t>
            </a:r>
          </a:p>
          <a:p>
            <a:pPr marL="658368" lvl="1" indent="-246888" eaLnBrk="1" fontAlgn="auto" hangingPunct="1">
              <a:lnSpc>
                <a:spcPct val="80000"/>
              </a:lnSpc>
              <a:spcBef>
                <a:spcPts val="0"/>
              </a:spcBef>
              <a:spcAft>
                <a:spcPts val="1200"/>
              </a:spcAft>
              <a:buFont typeface="Georgia"/>
              <a:buChar char="▫"/>
              <a:defRPr/>
            </a:pPr>
            <a:r>
              <a:rPr lang="en-US" sz="2000" dirty="0" smtClean="0">
                <a:solidFill>
                  <a:schemeClr val="tx1">
                    <a:lumMod val="75000"/>
                    <a:lumOff val="25000"/>
                  </a:schemeClr>
                </a:solidFill>
                <a:latin typeface="Times New Roman" pitchFamily="18" charset="0"/>
                <a:cs typeface="Times New Roman" pitchFamily="18" charset="0"/>
              </a:rPr>
              <a:t>Under Basel I, once we know a bank’s total risk-weighted assets and its Tier 1 and Tier 2 capital amounts, we can determine its required </a:t>
            </a:r>
            <a:r>
              <a:rPr lang="en-US" sz="2000" b="1" dirty="0" smtClean="0">
                <a:solidFill>
                  <a:schemeClr val="tx1">
                    <a:lumMod val="75000"/>
                    <a:lumOff val="25000"/>
                  </a:schemeClr>
                </a:solidFill>
                <a:latin typeface="Times New Roman" pitchFamily="18" charset="0"/>
                <a:cs typeface="Times New Roman" pitchFamily="18" charset="0"/>
              </a:rPr>
              <a:t>capital adequacy ratios</a:t>
            </a:r>
          </a:p>
          <a:p>
            <a:pPr marL="658368" lvl="1" indent="-246888" eaLnBrk="1" fontAlgn="auto" hangingPunct="1">
              <a:lnSpc>
                <a:spcPct val="80000"/>
              </a:lnSpc>
              <a:spcBef>
                <a:spcPts val="0"/>
              </a:spcBef>
              <a:spcAft>
                <a:spcPts val="1200"/>
              </a:spcAft>
              <a:buFont typeface="Georgia"/>
              <a:buChar char="▫"/>
              <a:defRPr/>
            </a:pPr>
            <a:endParaRPr lang="en-US" sz="2100" dirty="0" smtClean="0">
              <a:solidFill>
                <a:schemeClr val="tx1"/>
              </a:solidFill>
              <a:latin typeface="Times New Roman" pitchFamily="18" charset="0"/>
              <a:cs typeface="Times New Roman" pitchFamily="18" charset="0"/>
            </a:endParaRPr>
          </a:p>
        </p:txBody>
      </p:sp>
      <p:sp>
        <p:nvSpPr>
          <p:cNvPr id="27652"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15-</a:t>
            </a:r>
            <a:fld id="{C738AC80-1E9A-419B-B47F-5C8647B417EB}" type="slidenum">
              <a:rPr lang="en-US" sz="1200">
                <a:solidFill>
                  <a:srgbClr val="FFFFFF"/>
                </a:solidFill>
              </a:rPr>
              <a:pPr algn="r"/>
              <a:t>10</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647700"/>
            <a:ext cx="8229600" cy="1066800"/>
          </a:xfrm>
        </p:spPr>
        <p:txBody>
          <a:bodyPr/>
          <a:lstStyle/>
          <a:p>
            <a:pPr algn="ctr" eaLnBrk="1" hangingPunct="1"/>
            <a:r>
              <a:rPr lang="en-US" sz="2900" b="1" dirty="0" smtClean="0">
                <a:latin typeface="Times New Roman" pitchFamily="18" charset="0"/>
                <a:cs typeface="Times New Roman" pitchFamily="18" charset="0"/>
              </a:rPr>
              <a:t>Basel 1</a:t>
            </a:r>
          </a:p>
        </p:txBody>
      </p:sp>
      <p:sp>
        <p:nvSpPr>
          <p:cNvPr id="6147" name="Rectangle 3"/>
          <p:cNvSpPr>
            <a:spLocks noGrp="1" noChangeArrowheads="1"/>
          </p:cNvSpPr>
          <p:nvPr>
            <p:ph idx="1"/>
          </p:nvPr>
        </p:nvSpPr>
        <p:spPr>
          <a:xfrm>
            <a:off x="274320" y="1746250"/>
            <a:ext cx="8412480" cy="4819650"/>
          </a:xfrm>
        </p:spPr>
        <p:txBody>
          <a:bodyPr>
            <a:normAutofit/>
          </a:bodyPr>
          <a:lstStyle/>
          <a:p>
            <a:pPr marL="365760" indent="-256032" eaLnBrk="1" fontAlgn="auto" hangingPunct="1">
              <a:lnSpc>
                <a:spcPct val="90000"/>
              </a:lnSpc>
              <a:spcAft>
                <a:spcPts val="0"/>
              </a:spcAft>
              <a:buClr>
                <a:schemeClr val="accent3"/>
              </a:buClr>
              <a:buFont typeface="Georgia"/>
              <a:buChar char="•"/>
              <a:defRPr/>
            </a:pPr>
            <a:r>
              <a:rPr lang="en-US" sz="2600" dirty="0" smtClean="0">
                <a:latin typeface="Times New Roman" pitchFamily="18" charset="0"/>
                <a:cs typeface="Times New Roman" pitchFamily="18" charset="0"/>
              </a:rPr>
              <a:t>Bank Capital Standards and Market Risk</a:t>
            </a:r>
          </a:p>
          <a:p>
            <a:pPr marL="658368" lvl="1" indent="-246888" eaLnBrk="1" fontAlgn="auto" hangingPunct="1">
              <a:lnSpc>
                <a:spcPct val="80000"/>
              </a:lnSpc>
              <a:spcAft>
                <a:spcPts val="0"/>
              </a:spcAft>
              <a:buFont typeface="Georgia"/>
              <a:buChar char="▫"/>
              <a:defRPr/>
            </a:pPr>
            <a:r>
              <a:rPr lang="en-US" sz="2300" dirty="0" smtClean="0">
                <a:solidFill>
                  <a:schemeClr val="tx1"/>
                </a:solidFill>
                <a:latin typeface="Times New Roman" pitchFamily="18" charset="0"/>
                <a:cs typeface="Times New Roman" pitchFamily="18" charset="0"/>
              </a:rPr>
              <a:t>Basel I failed to account for </a:t>
            </a:r>
            <a:r>
              <a:rPr lang="en-US" sz="2300" b="1" dirty="0" smtClean="0">
                <a:solidFill>
                  <a:schemeClr val="tx1"/>
                </a:solidFill>
                <a:latin typeface="Times New Roman" pitchFamily="18" charset="0"/>
                <a:cs typeface="Times New Roman" pitchFamily="18" charset="0"/>
              </a:rPr>
              <a:t>market risk</a:t>
            </a:r>
          </a:p>
          <a:p>
            <a:pPr marL="923481" lvl="2" indent="-246888" eaLnBrk="1" fontAlgn="auto" hangingPunct="1">
              <a:lnSpc>
                <a:spcPct val="80000"/>
              </a:lnSpc>
              <a:spcAft>
                <a:spcPts val="0"/>
              </a:spcAft>
              <a:buFont typeface="Georgia"/>
              <a:buChar char="▫"/>
              <a:defRPr/>
            </a:pPr>
            <a:r>
              <a:rPr lang="en-US" sz="2100" dirty="0" smtClean="0">
                <a:solidFill>
                  <a:schemeClr val="tx1"/>
                </a:solidFill>
                <a:latin typeface="Times New Roman" pitchFamily="18" charset="0"/>
                <a:cs typeface="Times New Roman" pitchFamily="18" charset="0"/>
              </a:rPr>
              <a:t>The losses a bank may suffer due to adverse changes in interest rates, security prices, and currency and commodity prices</a:t>
            </a:r>
          </a:p>
          <a:p>
            <a:pPr marL="923481" lvl="2" indent="-246888" eaLnBrk="1" fontAlgn="auto" hangingPunct="1">
              <a:lnSpc>
                <a:spcPct val="80000"/>
              </a:lnSpc>
              <a:spcAft>
                <a:spcPts val="0"/>
              </a:spcAft>
              <a:buFont typeface="Georgia"/>
              <a:buChar char="▫"/>
              <a:defRPr/>
            </a:pPr>
            <a:endParaRPr lang="en-US" sz="2100" dirty="0" smtClean="0">
              <a:solidFill>
                <a:schemeClr val="tx1"/>
              </a:solidFill>
              <a:latin typeface="Times New Roman" pitchFamily="18" charset="0"/>
              <a:cs typeface="Times New Roman" pitchFamily="18" charset="0"/>
            </a:endParaRPr>
          </a:p>
          <a:p>
            <a:pPr marL="658368" lvl="1" indent="-246888" eaLnBrk="1" fontAlgn="auto" hangingPunct="1">
              <a:lnSpc>
                <a:spcPct val="80000"/>
              </a:lnSpc>
              <a:spcAft>
                <a:spcPts val="0"/>
              </a:spcAft>
              <a:buFont typeface="Georgia"/>
              <a:buChar char="▫"/>
              <a:defRPr/>
            </a:pPr>
            <a:r>
              <a:rPr lang="en-US" sz="2300" dirty="0" smtClean="0">
                <a:solidFill>
                  <a:schemeClr val="tx1"/>
                </a:solidFill>
                <a:latin typeface="Times New Roman" pitchFamily="18" charset="0"/>
                <a:cs typeface="Times New Roman" pitchFamily="18" charset="0"/>
              </a:rPr>
              <a:t>The risk weights on bank assets were designed primarily to take account of credit risk (not market risk)</a:t>
            </a:r>
          </a:p>
          <a:p>
            <a:pPr marL="658368" lvl="1" indent="-246888" eaLnBrk="1" fontAlgn="auto" hangingPunct="1">
              <a:lnSpc>
                <a:spcPct val="80000"/>
              </a:lnSpc>
              <a:spcAft>
                <a:spcPts val="0"/>
              </a:spcAft>
              <a:buNone/>
              <a:defRPr/>
            </a:pPr>
            <a:endParaRPr lang="en-US" sz="2300" dirty="0" smtClean="0">
              <a:solidFill>
                <a:schemeClr val="tx1"/>
              </a:solidFill>
              <a:latin typeface="Times New Roman" pitchFamily="18" charset="0"/>
              <a:cs typeface="Times New Roman" pitchFamily="18" charset="0"/>
            </a:endParaRPr>
          </a:p>
          <a:p>
            <a:pPr marL="658368" lvl="1" indent="-246888" eaLnBrk="1" fontAlgn="auto" hangingPunct="1">
              <a:lnSpc>
                <a:spcPct val="80000"/>
              </a:lnSpc>
              <a:spcAft>
                <a:spcPts val="0"/>
              </a:spcAft>
              <a:buFont typeface="Georgia"/>
              <a:buChar char="▫"/>
              <a:defRPr/>
            </a:pPr>
            <a:r>
              <a:rPr lang="en-US" sz="2300" dirty="0" smtClean="0">
                <a:solidFill>
                  <a:schemeClr val="tx1"/>
                </a:solidFill>
                <a:latin typeface="Times New Roman" pitchFamily="18" charset="0"/>
                <a:cs typeface="Times New Roman" pitchFamily="18" charset="0"/>
              </a:rPr>
              <a:t>In an effort to deal with these and other forms of market risk, in 1996 the Basel Committee approved a modification to the rules</a:t>
            </a:r>
          </a:p>
          <a:p>
            <a:pPr marL="923481" lvl="2" indent="-246888" eaLnBrk="1" fontAlgn="auto" hangingPunct="1">
              <a:lnSpc>
                <a:spcPct val="80000"/>
              </a:lnSpc>
              <a:spcAft>
                <a:spcPts val="0"/>
              </a:spcAft>
              <a:buFont typeface="Georgia"/>
              <a:buChar char="▫"/>
              <a:defRPr/>
            </a:pPr>
            <a:r>
              <a:rPr lang="en-US" sz="2100" dirty="0" smtClean="0">
                <a:solidFill>
                  <a:schemeClr val="tx1"/>
                </a:solidFill>
                <a:latin typeface="Times New Roman" pitchFamily="18" charset="0"/>
                <a:cs typeface="Times New Roman" pitchFamily="18" charset="0"/>
              </a:rPr>
              <a:t>Permitted the largest banks to conduct risk measurement and estimate the amount of capital necessary to cover market risk</a:t>
            </a:r>
          </a:p>
          <a:p>
            <a:pPr marL="923481" lvl="2" indent="-246888" eaLnBrk="1" fontAlgn="auto" hangingPunct="1">
              <a:lnSpc>
                <a:spcPct val="80000"/>
              </a:lnSpc>
              <a:spcAft>
                <a:spcPts val="0"/>
              </a:spcAft>
              <a:buFont typeface="Georgia"/>
              <a:buChar char="▫"/>
              <a:defRPr/>
            </a:pPr>
            <a:r>
              <a:rPr lang="en-US" sz="2100" dirty="0" smtClean="0">
                <a:solidFill>
                  <a:schemeClr val="tx1"/>
                </a:solidFill>
                <a:latin typeface="Times New Roman" pitchFamily="18" charset="0"/>
                <a:cs typeface="Times New Roman" pitchFamily="18" charset="0"/>
              </a:rPr>
              <a:t>Led to a third capital ratio (Tier 3)</a:t>
            </a:r>
          </a:p>
        </p:txBody>
      </p:sp>
      <p:sp>
        <p:nvSpPr>
          <p:cNvPr id="3584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15-</a:t>
            </a:r>
            <a:fld id="{96F7D4C4-3499-4CDB-894E-0888274E12BD}" type="slidenum">
              <a:rPr lang="en-US" sz="1200">
                <a:solidFill>
                  <a:srgbClr val="FFFFFF"/>
                </a:solidFill>
              </a:rPr>
              <a:pPr algn="r"/>
              <a:t>11</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647701"/>
            <a:ext cx="8229600" cy="658586"/>
          </a:xfrm>
        </p:spPr>
        <p:txBody>
          <a:bodyPr/>
          <a:lstStyle/>
          <a:p>
            <a:pPr algn="ctr" eaLnBrk="1" hangingPunct="1"/>
            <a:r>
              <a:rPr lang="en-US" sz="3200" b="1" dirty="0" smtClean="0">
                <a:latin typeface="Times New Roman" pitchFamily="18" charset="0"/>
                <a:cs typeface="Times New Roman" pitchFamily="18" charset="0"/>
              </a:rPr>
              <a:t>Basel II</a:t>
            </a:r>
            <a:endParaRPr lang="en-US" sz="2900" b="1" dirty="0" smtClean="0">
              <a:latin typeface="Times New Roman" pitchFamily="18" charset="0"/>
              <a:cs typeface="Times New Roman" pitchFamily="18" charset="0"/>
            </a:endParaRPr>
          </a:p>
        </p:txBody>
      </p:sp>
      <p:sp>
        <p:nvSpPr>
          <p:cNvPr id="6147" name="Rectangle 3"/>
          <p:cNvSpPr>
            <a:spLocks noGrp="1" noChangeArrowheads="1"/>
          </p:cNvSpPr>
          <p:nvPr>
            <p:ph idx="1"/>
          </p:nvPr>
        </p:nvSpPr>
        <p:spPr>
          <a:xfrm>
            <a:off x="287383" y="1397726"/>
            <a:ext cx="8399417" cy="5168174"/>
          </a:xfrm>
        </p:spPr>
        <p:txBody>
          <a:bodyPr>
            <a:noAutofit/>
          </a:bodyPr>
          <a:lstStyle/>
          <a:p>
            <a:pPr marL="274320" lvl="1" indent="-274320" eaLnBrk="1" fontAlgn="auto" hangingPunct="1">
              <a:lnSpc>
                <a:spcPct val="110000"/>
              </a:lnSpc>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Bankers found ways around many of Basel I’s restrictions</a:t>
            </a:r>
          </a:p>
          <a:p>
            <a:pPr marL="483870" lvl="4" indent="-274320" eaLnBrk="1" fontAlgn="auto" hangingPunct="1">
              <a:lnSpc>
                <a:spcPct val="110000"/>
              </a:lnSpc>
              <a:spcBef>
                <a:spcPts val="0"/>
              </a:spcBef>
              <a:spcAft>
                <a:spcPts val="600"/>
              </a:spcAft>
              <a:buFont typeface="Georgia"/>
              <a:buChar char="▫"/>
              <a:defRPr/>
            </a:pPr>
            <a:r>
              <a:rPr lang="en-US" dirty="0" smtClean="0">
                <a:solidFill>
                  <a:schemeClr val="tx1"/>
                </a:solidFill>
                <a:latin typeface="Times New Roman" pitchFamily="18" charset="0"/>
                <a:cs typeface="Times New Roman" pitchFamily="18" charset="0"/>
              </a:rPr>
              <a:t>Instead of making banks less risky, parts of Basel I seemed to encourage banks to become more risky</a:t>
            </a:r>
          </a:p>
          <a:p>
            <a:pPr marL="274320" lvl="2" indent="-274320" eaLnBrk="1" fontAlgn="auto" hangingPunct="1">
              <a:lnSpc>
                <a:spcPct val="110000"/>
              </a:lnSpc>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Basel I represented a “one size fits all” approach to capital regulation</a:t>
            </a:r>
          </a:p>
          <a:p>
            <a:pPr marL="483870" lvl="4" indent="-274320" eaLnBrk="1" fontAlgn="auto" hangingPunct="1">
              <a:lnSpc>
                <a:spcPct val="110000"/>
              </a:lnSpc>
              <a:spcBef>
                <a:spcPts val="0"/>
              </a:spcBef>
              <a:spcAft>
                <a:spcPts val="600"/>
              </a:spcAft>
              <a:buFont typeface="Georgia"/>
              <a:buChar char="▫"/>
              <a:defRPr/>
            </a:pPr>
            <a:r>
              <a:rPr lang="en-US" dirty="0" smtClean="0">
                <a:solidFill>
                  <a:schemeClr val="tx1"/>
                </a:solidFill>
                <a:latin typeface="Times New Roman" pitchFamily="18" charset="0"/>
                <a:cs typeface="Times New Roman" pitchFamily="18" charset="0"/>
              </a:rPr>
              <a:t>It failed to recognize that no two banks are alike in terms of their risk profiles</a:t>
            </a:r>
          </a:p>
          <a:p>
            <a:pPr marL="274320" lvl="1" indent="-274320" eaLnBrk="1" fontAlgn="auto" hangingPunct="1">
              <a:lnSpc>
                <a:spcPct val="110000"/>
              </a:lnSpc>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Basel II set up a system in which capital requirements would be more sensitive to risk and protect against more types of risk than Basel I</a:t>
            </a:r>
          </a:p>
          <a:p>
            <a:pPr marL="531495" lvl="3" indent="-274320" eaLnBrk="1" fontAlgn="auto" hangingPunct="1">
              <a:lnSpc>
                <a:spcPct val="110000"/>
              </a:lnSpc>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Low risk assets would require less capital than high risk assets</a:t>
            </a:r>
          </a:p>
          <a:p>
            <a:pPr marL="274320" lvl="1" indent="-274320" eaLnBrk="1" fontAlgn="auto" hangingPunct="1">
              <a:lnSpc>
                <a:spcPct val="110000"/>
              </a:lnSpc>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Under Basel I, minimum capital requirements remained the same for most types of loans regardless of credit rating</a:t>
            </a:r>
          </a:p>
          <a:p>
            <a:pPr marL="531495" lvl="3" indent="-274320" eaLnBrk="1" fontAlgn="auto" hangingPunct="1">
              <a:lnSpc>
                <a:spcPct val="110000"/>
              </a:lnSpc>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Under Basel II, minimum capital requirements were designed to vary significantly with credit quality</a:t>
            </a:r>
          </a:p>
        </p:txBody>
      </p:sp>
      <p:sp>
        <p:nvSpPr>
          <p:cNvPr id="38916"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15-</a:t>
            </a:r>
            <a:fld id="{E4FEE165-99AA-4848-97F5-AE21810AAF16}" type="slidenum">
              <a:rPr lang="en-US" sz="1200">
                <a:solidFill>
                  <a:srgbClr val="FFFFFF"/>
                </a:solidFill>
              </a:rPr>
              <a:pPr algn="r"/>
              <a:t>12</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1"/>
            <a:ext cx="8229600" cy="535576"/>
          </a:xfrm>
        </p:spPr>
        <p:txBody>
          <a:bodyPr/>
          <a:lstStyle/>
          <a:p>
            <a:pPr algn="ctr"/>
            <a:r>
              <a:rPr lang="en-US" sz="3200" b="1" dirty="0" smtClean="0"/>
              <a:t>Basel Accord Summary</a:t>
            </a:r>
            <a:endParaRPr lang="en-US" sz="3200" b="1" dirty="0"/>
          </a:p>
        </p:txBody>
      </p:sp>
      <p:sp>
        <p:nvSpPr>
          <p:cNvPr id="3" name="Content Placeholder 2"/>
          <p:cNvSpPr>
            <a:spLocks noGrp="1"/>
          </p:cNvSpPr>
          <p:nvPr>
            <p:ph idx="1"/>
          </p:nvPr>
        </p:nvSpPr>
        <p:spPr>
          <a:xfrm>
            <a:off x="156754" y="1227909"/>
            <a:ext cx="8830491" cy="5345929"/>
          </a:xfrm>
        </p:spPr>
        <p:txBody>
          <a:bodyPr>
            <a:normAutofit fontScale="92500" lnSpcReduction="20000"/>
          </a:bodyPr>
          <a:lstStyle/>
          <a:p>
            <a:pPr eaLnBrk="1" hangingPunct="1"/>
            <a:r>
              <a:rPr lang="en-US" sz="1900" dirty="0" smtClean="0">
                <a:latin typeface="Times New Roman" pitchFamily="18" charset="0"/>
                <a:cs typeface="Times New Roman" pitchFamily="18" charset="0"/>
              </a:rPr>
              <a:t>Credit risk was divided into 5 categories:  0%, 10%, 20%, 50%, and 100%</a:t>
            </a:r>
          </a:p>
          <a:p>
            <a:pPr lvl="1" eaLnBrk="1" hangingPunct="1"/>
            <a:r>
              <a:rPr lang="en-US" sz="1800" dirty="0" smtClean="0">
                <a:solidFill>
                  <a:schemeClr val="tx1">
                    <a:lumMod val="75000"/>
                    <a:lumOff val="25000"/>
                  </a:schemeClr>
                </a:solidFill>
                <a:latin typeface="Times New Roman" pitchFamily="18" charset="0"/>
                <a:cs typeface="Times New Roman" pitchFamily="18" charset="0"/>
              </a:rPr>
              <a:t>Commercial loans, for example, were assigned to the 100% risk weight category</a:t>
            </a:r>
          </a:p>
          <a:p>
            <a:pPr lvl="1" eaLnBrk="1" hangingPunct="1"/>
            <a:r>
              <a:rPr lang="en-US" sz="1800" dirty="0" smtClean="0">
                <a:solidFill>
                  <a:schemeClr val="tx1">
                    <a:lumMod val="75000"/>
                    <a:lumOff val="25000"/>
                  </a:schemeClr>
                </a:solidFill>
                <a:latin typeface="Times New Roman" pitchFamily="18" charset="0"/>
                <a:cs typeface="Times New Roman" pitchFamily="18" charset="0"/>
              </a:rPr>
              <a:t>50% weight attributed to mortgage loans</a:t>
            </a:r>
          </a:p>
          <a:p>
            <a:pPr eaLnBrk="1" hangingPunct="1"/>
            <a:r>
              <a:rPr lang="en-US" sz="1900" dirty="0" smtClean="0">
                <a:latin typeface="Times New Roman" pitchFamily="18" charset="0"/>
                <a:cs typeface="Times New Roman" pitchFamily="18" charset="0"/>
              </a:rPr>
              <a:t>To calculate required capital, a bank would multiply the assets in each risk category by the category’s risk weight and then multiply the result by 8%</a:t>
            </a:r>
          </a:p>
          <a:p>
            <a:pPr lvl="1" eaLnBrk="1" hangingPunct="1"/>
            <a:r>
              <a:rPr lang="en-US" sz="1800" dirty="0" smtClean="0">
                <a:solidFill>
                  <a:schemeClr val="tx1">
                    <a:lumMod val="75000"/>
                    <a:lumOff val="25000"/>
                  </a:schemeClr>
                </a:solidFill>
                <a:latin typeface="Times New Roman" pitchFamily="18" charset="0"/>
                <a:cs typeface="Times New Roman" pitchFamily="18" charset="0"/>
              </a:rPr>
              <a:t>Thus a $100 commercial loan would be multiplied by 100% and then by 8%, resulting in a capital requirement of $8</a:t>
            </a:r>
          </a:p>
          <a:p>
            <a:pPr eaLnBrk="1" hangingPunct="1">
              <a:buSzPct val="50000"/>
              <a:buFont typeface="Lucida Sans Unicode" pitchFamily="34" charset="0"/>
              <a:buChar char="●"/>
            </a:pPr>
            <a:r>
              <a:rPr lang="tr-TR" sz="1900" dirty="0" smtClean="0">
                <a:latin typeface="Times New Roman" pitchFamily="18" charset="0"/>
                <a:cs typeface="Times New Roman" pitchFamily="18" charset="0"/>
              </a:rPr>
              <a:t>Basel-I accord</a:t>
            </a:r>
            <a:r>
              <a:rPr lang="en-US" sz="1900" dirty="0" smtClean="0">
                <a:latin typeface="Times New Roman" pitchFamily="18" charset="0"/>
                <a:cs typeface="Times New Roman" pitchFamily="18" charset="0"/>
              </a:rPr>
              <a:t> was criticized </a:t>
            </a:r>
            <a:r>
              <a:rPr lang="tr-TR" sz="1900" dirty="0" smtClean="0">
                <a:latin typeface="Times New Roman" pitchFamily="18" charset="0"/>
                <a:cs typeface="Times New Roman" pitchFamily="18" charset="0"/>
              </a:rPr>
              <a:t>i) </a:t>
            </a:r>
            <a:r>
              <a:rPr lang="en-US" sz="1900" dirty="0" smtClean="0">
                <a:latin typeface="Times New Roman" pitchFamily="18" charset="0"/>
                <a:cs typeface="Times New Roman" pitchFamily="18" charset="0"/>
              </a:rPr>
              <a:t>for taking </a:t>
            </a:r>
            <a:r>
              <a:rPr lang="tr-TR" sz="1900" dirty="0" smtClean="0">
                <a:latin typeface="Times New Roman" pitchFamily="18" charset="0"/>
                <a:cs typeface="Times New Roman" pitchFamily="18" charset="0"/>
              </a:rPr>
              <a:t>a </a:t>
            </a:r>
            <a:r>
              <a:rPr lang="en-US" sz="1900" dirty="0" smtClean="0">
                <a:latin typeface="Times New Roman" pitchFamily="18" charset="0"/>
                <a:cs typeface="Times New Roman" pitchFamily="18" charset="0"/>
              </a:rPr>
              <a:t>too simplistic approach to setting credit risk weights and </a:t>
            </a:r>
            <a:r>
              <a:rPr lang="tr-TR" sz="1900" dirty="0" smtClean="0">
                <a:latin typeface="Times New Roman" pitchFamily="18" charset="0"/>
                <a:cs typeface="Times New Roman" pitchFamily="18" charset="0"/>
              </a:rPr>
              <a:t>ii) </a:t>
            </a:r>
            <a:r>
              <a:rPr lang="en-US" sz="1900" dirty="0" smtClean="0">
                <a:latin typeface="Times New Roman" pitchFamily="18" charset="0"/>
                <a:cs typeface="Times New Roman" pitchFamily="18" charset="0"/>
              </a:rPr>
              <a:t>for ignoring other types of risk</a:t>
            </a:r>
          </a:p>
          <a:p>
            <a:pPr eaLnBrk="1" hangingPunct="1">
              <a:buSzPct val="50000"/>
              <a:buFont typeface="Lucida Sans Unicode" pitchFamily="34" charset="0"/>
              <a:buChar char="●"/>
            </a:pPr>
            <a:r>
              <a:rPr lang="en-US" sz="1900" dirty="0" smtClean="0">
                <a:latin typeface="Times New Roman" pitchFamily="18" charset="0"/>
                <a:cs typeface="Times New Roman" pitchFamily="18" charset="0"/>
              </a:rPr>
              <a:t>Banks developed techniques to avoid compliance with the capital requirements known as </a:t>
            </a:r>
            <a:r>
              <a:rPr lang="en-US" sz="1900" b="1" dirty="0" smtClean="0">
                <a:latin typeface="Times New Roman" pitchFamily="18" charset="0"/>
                <a:cs typeface="Times New Roman" pitchFamily="18" charset="0"/>
              </a:rPr>
              <a:t>Capital Arbitrage</a:t>
            </a:r>
            <a:r>
              <a:rPr lang="en-US" sz="1900" dirty="0" smtClean="0">
                <a:latin typeface="Times New Roman" pitchFamily="18" charset="0"/>
                <a:cs typeface="Times New Roman" pitchFamily="18" charset="0"/>
              </a:rPr>
              <a:t>. </a:t>
            </a:r>
          </a:p>
          <a:p>
            <a:pPr lvl="1">
              <a:buClr>
                <a:schemeClr val="accent2">
                  <a:lumMod val="75000"/>
                </a:schemeClr>
              </a:buClr>
              <a:buSzPct val="50000"/>
              <a:buFont typeface="Times New Roman" pitchFamily="18" charset="0"/>
              <a:buChar char="□"/>
            </a:pPr>
            <a:r>
              <a:rPr lang="en-US" sz="1800" dirty="0" smtClean="0">
                <a:solidFill>
                  <a:schemeClr val="tx1">
                    <a:lumMod val="75000"/>
                    <a:lumOff val="25000"/>
                  </a:schemeClr>
                </a:solidFill>
                <a:latin typeface="Times New Roman" pitchFamily="18" charset="0"/>
                <a:cs typeface="Times New Roman" pitchFamily="18" charset="0"/>
              </a:rPr>
              <a:t>If a bank were managing and holding mortgages on houses, it would have to maintain a capital requirement of 4%. Instead, it sells the mortgages and uses the proceeds to buy US government bonds, then under the rules, US government bonds produce no capital requirement and the bank would thus have no capital maintenance. Securitization is the main means used </a:t>
            </a:r>
            <a:r>
              <a:rPr lang="tr-TR" sz="1800" dirty="0" smtClean="0">
                <a:solidFill>
                  <a:schemeClr val="tx1">
                    <a:lumMod val="75000"/>
                    <a:lumOff val="25000"/>
                  </a:schemeClr>
                </a:solidFill>
                <a:latin typeface="Times New Roman" pitchFamily="18" charset="0"/>
                <a:cs typeface="Times New Roman" pitchFamily="18" charset="0"/>
              </a:rPr>
              <a:t>especially </a:t>
            </a:r>
            <a:r>
              <a:rPr lang="en-US" sz="1800" dirty="0" smtClean="0">
                <a:solidFill>
                  <a:schemeClr val="tx1">
                    <a:lumMod val="75000"/>
                    <a:lumOff val="25000"/>
                  </a:schemeClr>
                </a:solidFill>
                <a:latin typeface="Times New Roman" pitchFamily="18" charset="0"/>
                <a:cs typeface="Times New Roman" pitchFamily="18" charset="0"/>
              </a:rPr>
              <a:t>by U.S. banks to engage in regulatory capital arbitrage as it involves reducing the measures of </a:t>
            </a:r>
            <a:r>
              <a:rPr lang="en-US" sz="1800" dirty="0" smtClean="0">
                <a:solidFill>
                  <a:schemeClr val="tx1">
                    <a:lumMod val="75000"/>
                    <a:lumOff val="25000"/>
                  </a:schemeClr>
                </a:solidFill>
                <a:latin typeface="Times New Roman" pitchFamily="18" charset="0"/>
                <a:cs typeface="Times New Roman" pitchFamily="18" charset="0"/>
              </a:rPr>
              <a:t>risk.</a:t>
            </a:r>
            <a:endParaRPr lang="en-US" sz="1800" dirty="0" smtClean="0">
              <a:solidFill>
                <a:schemeClr val="tx1">
                  <a:lumMod val="75000"/>
                  <a:lumOff val="25000"/>
                </a:schemeClr>
              </a:solidFill>
              <a:latin typeface="Times New Roman" pitchFamily="18" charset="0"/>
              <a:cs typeface="Times New Roman" pitchFamily="18" charset="0"/>
            </a:endParaRPr>
          </a:p>
          <a:p>
            <a:pPr eaLnBrk="1" hangingPunct="1">
              <a:buSzPct val="50000"/>
              <a:buNone/>
            </a:pPr>
            <a:endParaRPr lang="en-US" sz="1900" dirty="0" smtClean="0">
              <a:latin typeface="Times New Roman" pitchFamily="18" charset="0"/>
              <a:cs typeface="Times New Roman" pitchFamily="18" charset="0"/>
            </a:endParaRPr>
          </a:p>
          <a:p>
            <a:pPr lvl="1" eaLnBrk="1" hangingPunct="1">
              <a:buNone/>
            </a:pPr>
            <a:endParaRPr lang="en-US" sz="1900" dirty="0" smtClean="0">
              <a:solidFill>
                <a:schemeClr val="tx1"/>
              </a:solidFill>
              <a:latin typeface="Times New Roman" pitchFamily="18" charset="0"/>
              <a:cs typeface="Times New Roman" pitchFamily="18" charset="0"/>
            </a:endParaRPr>
          </a:p>
          <a:p>
            <a:pPr lvl="1" eaLnBrk="1" hangingPunct="1">
              <a:buNone/>
            </a:pPr>
            <a:endParaRPr lang="en-US" sz="1900" dirty="0" smtClean="0">
              <a:solidFill>
                <a:schemeClr val="tx1"/>
              </a:solidFill>
              <a:latin typeface="Times New Roman" pitchFamily="18" charset="0"/>
              <a:cs typeface="Times New Roman" pitchFamily="18" charset="0"/>
            </a:endParaRPr>
          </a:p>
          <a:p>
            <a:endParaRPr lang="en-US" sz="1900" dirty="0">
              <a:latin typeface="Times New Roman" pitchFamily="18" charset="0"/>
              <a:cs typeface="Times New Roman"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12" y="476795"/>
            <a:ext cx="8229600" cy="698862"/>
          </a:xfrm>
        </p:spPr>
        <p:txBody>
          <a:bodyPr/>
          <a:lstStyle/>
          <a:p>
            <a:pPr algn="ctr"/>
            <a:r>
              <a:rPr lang="en-US" sz="2800" b="1" dirty="0" smtClean="0"/>
              <a:t>Basel Accord Summary (cont)</a:t>
            </a:r>
            <a:endParaRPr lang="en-US" sz="2800" b="1" dirty="0"/>
          </a:p>
        </p:txBody>
      </p:sp>
      <p:sp>
        <p:nvSpPr>
          <p:cNvPr id="3" name="Content Placeholder 2"/>
          <p:cNvSpPr>
            <a:spLocks noGrp="1"/>
          </p:cNvSpPr>
          <p:nvPr>
            <p:ph idx="1"/>
          </p:nvPr>
        </p:nvSpPr>
        <p:spPr>
          <a:xfrm>
            <a:off x="195943" y="1254034"/>
            <a:ext cx="8725988" cy="5434149"/>
          </a:xfrm>
        </p:spPr>
        <p:txBody>
          <a:bodyPr>
            <a:normAutofit lnSpcReduction="10000"/>
          </a:bodyPr>
          <a:lstStyle/>
          <a:p>
            <a:pPr eaLnBrk="1" hangingPunct="1">
              <a:lnSpc>
                <a:spcPct val="80000"/>
              </a:lnSpc>
            </a:pPr>
            <a:r>
              <a:rPr lang="en-US" sz="2000" dirty="0" smtClean="0">
                <a:latin typeface="Times New Roman" pitchFamily="18" charset="0"/>
                <a:cs typeface="Times New Roman" pitchFamily="18" charset="0"/>
              </a:rPr>
              <a:t>Assume a bank has a portfolio of commercial loans with the following ratings and internally generated capital requirements</a:t>
            </a:r>
          </a:p>
          <a:p>
            <a:pPr lvl="1" eaLnBrk="1" hangingPunct="1">
              <a:lnSpc>
                <a:spcPct val="80000"/>
              </a:lnSpc>
              <a:spcBef>
                <a:spcPts val="0"/>
              </a:spcBef>
              <a:spcAft>
                <a:spcPts val="0"/>
              </a:spcAft>
            </a:pPr>
            <a:r>
              <a:rPr lang="en-US" sz="1900" dirty="0" smtClean="0">
                <a:latin typeface="Times New Roman" pitchFamily="18" charset="0"/>
                <a:cs typeface="Times New Roman" pitchFamily="18" charset="0"/>
              </a:rPr>
              <a:t>AA-A:  3%-4% capital needed</a:t>
            </a:r>
          </a:p>
          <a:p>
            <a:pPr lvl="1" eaLnBrk="1" hangingPunct="1">
              <a:lnSpc>
                <a:spcPct val="80000"/>
              </a:lnSpc>
              <a:spcBef>
                <a:spcPts val="0"/>
              </a:spcBef>
              <a:spcAft>
                <a:spcPts val="0"/>
              </a:spcAft>
            </a:pPr>
            <a:r>
              <a:rPr lang="en-US" sz="1900" dirty="0" smtClean="0">
                <a:latin typeface="Times New Roman" pitchFamily="18" charset="0"/>
                <a:cs typeface="Times New Roman" pitchFamily="18" charset="0"/>
              </a:rPr>
              <a:t>B+-B:  8% capital needed</a:t>
            </a:r>
          </a:p>
          <a:p>
            <a:pPr lvl="1" eaLnBrk="1" hangingPunct="1">
              <a:lnSpc>
                <a:spcPct val="80000"/>
              </a:lnSpc>
              <a:spcBef>
                <a:spcPts val="0"/>
              </a:spcBef>
              <a:spcAft>
                <a:spcPts val="0"/>
              </a:spcAft>
            </a:pPr>
            <a:r>
              <a:rPr lang="en-US" sz="1900" dirty="0" smtClean="0">
                <a:latin typeface="Times New Roman" pitchFamily="18" charset="0"/>
                <a:cs typeface="Times New Roman" pitchFamily="18" charset="0"/>
              </a:rPr>
              <a:t>B- and below:  12%-16% capital needed</a:t>
            </a:r>
          </a:p>
          <a:p>
            <a:pPr lvl="1" eaLnBrk="1" hangingPunct="1">
              <a:lnSpc>
                <a:spcPct val="80000"/>
              </a:lnSpc>
              <a:spcBef>
                <a:spcPts val="0"/>
              </a:spcBef>
              <a:spcAft>
                <a:spcPts val="0"/>
              </a:spcAft>
            </a:pPr>
            <a:r>
              <a:rPr lang="en-US" sz="1900" dirty="0" smtClean="0">
                <a:latin typeface="Times New Roman" pitchFamily="18" charset="0"/>
                <a:cs typeface="Times New Roman" pitchFamily="18" charset="0"/>
              </a:rPr>
              <a:t>Under Basel</a:t>
            </a:r>
            <a:r>
              <a:rPr lang="tr-TR" sz="1900" dirty="0" smtClean="0">
                <a:latin typeface="Times New Roman" pitchFamily="18" charset="0"/>
                <a:cs typeface="Times New Roman" pitchFamily="18" charset="0"/>
              </a:rPr>
              <a:t>-</a:t>
            </a:r>
            <a:r>
              <a:rPr lang="en-US" sz="1900" dirty="0" smtClean="0">
                <a:latin typeface="Times New Roman" pitchFamily="18" charset="0"/>
                <a:cs typeface="Times New Roman" pitchFamily="18" charset="0"/>
              </a:rPr>
              <a:t>I, the bank has to hold 8% risk-based capital against all of these loans</a:t>
            </a:r>
          </a:p>
          <a:p>
            <a:pPr lvl="1" eaLnBrk="1" hangingPunct="1">
              <a:lnSpc>
                <a:spcPct val="80000"/>
              </a:lnSpc>
              <a:spcBef>
                <a:spcPts val="0"/>
              </a:spcBef>
              <a:spcAft>
                <a:spcPts val="0"/>
              </a:spcAft>
            </a:pPr>
            <a:r>
              <a:rPr lang="en-US" sz="1900" dirty="0" smtClean="0">
                <a:latin typeface="Times New Roman" pitchFamily="18" charset="0"/>
                <a:cs typeface="Times New Roman" pitchFamily="18" charset="0"/>
              </a:rPr>
              <a:t>To ensure the profitability of the better quality loans, the bank engages in capital arbitrage--it securitizes the loans so that they are reclassified into a lower </a:t>
            </a:r>
            <a:r>
              <a:rPr lang="en-US" sz="1900" i="1" dirty="0" smtClean="0">
                <a:latin typeface="Times New Roman" pitchFamily="18" charset="0"/>
                <a:cs typeface="Times New Roman" pitchFamily="18" charset="0"/>
              </a:rPr>
              <a:t>regulatory</a:t>
            </a:r>
            <a:r>
              <a:rPr lang="en-US" sz="1900" dirty="0" smtClean="0">
                <a:latin typeface="Times New Roman" pitchFamily="18" charset="0"/>
                <a:cs typeface="Times New Roman" pitchFamily="18" charset="0"/>
              </a:rPr>
              <a:t> risk category with a lower capital charge</a:t>
            </a:r>
          </a:p>
          <a:p>
            <a:pPr lvl="1" eaLnBrk="1" hangingPunct="1">
              <a:lnSpc>
                <a:spcPct val="80000"/>
              </a:lnSpc>
              <a:spcBef>
                <a:spcPts val="0"/>
              </a:spcBef>
              <a:spcAft>
                <a:spcPts val="1200"/>
              </a:spcAft>
            </a:pPr>
            <a:r>
              <a:rPr lang="en-US" sz="1900" dirty="0" smtClean="0">
                <a:latin typeface="Times New Roman" pitchFamily="18" charset="0"/>
                <a:cs typeface="Times New Roman" pitchFamily="18" charset="0"/>
              </a:rPr>
              <a:t>Lower quality loans with higher internal capital charges are kept on the bank’s books because they require less risk-based capital than the bank’s internal model indicates</a:t>
            </a:r>
          </a:p>
          <a:p>
            <a:pPr eaLnBrk="1" hangingPunct="1">
              <a:lnSpc>
                <a:spcPct val="80000"/>
              </a:lnSpc>
            </a:pPr>
            <a:r>
              <a:rPr lang="en-US" sz="2000" dirty="0" smtClean="0">
                <a:latin typeface="Times New Roman" pitchFamily="18" charset="0"/>
                <a:cs typeface="Times New Roman" pitchFamily="18" charset="0"/>
              </a:rPr>
              <a:t>By the late 1990s, growth in the use of regulatory capital arbitrage led the Basel Committee to begin work on a new capital regime (Basel</a:t>
            </a:r>
            <a:r>
              <a:rPr lang="tr-T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II)</a:t>
            </a:r>
          </a:p>
          <a:p>
            <a:pPr marL="658368" lvl="1" indent="-246888" eaLnBrk="1" fontAlgn="auto" hangingPunct="1">
              <a:lnSpc>
                <a:spcPct val="80000"/>
              </a:lnSpc>
              <a:spcAft>
                <a:spcPts val="0"/>
              </a:spcAft>
              <a:buFont typeface="Georgia"/>
              <a:buChar char="▫"/>
              <a:defRPr/>
            </a:pPr>
            <a:r>
              <a:rPr lang="en-US" sz="2000" dirty="0" smtClean="0">
                <a:latin typeface="Times New Roman" pitchFamily="18" charset="0"/>
                <a:cs typeface="Times New Roman" pitchFamily="18" charset="0"/>
              </a:rPr>
              <a:t>Effort focused on using banks’ internal rating models and internal risk models</a:t>
            </a:r>
            <a:endParaRPr lang="en-US" sz="2400" dirty="0" smtClean="0">
              <a:solidFill>
                <a:schemeClr val="tx1">
                  <a:lumMod val="75000"/>
                  <a:lumOff val="25000"/>
                </a:schemeClr>
              </a:solidFill>
              <a:latin typeface="Times New Roman" pitchFamily="18" charset="0"/>
              <a:cs typeface="Times New Roman" pitchFamily="18" charset="0"/>
            </a:endParaRPr>
          </a:p>
          <a:p>
            <a:pPr marL="658368" lvl="1" indent="-246888" eaLnBrk="1" fontAlgn="auto" hangingPunct="1">
              <a:lnSpc>
                <a:spcPct val="80000"/>
              </a:lnSpc>
              <a:spcAft>
                <a:spcPts val="0"/>
              </a:spcAft>
              <a:buFont typeface="Georgia"/>
              <a:buChar char="▫"/>
              <a:defRPr/>
            </a:pPr>
            <a:r>
              <a:rPr lang="en-US" sz="1900" dirty="0" smtClean="0">
                <a:solidFill>
                  <a:schemeClr val="tx1">
                    <a:lumMod val="75000"/>
                    <a:lumOff val="25000"/>
                  </a:schemeClr>
                </a:solidFill>
                <a:latin typeface="Times New Roman" pitchFamily="18" charset="0"/>
                <a:cs typeface="Times New Roman" pitchFamily="18" charset="0"/>
              </a:rPr>
              <a:t>Under Basel I, minimum capital requirements remained the same for most types of loans regardless of credit rating</a:t>
            </a:r>
          </a:p>
          <a:p>
            <a:pPr marL="658368" lvl="1" indent="-246888" eaLnBrk="1" fontAlgn="auto" hangingPunct="1">
              <a:lnSpc>
                <a:spcPct val="80000"/>
              </a:lnSpc>
              <a:spcAft>
                <a:spcPts val="0"/>
              </a:spcAft>
              <a:buFont typeface="Georgia"/>
              <a:buChar char="▫"/>
              <a:defRPr/>
            </a:pPr>
            <a:r>
              <a:rPr lang="en-US" sz="1900" dirty="0" smtClean="0">
                <a:solidFill>
                  <a:schemeClr val="tx1">
                    <a:lumMod val="65000"/>
                    <a:lumOff val="35000"/>
                  </a:schemeClr>
                </a:solidFill>
                <a:latin typeface="Times New Roman" pitchFamily="18" charset="0"/>
                <a:cs typeface="Times New Roman" pitchFamily="18" charset="0"/>
              </a:rPr>
              <a:t>Under Basel II, minimum capital requirements were designed to vary significantly with credit quality</a:t>
            </a:r>
          </a:p>
          <a:p>
            <a:pPr eaLnBrk="1" hangingPunct="1">
              <a:lnSpc>
                <a:spcPct val="80000"/>
              </a:lnSpc>
            </a:pPr>
            <a:endParaRPr lang="en-US" sz="2000" dirty="0" smtClean="0">
              <a:latin typeface="Times New Roman" pitchFamily="18" charset="0"/>
              <a:cs typeface="Times New Roman" pitchFamily="18" charset="0"/>
            </a:endParaRPr>
          </a:p>
          <a:p>
            <a:pPr eaLnBrk="1" hangingPunct="1">
              <a:lnSpc>
                <a:spcPct val="80000"/>
              </a:lnSpc>
            </a:pPr>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18010"/>
            <a:ext cx="8229600" cy="862149"/>
          </a:xfrm>
        </p:spPr>
        <p:txBody>
          <a:bodyPr/>
          <a:lstStyle/>
          <a:p>
            <a:pPr algn="ctr" eaLnBrk="1" hangingPunct="1"/>
            <a:r>
              <a:rPr lang="en-US" sz="2900" b="1" dirty="0" smtClean="0">
                <a:latin typeface="Times New Roman" pitchFamily="18" charset="0"/>
                <a:cs typeface="Times New Roman" pitchFamily="18" charset="0"/>
              </a:rPr>
              <a:t>Basel II (</a:t>
            </a:r>
            <a:r>
              <a:rPr lang="en-US" sz="2900" b="1" dirty="0" err="1" smtClean="0">
                <a:latin typeface="Times New Roman" pitchFamily="18" charset="0"/>
                <a:cs typeface="Times New Roman" pitchFamily="18" charset="0"/>
              </a:rPr>
              <a:t>contd</a:t>
            </a:r>
            <a:r>
              <a:rPr lang="en-US" sz="2900" b="1" dirty="0" smtClean="0">
                <a:latin typeface="Times New Roman" pitchFamily="18" charset="0"/>
                <a:cs typeface="Times New Roman" pitchFamily="18" charset="0"/>
              </a:rPr>
              <a:t>…)</a:t>
            </a:r>
          </a:p>
        </p:txBody>
      </p:sp>
      <p:sp>
        <p:nvSpPr>
          <p:cNvPr id="6147" name="Rectangle 3"/>
          <p:cNvSpPr>
            <a:spLocks noGrp="1" noChangeArrowheads="1"/>
          </p:cNvSpPr>
          <p:nvPr>
            <p:ph idx="1"/>
          </p:nvPr>
        </p:nvSpPr>
        <p:spPr>
          <a:xfrm>
            <a:off x="209005" y="1254034"/>
            <a:ext cx="8699863" cy="5311866"/>
          </a:xfrm>
        </p:spPr>
        <p:txBody>
          <a:bodyPr>
            <a:noAutofit/>
          </a:bodyPr>
          <a:lstStyle/>
          <a:p>
            <a:pPr marL="274320" indent="-274320" eaLnBrk="1" fontAlgn="auto" hangingPunct="1">
              <a:spcBef>
                <a:spcPts val="0"/>
              </a:spcBef>
              <a:spcAft>
                <a:spcPts val="600"/>
              </a:spcAft>
              <a:buClr>
                <a:schemeClr val="accent3"/>
              </a:buClr>
              <a:buNone/>
              <a:defRPr/>
            </a:pPr>
            <a:r>
              <a:rPr lang="en-US" sz="2000" dirty="0" smtClean="0">
                <a:latin typeface="Times New Roman" pitchFamily="18" charset="0"/>
                <a:cs typeface="Times New Roman" pitchFamily="18" charset="0"/>
              </a:rPr>
              <a:t>Problems Accompanying the Implementation of Basel II </a:t>
            </a:r>
          </a:p>
          <a:p>
            <a:pPr marL="274320" lvl="1" indent="-274320" eaLnBrk="1" fontAlgn="auto" hangingPunct="1">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Basel II was not perfect</a:t>
            </a:r>
          </a:p>
          <a:p>
            <a:pPr marL="531495" lvl="3" indent="-274320" eaLnBrk="1" fontAlgn="auto" hangingPunct="1">
              <a:spcBef>
                <a:spcPts val="0"/>
              </a:spcBef>
              <a:spcAft>
                <a:spcPts val="0"/>
              </a:spcAft>
              <a:buFont typeface="Georgia"/>
              <a:buChar char="▫"/>
              <a:defRPr/>
            </a:pPr>
            <a:r>
              <a:rPr lang="en-US" sz="2000" dirty="0" smtClean="0">
                <a:solidFill>
                  <a:schemeClr val="tx1"/>
                </a:solidFill>
                <a:latin typeface="Times New Roman" pitchFamily="18" charset="0"/>
                <a:cs typeface="Times New Roman" pitchFamily="18" charset="0"/>
              </a:rPr>
              <a:t>Some forms of risk had no generally accepted measurement scale</a:t>
            </a:r>
          </a:p>
          <a:p>
            <a:pPr marL="531495" lvl="3" indent="-274320" eaLnBrk="1" fontAlgn="auto" hangingPunct="1">
              <a:spcBef>
                <a:spcPts val="0"/>
              </a:spcBef>
              <a:spcAft>
                <a:spcPts val="0"/>
              </a:spcAft>
              <a:buFont typeface="Georgia"/>
              <a:buChar char="▫"/>
              <a:defRPr/>
            </a:pPr>
            <a:r>
              <a:rPr lang="en-US" sz="2000" dirty="0" smtClean="0">
                <a:solidFill>
                  <a:schemeClr val="tx1"/>
                </a:solidFill>
                <a:latin typeface="Times New Roman" pitchFamily="18" charset="0"/>
                <a:cs typeface="Times New Roman" pitchFamily="18" charset="0"/>
              </a:rPr>
              <a:t>Operational Risk</a:t>
            </a:r>
          </a:p>
          <a:p>
            <a:pPr marL="531495" lvl="3" indent="-274320" eaLnBrk="1" fontAlgn="auto" hangingPunct="1">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How do we add up the different forms of risk exposure in order to get an accurate picture of a bank’s total risk exposure? </a:t>
            </a:r>
          </a:p>
          <a:p>
            <a:pPr marL="274320" lvl="2" indent="-274320" eaLnBrk="1" fontAlgn="auto" hangingPunct="1">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What should we do about the business cycle?  </a:t>
            </a:r>
          </a:p>
          <a:p>
            <a:pPr marL="483870" lvl="4" indent="-274320" eaLnBrk="1" fontAlgn="auto" hangingPunct="1">
              <a:spcBef>
                <a:spcPts val="0"/>
              </a:spcBef>
              <a:spcAft>
                <a:spcPts val="0"/>
              </a:spcAft>
              <a:buFont typeface="Georgia"/>
              <a:buChar char="▫"/>
              <a:defRPr/>
            </a:pPr>
            <a:r>
              <a:rPr lang="en-US" dirty="0" smtClean="0">
                <a:solidFill>
                  <a:schemeClr val="tx1"/>
                </a:solidFill>
                <a:latin typeface="Times New Roman" pitchFamily="18" charset="0"/>
                <a:cs typeface="Times New Roman" pitchFamily="18" charset="0"/>
              </a:rPr>
              <a:t>Most banks are more likely to face risk exposure in the middle of an economic recession than they will in a period of economic expansion</a:t>
            </a:r>
          </a:p>
          <a:p>
            <a:pPr marL="483870" lvl="4" indent="-274320" eaLnBrk="1" fontAlgn="auto" hangingPunct="1">
              <a:spcBef>
                <a:spcPts val="0"/>
              </a:spcBef>
              <a:spcAft>
                <a:spcPts val="600"/>
              </a:spcAft>
              <a:buFont typeface="Georgia"/>
              <a:buChar char="▫"/>
              <a:defRPr/>
            </a:pPr>
            <a:r>
              <a:rPr lang="en-US" dirty="0" smtClean="0">
                <a:solidFill>
                  <a:schemeClr val="tx1"/>
                </a:solidFill>
                <a:latin typeface="Times New Roman" pitchFamily="18" charset="0"/>
                <a:cs typeface="Times New Roman" pitchFamily="18" charset="0"/>
              </a:rPr>
              <a:t>For example, the Global credit crisis of 2007-2009</a:t>
            </a:r>
          </a:p>
          <a:p>
            <a:pPr marL="274320" lvl="2" indent="-274320" eaLnBrk="1" fontAlgn="auto" hangingPunct="1">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Some have expressed concern about improving regulator competence</a:t>
            </a:r>
          </a:p>
          <a:p>
            <a:pPr marL="274320" lvl="2" indent="-274320" eaLnBrk="1" fontAlgn="auto" hangingPunct="1">
              <a:spcBef>
                <a:spcPts val="0"/>
              </a:spcBef>
              <a:spcAft>
                <a:spcPts val="600"/>
              </a:spcAft>
              <a:buFont typeface="Georgia"/>
              <a:buChar char="▫"/>
              <a:defRPr/>
            </a:pPr>
            <a:r>
              <a:rPr lang="en-US" sz="2000" dirty="0" smtClean="0">
                <a:solidFill>
                  <a:schemeClr val="tx1"/>
                </a:solidFill>
                <a:latin typeface="Times New Roman" pitchFamily="18" charset="0"/>
                <a:cs typeface="Times New Roman" pitchFamily="18" charset="0"/>
              </a:rPr>
              <a:t>Basel III: Another Major Regulatory Step Underway, Born in Global Crisis</a:t>
            </a:r>
          </a:p>
          <a:p>
            <a:pPr marL="658368" lvl="1" indent="-246888" eaLnBrk="1" fontAlgn="auto" hangingPunct="1">
              <a:lnSpc>
                <a:spcPct val="80000"/>
              </a:lnSpc>
              <a:spcAft>
                <a:spcPts val="0"/>
              </a:spcAft>
              <a:buFont typeface="Georgia"/>
              <a:buChar char="▫"/>
              <a:defRPr/>
            </a:pPr>
            <a:r>
              <a:rPr lang="en-US" sz="2000" dirty="0" smtClean="0">
                <a:solidFill>
                  <a:schemeClr val="tx1"/>
                </a:solidFill>
                <a:latin typeface="Times New Roman" pitchFamily="18" charset="0"/>
                <a:cs typeface="Times New Roman" pitchFamily="18" charset="0"/>
              </a:rPr>
              <a:t>Key issue in Basel III: Determining the volume and mix of capital the world’s leading banks should maintain if their troubled assets generate massive losses</a:t>
            </a:r>
          </a:p>
          <a:p>
            <a:pPr marL="274320" lvl="2" indent="-274320" eaLnBrk="1" fontAlgn="auto" hangingPunct="1">
              <a:spcBef>
                <a:spcPts val="0"/>
              </a:spcBef>
              <a:spcAft>
                <a:spcPts val="600"/>
              </a:spcAft>
              <a:buFont typeface="Georgia"/>
              <a:buChar char="▫"/>
              <a:defRPr/>
            </a:pPr>
            <a:endParaRPr lang="en-US" sz="2000" dirty="0" smtClean="0">
              <a:solidFill>
                <a:schemeClr val="tx1"/>
              </a:solidFill>
              <a:latin typeface="Times New Roman" pitchFamily="18" charset="0"/>
              <a:cs typeface="Times New Roman" pitchFamily="18" charset="0"/>
            </a:endParaRPr>
          </a:p>
        </p:txBody>
      </p:sp>
      <p:sp>
        <p:nvSpPr>
          <p:cNvPr id="44036"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15-</a:t>
            </a:r>
            <a:fld id="{751491D0-8473-4A06-A263-14D404E9F863}" type="slidenum">
              <a:rPr lang="en-US" sz="1200">
                <a:solidFill>
                  <a:srgbClr val="FFFFFF"/>
                </a:solidFill>
              </a:rPr>
              <a:pPr algn="r"/>
              <a:t>15</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647700"/>
            <a:ext cx="8229600" cy="1066800"/>
          </a:xfrm>
        </p:spPr>
        <p:txBody>
          <a:bodyPr/>
          <a:lstStyle/>
          <a:p>
            <a:pPr algn="ctr" eaLnBrk="1" hangingPunct="1"/>
            <a:r>
              <a:rPr lang="en-US" sz="3200" b="1" dirty="0" smtClean="0">
                <a:latin typeface="Times New Roman" pitchFamily="18" charset="0"/>
                <a:cs typeface="Times New Roman" pitchFamily="18" charset="0"/>
              </a:rPr>
              <a:t>Pillars of Basel II </a:t>
            </a:r>
            <a:endParaRPr lang="en-US" sz="2900" b="1" dirty="0" smtClean="0">
              <a:latin typeface="Times New Roman" pitchFamily="18" charset="0"/>
              <a:cs typeface="Times New Roman" pitchFamily="18" charset="0"/>
            </a:endParaRPr>
          </a:p>
        </p:txBody>
      </p:sp>
      <p:sp>
        <p:nvSpPr>
          <p:cNvPr id="6147" name="Rectangle 3"/>
          <p:cNvSpPr>
            <a:spLocks noGrp="1" noChangeArrowheads="1"/>
          </p:cNvSpPr>
          <p:nvPr>
            <p:ph idx="1"/>
          </p:nvPr>
        </p:nvSpPr>
        <p:spPr>
          <a:xfrm>
            <a:off x="457200" y="1746250"/>
            <a:ext cx="8229600" cy="4819650"/>
          </a:xfrm>
        </p:spPr>
        <p:txBody>
          <a:bodyPr>
            <a:normAutofit/>
          </a:bodyPr>
          <a:lstStyle/>
          <a:p>
            <a:pPr marL="365760" indent="-256032" eaLnBrk="1" fontAlgn="auto" hangingPunct="1">
              <a:lnSpc>
                <a:spcPct val="90000"/>
              </a:lnSpc>
              <a:spcAft>
                <a:spcPts val="0"/>
              </a:spcAft>
              <a:buClr>
                <a:schemeClr val="accent3"/>
              </a:buClr>
              <a:buFont typeface="Georgia"/>
              <a:buChar char="•"/>
              <a:defRPr/>
            </a:pPr>
            <a:endParaRPr lang="en-US" sz="2600" dirty="0" smtClean="0">
              <a:latin typeface="Times New Roman" pitchFamily="18" charset="0"/>
              <a:cs typeface="Times New Roman" pitchFamily="18" charset="0"/>
            </a:endParaRPr>
          </a:p>
          <a:p>
            <a:pPr marL="868680" lvl="1" indent="-457200" eaLnBrk="1" fontAlgn="auto" hangingPunct="1">
              <a:lnSpc>
                <a:spcPct val="90000"/>
              </a:lnSpc>
              <a:spcAft>
                <a:spcPts val="0"/>
              </a:spcAft>
              <a:buFont typeface="+mj-lt"/>
              <a:buAutoNum type="arabicPeriod"/>
              <a:defRPr/>
            </a:pPr>
            <a:r>
              <a:rPr lang="en-US" sz="2400" dirty="0" smtClean="0">
                <a:solidFill>
                  <a:schemeClr val="tx1">
                    <a:lumMod val="75000"/>
                    <a:lumOff val="25000"/>
                  </a:schemeClr>
                </a:solidFill>
                <a:latin typeface="Times New Roman" pitchFamily="18" charset="0"/>
                <a:cs typeface="Times New Roman" pitchFamily="18" charset="0"/>
              </a:rPr>
              <a:t>Minimum capital requirements for each bank based on its own estimated risk exposure from </a:t>
            </a:r>
            <a:r>
              <a:rPr lang="en-US" sz="2400" b="1" dirty="0" smtClean="0">
                <a:solidFill>
                  <a:schemeClr val="tx1">
                    <a:lumMod val="75000"/>
                    <a:lumOff val="25000"/>
                  </a:schemeClr>
                </a:solidFill>
                <a:latin typeface="Times New Roman" pitchFamily="18" charset="0"/>
                <a:cs typeface="Times New Roman" pitchFamily="18" charset="0"/>
              </a:rPr>
              <a:t>credit, market, and operational risks</a:t>
            </a:r>
          </a:p>
          <a:p>
            <a:pPr marL="868680" lvl="1" indent="-457200" eaLnBrk="1" fontAlgn="auto" hangingPunct="1">
              <a:lnSpc>
                <a:spcPct val="90000"/>
              </a:lnSpc>
              <a:spcAft>
                <a:spcPts val="0"/>
              </a:spcAft>
              <a:buFont typeface="+mj-lt"/>
              <a:buAutoNum type="arabicPeriod"/>
              <a:defRPr/>
            </a:pPr>
            <a:r>
              <a:rPr lang="en-US" sz="2400" dirty="0" smtClean="0">
                <a:solidFill>
                  <a:schemeClr val="tx1">
                    <a:lumMod val="75000"/>
                    <a:lumOff val="25000"/>
                  </a:schemeClr>
                </a:solidFill>
                <a:latin typeface="Times New Roman" pitchFamily="18" charset="0"/>
                <a:cs typeface="Times New Roman" pitchFamily="18" charset="0"/>
              </a:rPr>
              <a:t>Supervisory review of each bank’s risk-assessment procedures and the adequacy of its capital to ensure they are “reasonable”  </a:t>
            </a:r>
          </a:p>
          <a:p>
            <a:pPr marL="868680" lvl="1" indent="-457200" eaLnBrk="1" fontAlgn="auto" hangingPunct="1">
              <a:lnSpc>
                <a:spcPct val="90000"/>
              </a:lnSpc>
              <a:spcAft>
                <a:spcPts val="0"/>
              </a:spcAft>
              <a:buFont typeface="+mj-lt"/>
              <a:buAutoNum type="arabicPeriod"/>
              <a:defRPr/>
            </a:pPr>
            <a:r>
              <a:rPr lang="en-US" sz="2400" dirty="0" smtClean="0">
                <a:solidFill>
                  <a:schemeClr val="tx1">
                    <a:lumMod val="75000"/>
                    <a:lumOff val="25000"/>
                  </a:schemeClr>
                </a:solidFill>
                <a:latin typeface="Times New Roman" pitchFamily="18" charset="0"/>
                <a:cs typeface="Times New Roman" pitchFamily="18" charset="0"/>
              </a:rPr>
              <a:t>Greater public disclosure of each bank’s true financial condition so that market discipline could become a more powerful force compelling excessively risky banks to lower their risk exposure</a:t>
            </a:r>
          </a:p>
        </p:txBody>
      </p:sp>
      <p:sp>
        <p:nvSpPr>
          <p:cNvPr id="39940"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dirty="0">
                <a:solidFill>
                  <a:srgbClr val="FFFFFF"/>
                </a:solidFill>
              </a:rPr>
              <a:t>15-</a:t>
            </a:r>
            <a:fld id="{9FFDA212-22E0-4673-9A56-CCE2EA035F49}" type="slidenum">
              <a:rPr lang="en-US" sz="1200">
                <a:solidFill>
                  <a:srgbClr val="FFFFFF"/>
                </a:solidFill>
              </a:rPr>
              <a:pPr algn="r"/>
              <a:t>16</a:t>
            </a:fld>
            <a:endParaRPr lang="en-US" sz="1200" dirty="0">
              <a:solidFill>
                <a:srgbClr val="FFFFFF"/>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44137" y="509452"/>
            <a:ext cx="8229600" cy="640080"/>
          </a:xfrm>
        </p:spPr>
        <p:txBody>
          <a:bodyPr/>
          <a:lstStyle/>
          <a:p>
            <a:pPr algn="ctr"/>
            <a:r>
              <a:rPr lang="en-US" sz="2800" b="1" dirty="0"/>
              <a:t>How Could Bank Raise Capital?</a:t>
            </a:r>
          </a:p>
        </p:txBody>
      </p:sp>
      <p:sp>
        <p:nvSpPr>
          <p:cNvPr id="50179" name="Rectangle 3"/>
          <p:cNvSpPr>
            <a:spLocks noGrp="1" noChangeArrowheads="1"/>
          </p:cNvSpPr>
          <p:nvPr>
            <p:ph type="body" idx="1"/>
          </p:nvPr>
        </p:nvSpPr>
        <p:spPr>
          <a:xfrm>
            <a:off x="156754" y="1554480"/>
            <a:ext cx="8830492" cy="5146766"/>
          </a:xfrm>
        </p:spPr>
        <p:txBody>
          <a:bodyPr>
            <a:normAutofit fontScale="92500" lnSpcReduction="20000"/>
          </a:bodyPr>
          <a:lstStyle/>
          <a:p>
            <a:pPr marL="274320" indent="-274320">
              <a:spcBef>
                <a:spcPts val="0"/>
              </a:spcBef>
            </a:pPr>
            <a:r>
              <a:rPr lang="en-US" sz="1900" b="1" dirty="0">
                <a:latin typeface="Times New Roman" pitchFamily="18" charset="0"/>
              </a:rPr>
              <a:t>Raising Capital Internally</a:t>
            </a:r>
          </a:p>
          <a:p>
            <a:pPr marL="274320" lvl="3" indent="-274320">
              <a:spcBef>
                <a:spcPts val="0"/>
              </a:spcBef>
              <a:buClr>
                <a:schemeClr val="tx1"/>
              </a:buClr>
              <a:buSzPct val="90000"/>
              <a:buFont typeface="Lucida Sans Unicode" pitchFamily="34" charset="0"/>
              <a:buChar char="─"/>
            </a:pPr>
            <a:r>
              <a:rPr lang="en-US" sz="1800" dirty="0" smtClean="0">
                <a:solidFill>
                  <a:schemeClr val="tx1">
                    <a:lumMod val="85000"/>
                    <a:lumOff val="15000"/>
                  </a:schemeClr>
                </a:solidFill>
                <a:latin typeface="Times New Roman" pitchFamily="18" charset="0"/>
              </a:rPr>
              <a:t>Internally generated capital avoid floatation costs and doesn’t require to depend on the open market for funds. Less threaten to existing stockholders with loss of control. </a:t>
            </a:r>
          </a:p>
          <a:p>
            <a:pPr marL="274320" lvl="3" indent="-274320">
              <a:spcBef>
                <a:spcPts val="0"/>
              </a:spcBef>
              <a:buClr>
                <a:schemeClr val="tx1"/>
              </a:buClr>
              <a:buSzPct val="90000"/>
              <a:buFont typeface="Lucida Sans Unicode" pitchFamily="34" charset="0"/>
              <a:buChar char="─"/>
            </a:pPr>
            <a:r>
              <a:rPr lang="en-US" sz="1800" dirty="0" smtClean="0">
                <a:solidFill>
                  <a:schemeClr val="tx1">
                    <a:lumMod val="85000"/>
                    <a:lumOff val="15000"/>
                  </a:schemeClr>
                </a:solidFill>
                <a:latin typeface="Times New Roman" pitchFamily="18" charset="0"/>
              </a:rPr>
              <a:t>Dividend Policy: </a:t>
            </a:r>
            <a:r>
              <a:rPr lang="en-US" sz="1800" dirty="0" smtClean="0">
                <a:solidFill>
                  <a:schemeClr val="tx1">
                    <a:lumMod val="85000"/>
                    <a:lumOff val="15000"/>
                  </a:schemeClr>
                </a:solidFill>
                <a:latin typeface="Times New Roman" pitchFamily="18" charset="0"/>
                <a:cs typeface="Times New Roman" pitchFamily="18" charset="0"/>
              </a:rPr>
              <a:t>The board of directors and management must agree on the appropriate retention ratio and dividend payout ratio </a:t>
            </a:r>
          </a:p>
          <a:p>
            <a:pPr marL="274320" lvl="3" indent="-274320">
              <a:spcBef>
                <a:spcPts val="0"/>
              </a:spcBef>
              <a:buClr>
                <a:schemeClr val="tx1"/>
              </a:buClr>
              <a:buSzPct val="90000"/>
              <a:buFont typeface="Lucida Sans Unicode" pitchFamily="34" charset="0"/>
              <a:buChar char="─"/>
            </a:pPr>
            <a:r>
              <a:rPr lang="en-US" sz="1800" dirty="0" smtClean="0">
                <a:solidFill>
                  <a:schemeClr val="tx1">
                    <a:lumMod val="85000"/>
                    <a:lumOff val="15000"/>
                  </a:schemeClr>
                </a:solidFill>
                <a:latin typeface="Times New Roman" pitchFamily="18" charset="0"/>
                <a:cs typeface="Times New Roman" pitchFamily="18" charset="0"/>
              </a:rPr>
              <a:t>Key factor - How fast the financial firm can allow its assets to grow so that its current ratio of capital to assets is protected from erosion</a:t>
            </a:r>
          </a:p>
          <a:p>
            <a:pPr marL="531495" lvl="3" indent="-274320">
              <a:buClr>
                <a:schemeClr val="tx1"/>
              </a:buClr>
              <a:buSzPct val="90000"/>
              <a:buNone/>
            </a:pPr>
            <a:endParaRPr lang="en-US" sz="1800" dirty="0" smtClean="0">
              <a:solidFill>
                <a:schemeClr val="tx1">
                  <a:lumMod val="65000"/>
                  <a:lumOff val="35000"/>
                </a:schemeClr>
              </a:solidFill>
              <a:latin typeface="Times New Roman" pitchFamily="18" charset="0"/>
              <a:cs typeface="Times New Roman" pitchFamily="18" charset="0"/>
            </a:endParaRPr>
          </a:p>
          <a:p>
            <a:pPr marL="531495" lvl="3" indent="-274320">
              <a:buClr>
                <a:schemeClr val="tx1"/>
              </a:buClr>
              <a:buSzPct val="90000"/>
              <a:buNone/>
            </a:pPr>
            <a:endParaRPr lang="en-US" sz="1200" dirty="0" smtClean="0">
              <a:solidFill>
                <a:schemeClr val="tx1">
                  <a:lumMod val="65000"/>
                  <a:lumOff val="35000"/>
                </a:schemeClr>
              </a:solidFill>
              <a:latin typeface="Times New Roman" pitchFamily="18" charset="0"/>
              <a:cs typeface="Times New Roman" pitchFamily="18" charset="0"/>
            </a:endParaRPr>
          </a:p>
          <a:p>
            <a:pPr marL="274320" indent="-274320">
              <a:spcBef>
                <a:spcPts val="0"/>
              </a:spcBef>
            </a:pPr>
            <a:r>
              <a:rPr lang="en-US" sz="1900" b="1" dirty="0" smtClean="0">
                <a:latin typeface="Times New Roman" pitchFamily="18" charset="0"/>
              </a:rPr>
              <a:t>Raising </a:t>
            </a:r>
            <a:r>
              <a:rPr lang="en-US" sz="1900" b="1" dirty="0">
                <a:latin typeface="Times New Roman" pitchFamily="18" charset="0"/>
              </a:rPr>
              <a:t>Capital Externally</a:t>
            </a:r>
          </a:p>
          <a:p>
            <a:pPr lvl="2"/>
            <a:r>
              <a:rPr lang="en-US" sz="1900" dirty="0">
                <a:solidFill>
                  <a:schemeClr val="tx1">
                    <a:lumMod val="75000"/>
                    <a:lumOff val="25000"/>
                  </a:schemeClr>
                </a:solidFill>
                <a:latin typeface="Times New Roman" pitchFamily="18" charset="0"/>
              </a:rPr>
              <a:t>Selling Common Stock.</a:t>
            </a:r>
          </a:p>
          <a:p>
            <a:pPr lvl="2"/>
            <a:r>
              <a:rPr lang="en-US" sz="1900" dirty="0">
                <a:solidFill>
                  <a:schemeClr val="tx1">
                    <a:lumMod val="75000"/>
                    <a:lumOff val="25000"/>
                  </a:schemeClr>
                </a:solidFill>
                <a:latin typeface="Times New Roman" pitchFamily="18" charset="0"/>
              </a:rPr>
              <a:t>Issuing Preferred Stock</a:t>
            </a:r>
          </a:p>
          <a:p>
            <a:pPr lvl="2"/>
            <a:r>
              <a:rPr lang="en-US" sz="1900" dirty="0">
                <a:solidFill>
                  <a:schemeClr val="tx1">
                    <a:lumMod val="75000"/>
                    <a:lumOff val="25000"/>
                  </a:schemeClr>
                </a:solidFill>
                <a:latin typeface="Times New Roman" pitchFamily="18" charset="0"/>
              </a:rPr>
              <a:t>Issuing Subordinated Notes &amp; Debentures</a:t>
            </a:r>
          </a:p>
          <a:p>
            <a:pPr lvl="2"/>
            <a:r>
              <a:rPr lang="en-US" sz="1900" dirty="0">
                <a:solidFill>
                  <a:schemeClr val="tx1">
                    <a:lumMod val="75000"/>
                    <a:lumOff val="25000"/>
                  </a:schemeClr>
                </a:solidFill>
                <a:latin typeface="Times New Roman" pitchFamily="18" charset="0"/>
              </a:rPr>
              <a:t>Selling Assets &amp; Leasing Facilities</a:t>
            </a:r>
          </a:p>
          <a:p>
            <a:pPr lvl="2"/>
            <a:r>
              <a:rPr lang="en-US" sz="1900" dirty="0">
                <a:solidFill>
                  <a:schemeClr val="tx1">
                    <a:lumMod val="75000"/>
                    <a:lumOff val="25000"/>
                  </a:schemeClr>
                </a:solidFill>
                <a:latin typeface="Times New Roman" pitchFamily="18" charset="0"/>
              </a:rPr>
              <a:t>Swapping Stock for Debt Securities.</a:t>
            </a:r>
          </a:p>
          <a:p>
            <a:endParaRPr lang="en-US" sz="1900" dirty="0"/>
          </a:p>
        </p:txBody>
      </p:sp>
      <p:sp>
        <p:nvSpPr>
          <p:cNvPr id="7"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dirty="0">
                <a:solidFill>
                  <a:srgbClr val="FFFFFF"/>
                </a:solidFill>
              </a:rPr>
              <a:t>15-</a:t>
            </a:r>
            <a:fld id="{9FFDA212-22E0-4673-9A56-CCE2EA035F49}" type="slidenum">
              <a:rPr lang="en-US" sz="1200">
                <a:solidFill>
                  <a:srgbClr val="FFFFFF"/>
                </a:solidFill>
              </a:rPr>
              <a:pPr algn="r"/>
              <a:t>17</a:t>
            </a:fld>
            <a:endParaRPr lang="en-US" sz="1200" dirty="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31074" y="451757"/>
            <a:ext cx="8229600" cy="945969"/>
          </a:xfrm>
        </p:spPr>
        <p:txBody>
          <a:bodyPr/>
          <a:lstStyle/>
          <a:p>
            <a:pPr algn="ctr" eaLnBrk="1" hangingPunct="1"/>
            <a:r>
              <a:rPr lang="en-US" sz="3200" b="1" dirty="0" smtClean="0">
                <a:latin typeface="Times New Roman" pitchFamily="18" charset="0"/>
                <a:cs typeface="Times New Roman" pitchFamily="18" charset="0"/>
              </a:rPr>
              <a:t>Introduction</a:t>
            </a:r>
          </a:p>
        </p:txBody>
      </p:sp>
      <p:sp>
        <p:nvSpPr>
          <p:cNvPr id="6147" name="Rectangle 3"/>
          <p:cNvSpPr>
            <a:spLocks noGrp="1" noChangeArrowheads="1"/>
          </p:cNvSpPr>
          <p:nvPr>
            <p:ph idx="1"/>
          </p:nvPr>
        </p:nvSpPr>
        <p:spPr>
          <a:xfrm>
            <a:off x="326571" y="1397726"/>
            <a:ext cx="8360229" cy="5155475"/>
          </a:xfrm>
        </p:spPr>
        <p:txBody>
          <a:bodyPr>
            <a:normAutofit/>
          </a:bodyPr>
          <a:lstStyle/>
          <a:p>
            <a:pPr marL="365760" indent="-256032" eaLnBrk="1" fontAlgn="auto" hangingPunct="1">
              <a:spcBef>
                <a:spcPts val="0"/>
              </a:spcBef>
              <a:spcAft>
                <a:spcPts val="1200"/>
              </a:spcAft>
              <a:buClr>
                <a:schemeClr val="accent3"/>
              </a:buClr>
              <a:buFont typeface="Georgia"/>
              <a:buChar char="•"/>
              <a:defRPr/>
            </a:pPr>
            <a:r>
              <a:rPr lang="en-US" sz="2300" dirty="0" smtClean="0">
                <a:latin typeface="Times New Roman" pitchFamily="18" charset="0"/>
                <a:cs typeface="Times New Roman" pitchFamily="18" charset="0"/>
              </a:rPr>
              <a:t>What is capital?</a:t>
            </a:r>
          </a:p>
          <a:p>
            <a:pPr marL="658368" lvl="1" indent="-246888" eaLnBrk="1" fontAlgn="auto" hangingPunct="1">
              <a:spcBef>
                <a:spcPts val="0"/>
              </a:spcBef>
              <a:spcAft>
                <a:spcPts val="1200"/>
              </a:spcAft>
              <a:buFont typeface="Georgia"/>
              <a:buChar char="▫"/>
              <a:defRPr/>
            </a:pPr>
            <a:r>
              <a:rPr lang="en-US" sz="2300" dirty="0" smtClean="0">
                <a:solidFill>
                  <a:schemeClr val="tx1">
                    <a:lumMod val="75000"/>
                    <a:lumOff val="25000"/>
                  </a:schemeClr>
                </a:solidFill>
                <a:latin typeface="Times New Roman" pitchFamily="18" charset="0"/>
                <a:cs typeface="Times New Roman" pitchFamily="18" charset="0"/>
              </a:rPr>
              <a:t>Funds contributed by the owners of a financial institution</a:t>
            </a:r>
          </a:p>
          <a:p>
            <a:pPr marL="658368" lvl="1" indent="-246888" eaLnBrk="1" fontAlgn="auto" hangingPunct="1">
              <a:spcBef>
                <a:spcPts val="0"/>
              </a:spcBef>
              <a:spcAft>
                <a:spcPts val="1200"/>
              </a:spcAft>
              <a:buFont typeface="Georgia"/>
              <a:buChar char="▫"/>
              <a:defRPr/>
            </a:pPr>
            <a:r>
              <a:rPr lang="en-US" sz="2300" dirty="0" smtClean="0">
                <a:latin typeface="Times New Roman" pitchFamily="18" charset="0"/>
              </a:rPr>
              <a:t>The long-term funds coming from debt &amp; equity that support a bank’s long-term assets &amp; absorb its earnings losses.</a:t>
            </a:r>
            <a:endParaRPr lang="en-US" sz="2300" dirty="0" smtClean="0">
              <a:solidFill>
                <a:schemeClr val="tx1">
                  <a:lumMod val="75000"/>
                  <a:lumOff val="25000"/>
                </a:schemeClr>
              </a:solidFill>
              <a:latin typeface="Times New Roman" pitchFamily="18" charset="0"/>
              <a:cs typeface="Times New Roman" pitchFamily="18" charset="0"/>
            </a:endParaRPr>
          </a:p>
          <a:p>
            <a:pPr marL="365760" indent="-256032" eaLnBrk="1" fontAlgn="auto" hangingPunct="1">
              <a:spcBef>
                <a:spcPts val="0"/>
              </a:spcBef>
              <a:spcAft>
                <a:spcPts val="1200"/>
              </a:spcAft>
              <a:buClr>
                <a:schemeClr val="accent3"/>
              </a:buClr>
              <a:buFont typeface="Georgia"/>
              <a:buChar char="•"/>
              <a:defRPr/>
            </a:pPr>
            <a:r>
              <a:rPr lang="en-US" sz="2300" dirty="0" smtClean="0">
                <a:latin typeface="Times New Roman" pitchFamily="18" charset="0"/>
                <a:cs typeface="Times New Roman" pitchFamily="18" charset="0"/>
              </a:rPr>
              <a:t>Raising and retaining sufficient capital to protect the interests of customers, employees, owners, and the general public is tough</a:t>
            </a:r>
          </a:p>
          <a:p>
            <a:pPr marL="365760" indent="-256032" eaLnBrk="1" fontAlgn="auto" hangingPunct="1">
              <a:spcBef>
                <a:spcPts val="0"/>
              </a:spcBef>
              <a:spcAft>
                <a:spcPts val="1200"/>
              </a:spcAft>
              <a:buClr>
                <a:schemeClr val="accent3"/>
              </a:buClr>
              <a:buFont typeface="Georgia"/>
              <a:buChar char="•"/>
              <a:defRPr/>
            </a:pPr>
            <a:r>
              <a:rPr lang="en-US" sz="2300" dirty="0" smtClean="0">
                <a:latin typeface="Times New Roman" pitchFamily="18" charset="0"/>
                <a:cs typeface="Times New Roman" pitchFamily="18" charset="0"/>
              </a:rPr>
              <a:t>Why is capital so important in financial-services management?</a:t>
            </a:r>
          </a:p>
          <a:p>
            <a:pPr marL="658368" lvl="1" indent="-246888" eaLnBrk="1" fontAlgn="auto" hangingPunct="1">
              <a:spcBef>
                <a:spcPts val="0"/>
              </a:spcBef>
              <a:spcAft>
                <a:spcPts val="1200"/>
              </a:spcAft>
              <a:buFont typeface="Georgia"/>
              <a:buChar char="▫"/>
              <a:defRPr/>
            </a:pPr>
            <a:r>
              <a:rPr lang="en-US" sz="2300" dirty="0" smtClean="0">
                <a:solidFill>
                  <a:schemeClr val="tx1">
                    <a:lumMod val="75000"/>
                    <a:lumOff val="25000"/>
                  </a:schemeClr>
                </a:solidFill>
                <a:latin typeface="Times New Roman" pitchFamily="18" charset="0"/>
                <a:cs typeface="Times New Roman" pitchFamily="18" charset="0"/>
              </a:rPr>
              <a:t>It provides a cushion of protection against risk and promotes public confidence</a:t>
            </a:r>
          </a:p>
          <a:p>
            <a:pPr marL="365760" indent="-256032" eaLnBrk="1" fontAlgn="auto" hangingPunct="1">
              <a:spcBef>
                <a:spcPts val="0"/>
              </a:spcBef>
              <a:spcAft>
                <a:spcPts val="1200"/>
              </a:spcAft>
              <a:buClr>
                <a:schemeClr val="accent3"/>
              </a:buClr>
              <a:buFont typeface="Georgia"/>
              <a:buChar char="•"/>
              <a:defRPr/>
            </a:pPr>
            <a:r>
              <a:rPr lang="en-US" sz="2300" dirty="0" smtClean="0">
                <a:latin typeface="Times New Roman" pitchFamily="18" charset="0"/>
                <a:cs typeface="Times New Roman" pitchFamily="18" charset="0"/>
              </a:rPr>
              <a:t>Capital has become the centerpiece of supervision and regulation today</a:t>
            </a:r>
          </a:p>
        </p:txBody>
      </p:sp>
      <p:sp>
        <p:nvSpPr>
          <p:cNvPr id="1536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15-</a:t>
            </a:r>
            <a:fld id="{A3876AC0-F8ED-46FD-A702-340734CAA668}" type="slidenum">
              <a:rPr lang="en-US" sz="1200">
                <a:solidFill>
                  <a:srgbClr val="FFFFFF"/>
                </a:solidFill>
              </a:rPr>
              <a:pPr algn="r"/>
              <a:t>2</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647700"/>
            <a:ext cx="8229600" cy="1066800"/>
          </a:xfrm>
        </p:spPr>
        <p:txBody>
          <a:bodyPr/>
          <a:lstStyle/>
          <a:p>
            <a:pPr algn="ctr" eaLnBrk="1" hangingPunct="1"/>
            <a:r>
              <a:rPr lang="en-US" sz="3200" b="1" dirty="0" smtClean="0">
                <a:latin typeface="Times New Roman" pitchFamily="18" charset="0"/>
                <a:cs typeface="Times New Roman" pitchFamily="18" charset="0"/>
              </a:rPr>
              <a:t>The Many Tasks Capital Performs</a:t>
            </a:r>
          </a:p>
        </p:txBody>
      </p:sp>
      <p:sp>
        <p:nvSpPr>
          <p:cNvPr id="6147" name="Rectangle 3"/>
          <p:cNvSpPr>
            <a:spLocks noGrp="1" noChangeArrowheads="1"/>
          </p:cNvSpPr>
          <p:nvPr>
            <p:ph idx="1"/>
          </p:nvPr>
        </p:nvSpPr>
        <p:spPr>
          <a:xfrm>
            <a:off x="365760" y="2142309"/>
            <a:ext cx="8321039" cy="4023360"/>
          </a:xfrm>
        </p:spPr>
        <p:txBody>
          <a:bodyPr>
            <a:normAutofit/>
          </a:bodyPr>
          <a:lstStyle/>
          <a:p>
            <a:pPr marL="624078" indent="-514350" eaLnBrk="1" fontAlgn="auto" hangingPunct="1">
              <a:spcBef>
                <a:spcPts val="0"/>
              </a:spcBef>
              <a:spcAft>
                <a:spcPts val="1200"/>
              </a:spcAft>
              <a:buClr>
                <a:schemeClr val="accent3"/>
              </a:buClr>
              <a:buFont typeface="+mj-lt"/>
              <a:buAutoNum type="arabicPeriod"/>
              <a:defRPr/>
            </a:pPr>
            <a:r>
              <a:rPr lang="en-US" sz="2400" dirty="0" smtClean="0">
                <a:latin typeface="Times New Roman" pitchFamily="18" charset="0"/>
                <a:cs typeface="Times New Roman" pitchFamily="18" charset="0"/>
              </a:rPr>
              <a:t>Provides a cushion against the risk of failure</a:t>
            </a:r>
          </a:p>
          <a:p>
            <a:pPr marL="624078" indent="-514350" eaLnBrk="1" fontAlgn="auto" hangingPunct="1">
              <a:spcBef>
                <a:spcPts val="0"/>
              </a:spcBef>
              <a:spcAft>
                <a:spcPts val="1200"/>
              </a:spcAft>
              <a:buClr>
                <a:schemeClr val="accent3"/>
              </a:buClr>
              <a:buFont typeface="+mj-lt"/>
              <a:buAutoNum type="arabicPeriod"/>
              <a:defRPr/>
            </a:pPr>
            <a:r>
              <a:rPr lang="en-US" sz="2400" dirty="0" smtClean="0">
                <a:latin typeface="Times New Roman" pitchFamily="18" charset="0"/>
                <a:cs typeface="Times New Roman" pitchFamily="18" charset="0"/>
              </a:rPr>
              <a:t>Provides funds to help institutions get started </a:t>
            </a:r>
          </a:p>
          <a:p>
            <a:pPr marL="624078" indent="-514350" eaLnBrk="1" fontAlgn="auto" hangingPunct="1">
              <a:spcBef>
                <a:spcPts val="0"/>
              </a:spcBef>
              <a:spcAft>
                <a:spcPts val="1200"/>
              </a:spcAft>
              <a:buClr>
                <a:schemeClr val="accent3"/>
              </a:buClr>
              <a:buFont typeface="+mj-lt"/>
              <a:buAutoNum type="arabicPeriod"/>
              <a:defRPr/>
            </a:pPr>
            <a:r>
              <a:rPr lang="en-US" sz="2400" dirty="0" smtClean="0">
                <a:latin typeface="Times New Roman" pitchFamily="18" charset="0"/>
                <a:cs typeface="Times New Roman" pitchFamily="18" charset="0"/>
              </a:rPr>
              <a:t>Promotes public confidence </a:t>
            </a:r>
          </a:p>
          <a:p>
            <a:pPr marL="624078" indent="-514350" eaLnBrk="1" fontAlgn="auto" hangingPunct="1">
              <a:spcBef>
                <a:spcPts val="0"/>
              </a:spcBef>
              <a:spcAft>
                <a:spcPts val="1200"/>
              </a:spcAft>
              <a:buClr>
                <a:schemeClr val="accent3"/>
              </a:buClr>
              <a:buFont typeface="+mj-lt"/>
              <a:buAutoNum type="arabicPeriod"/>
              <a:defRPr/>
            </a:pPr>
            <a:r>
              <a:rPr lang="en-US" sz="2400" dirty="0" smtClean="0">
                <a:latin typeface="Times New Roman" pitchFamily="18" charset="0"/>
                <a:cs typeface="Times New Roman" pitchFamily="18" charset="0"/>
              </a:rPr>
              <a:t>Provides funds for growth, i.e. new services &amp; facilities </a:t>
            </a:r>
          </a:p>
          <a:p>
            <a:pPr marL="624078" indent="-514350" eaLnBrk="1" fontAlgn="auto" hangingPunct="1">
              <a:spcBef>
                <a:spcPts val="0"/>
              </a:spcBef>
              <a:spcAft>
                <a:spcPts val="1200"/>
              </a:spcAft>
              <a:buClr>
                <a:schemeClr val="accent3"/>
              </a:buClr>
              <a:buFont typeface="+mj-lt"/>
              <a:buAutoNum type="arabicPeriod"/>
              <a:defRPr/>
            </a:pPr>
            <a:r>
              <a:rPr lang="en-US" sz="2400" dirty="0" smtClean="0">
                <a:latin typeface="Times New Roman" pitchFamily="18" charset="0"/>
                <a:cs typeface="Times New Roman" pitchFamily="18" charset="0"/>
              </a:rPr>
              <a:t>Regulator of growth, i.e. it must rise with the growth of risky assets</a:t>
            </a:r>
          </a:p>
          <a:p>
            <a:pPr marL="624078" indent="-514350" eaLnBrk="1" fontAlgn="auto" hangingPunct="1">
              <a:spcBef>
                <a:spcPts val="0"/>
              </a:spcBef>
              <a:spcAft>
                <a:spcPts val="1200"/>
              </a:spcAft>
              <a:buClr>
                <a:schemeClr val="accent3"/>
              </a:buClr>
              <a:buFont typeface="+mj-lt"/>
              <a:buAutoNum type="arabicPeriod"/>
              <a:defRPr/>
            </a:pPr>
            <a:r>
              <a:rPr lang="en-US" sz="2400" dirty="0" smtClean="0">
                <a:latin typeface="Times New Roman" pitchFamily="18" charset="0"/>
                <a:cs typeface="Times New Roman" pitchFamily="18" charset="0"/>
              </a:rPr>
              <a:t>Regulatory tool to limit risk exposure</a:t>
            </a:r>
          </a:p>
        </p:txBody>
      </p:sp>
      <p:sp>
        <p:nvSpPr>
          <p:cNvPr id="16388"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15-</a:t>
            </a:r>
            <a:fld id="{04077400-499B-4CC6-8805-B99B4ADC213A}" type="slidenum">
              <a:rPr lang="en-US" sz="1200">
                <a:solidFill>
                  <a:srgbClr val="FFFFFF"/>
                </a:solidFill>
              </a:rPr>
              <a:pPr algn="r"/>
              <a:t>3</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61703" y="587830"/>
            <a:ext cx="7955280" cy="822960"/>
          </a:xfrm>
        </p:spPr>
        <p:txBody>
          <a:bodyPr/>
          <a:lstStyle/>
          <a:p>
            <a:pPr algn="ctr" eaLnBrk="1" hangingPunct="1"/>
            <a:r>
              <a:rPr lang="en-US" sz="3200" b="1" dirty="0" smtClean="0">
                <a:latin typeface="Times New Roman" pitchFamily="18" charset="0"/>
                <a:cs typeface="Times New Roman" pitchFamily="18" charset="0"/>
              </a:rPr>
              <a:t>Key Risks in Banking Management</a:t>
            </a:r>
          </a:p>
        </p:txBody>
      </p:sp>
      <p:sp>
        <p:nvSpPr>
          <p:cNvPr id="17411" name="Rectangle 3"/>
          <p:cNvSpPr>
            <a:spLocks noGrp="1" noChangeArrowheads="1"/>
          </p:cNvSpPr>
          <p:nvPr>
            <p:ph idx="1"/>
          </p:nvPr>
        </p:nvSpPr>
        <p:spPr>
          <a:xfrm>
            <a:off x="248193" y="1632857"/>
            <a:ext cx="8582297" cy="4920343"/>
          </a:xfrm>
        </p:spPr>
        <p:txBody>
          <a:bodyPr/>
          <a:lstStyle/>
          <a:p>
            <a:pPr marL="274320" lvl="1" indent="-274320" eaLnBrk="1" hangingPunct="1">
              <a:lnSpc>
                <a:spcPct val="90000"/>
              </a:lnSpc>
              <a:spcBef>
                <a:spcPts val="0"/>
              </a:spcBef>
              <a:spcAft>
                <a:spcPts val="1200"/>
              </a:spcAft>
            </a:pPr>
            <a:r>
              <a:rPr lang="en-US" sz="2000" b="1" dirty="0" smtClean="0">
                <a:latin typeface="Times New Roman" pitchFamily="18" charset="0"/>
                <a:cs typeface="Times New Roman" pitchFamily="18" charset="0"/>
              </a:rPr>
              <a:t>Credit Risk:</a:t>
            </a:r>
            <a:r>
              <a:rPr lang="en-US" sz="2000" dirty="0" smtClean="0">
                <a:latin typeface="Times New Roman" pitchFamily="18" charset="0"/>
                <a:cs typeface="Times New Roman" pitchFamily="18" charset="0"/>
              </a:rPr>
              <a:t> When borrowing customers failed in payments, defaulted loans &amp; securities result losses than erode capital. </a:t>
            </a:r>
          </a:p>
          <a:p>
            <a:pPr marL="274320" lvl="1" indent="-274320" eaLnBrk="1" hangingPunct="1">
              <a:lnSpc>
                <a:spcPct val="90000"/>
              </a:lnSpc>
              <a:spcBef>
                <a:spcPts val="0"/>
              </a:spcBef>
              <a:spcAft>
                <a:spcPts val="1200"/>
              </a:spcAft>
            </a:pPr>
            <a:r>
              <a:rPr lang="en-US" sz="2000" b="1" dirty="0" smtClean="0">
                <a:latin typeface="Times New Roman" pitchFamily="18" charset="0"/>
                <a:cs typeface="Times New Roman" pitchFamily="18" charset="0"/>
              </a:rPr>
              <a:t>Liquidity Risk:</a:t>
            </a:r>
            <a:r>
              <a:rPr lang="en-US" sz="2000" dirty="0" smtClean="0">
                <a:latin typeface="Times New Roman" pitchFamily="18" charset="0"/>
                <a:cs typeface="Times New Roman" pitchFamily="18" charset="0"/>
              </a:rPr>
              <a:t> Danger of running out of cash during the time of deposit withdrawal and to meet good credit requests. </a:t>
            </a:r>
          </a:p>
          <a:p>
            <a:pPr marL="274320" lvl="1" indent="-274320" eaLnBrk="1" hangingPunct="1">
              <a:lnSpc>
                <a:spcPct val="90000"/>
              </a:lnSpc>
              <a:spcBef>
                <a:spcPts val="0"/>
              </a:spcBef>
              <a:spcAft>
                <a:spcPts val="1200"/>
              </a:spcAft>
            </a:pPr>
            <a:r>
              <a:rPr lang="en-US" sz="2000" b="1" dirty="0" smtClean="0">
                <a:latin typeface="Times New Roman" pitchFamily="18" charset="0"/>
                <a:cs typeface="Times New Roman" pitchFamily="18" charset="0"/>
              </a:rPr>
              <a:t>Interest Rate Risk: </a:t>
            </a:r>
            <a:r>
              <a:rPr lang="en-US" sz="2000" dirty="0" smtClean="0">
                <a:latin typeface="Times New Roman" pitchFamily="18" charset="0"/>
                <a:cs typeface="Times New Roman" pitchFamily="18" charset="0"/>
              </a:rPr>
              <a:t>Danger that revenues from earning assets will decline or that interest expenses will rise, squeezing the margin. </a:t>
            </a:r>
          </a:p>
          <a:p>
            <a:pPr marL="274320" lvl="1" indent="-274320" eaLnBrk="1" hangingPunct="1">
              <a:lnSpc>
                <a:spcPct val="90000"/>
              </a:lnSpc>
              <a:spcBef>
                <a:spcPts val="0"/>
              </a:spcBef>
              <a:spcAft>
                <a:spcPts val="1200"/>
              </a:spcAft>
            </a:pPr>
            <a:r>
              <a:rPr lang="en-US" sz="2000" b="1" dirty="0" smtClean="0">
                <a:latin typeface="Times New Roman" pitchFamily="18" charset="0"/>
                <a:cs typeface="Times New Roman" pitchFamily="18" charset="0"/>
              </a:rPr>
              <a:t>Operational Risk:</a:t>
            </a:r>
            <a:r>
              <a:rPr lang="en-US" sz="2000" dirty="0" smtClean="0">
                <a:latin typeface="Times New Roman" pitchFamily="18" charset="0"/>
                <a:cs typeface="Times New Roman" pitchFamily="18" charset="0"/>
              </a:rPr>
              <a:t> Risk due to weather damage, old technology, breakdowns in quality control, inefficiencies in services, error in judgment by management , fluctuations in the economy, etc. </a:t>
            </a:r>
          </a:p>
          <a:p>
            <a:pPr marL="274320" lvl="1" indent="-274320" eaLnBrk="1" hangingPunct="1">
              <a:lnSpc>
                <a:spcPct val="90000"/>
              </a:lnSpc>
              <a:spcBef>
                <a:spcPts val="0"/>
              </a:spcBef>
              <a:spcAft>
                <a:spcPts val="1200"/>
              </a:spcAft>
            </a:pPr>
            <a:r>
              <a:rPr lang="en-US" sz="2000" b="1" dirty="0" smtClean="0">
                <a:latin typeface="Times New Roman" pitchFamily="18" charset="0"/>
                <a:cs typeface="Times New Roman" pitchFamily="18" charset="0"/>
              </a:rPr>
              <a:t>Exchange Risk:</a:t>
            </a:r>
            <a:r>
              <a:rPr lang="en-US" sz="2000" dirty="0" smtClean="0">
                <a:latin typeface="Times New Roman" pitchFamily="18" charset="0"/>
                <a:cs typeface="Times New Roman" pitchFamily="18" charset="0"/>
              </a:rPr>
              <a:t> Risk face from dealings in foreign currency where  the institution run the risk of adverse price movements on both the buying &amp; selling sides of this market. </a:t>
            </a:r>
          </a:p>
          <a:p>
            <a:pPr marL="274320" lvl="1" indent="-274320" eaLnBrk="1" hangingPunct="1">
              <a:lnSpc>
                <a:spcPct val="90000"/>
              </a:lnSpc>
              <a:spcBef>
                <a:spcPts val="0"/>
              </a:spcBef>
              <a:spcAft>
                <a:spcPts val="1200"/>
              </a:spcAft>
            </a:pPr>
            <a:r>
              <a:rPr lang="en-US" sz="2000" b="1" dirty="0" smtClean="0">
                <a:latin typeface="Times New Roman" pitchFamily="18" charset="0"/>
                <a:cs typeface="Times New Roman" pitchFamily="18" charset="0"/>
              </a:rPr>
              <a:t>Crime Risk: </a:t>
            </a:r>
            <a:r>
              <a:rPr lang="en-US" sz="2000" dirty="0" smtClean="0">
                <a:latin typeface="Times New Roman" pitchFamily="18" charset="0"/>
              </a:rPr>
              <a:t>The danger that a bank will lose funds as a result of robbery or other crimes committed by its customers or employees</a:t>
            </a:r>
            <a:endParaRPr lang="en-US" sz="2000" dirty="0" smtClean="0">
              <a:latin typeface="Times New Roman" pitchFamily="18" charset="0"/>
              <a:cs typeface="Times New Roman" pitchFamily="18" charset="0"/>
            </a:endParaRPr>
          </a:p>
        </p:txBody>
      </p:sp>
      <p:sp>
        <p:nvSpPr>
          <p:cNvPr id="17412"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15-</a:t>
            </a:r>
            <a:fld id="{7B88B44B-41C1-4323-8C2F-3E3E9C9718D7}" type="slidenum">
              <a:rPr lang="en-US" sz="1200">
                <a:solidFill>
                  <a:srgbClr val="FFFFFF"/>
                </a:solidFill>
              </a:rPr>
              <a:pPr algn="r"/>
              <a:t>4</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56260"/>
            <a:ext cx="8229600" cy="697774"/>
          </a:xfrm>
        </p:spPr>
        <p:txBody>
          <a:bodyPr/>
          <a:lstStyle/>
          <a:p>
            <a:pPr algn="ctr" eaLnBrk="1" hangingPunct="1"/>
            <a:r>
              <a:rPr lang="en-US" sz="3200" b="1" dirty="0" smtClean="0">
                <a:latin typeface="Times New Roman" pitchFamily="18" charset="0"/>
                <a:cs typeface="Times New Roman" pitchFamily="18" charset="0"/>
              </a:rPr>
              <a:t>Banks Defense against Risk</a:t>
            </a:r>
          </a:p>
        </p:txBody>
      </p:sp>
      <p:sp>
        <p:nvSpPr>
          <p:cNvPr id="18435" name="Rectangle 3"/>
          <p:cNvSpPr>
            <a:spLocks noGrp="1" noChangeArrowheads="1"/>
          </p:cNvSpPr>
          <p:nvPr>
            <p:ph idx="1"/>
          </p:nvPr>
        </p:nvSpPr>
        <p:spPr>
          <a:xfrm>
            <a:off x="222069" y="1423850"/>
            <a:ext cx="8712925" cy="5129349"/>
          </a:xfrm>
        </p:spPr>
        <p:txBody>
          <a:bodyPr/>
          <a:lstStyle/>
          <a:p>
            <a:pPr marL="274320" lvl="1" indent="-274320" eaLnBrk="1" hangingPunct="1">
              <a:spcBef>
                <a:spcPts val="0"/>
              </a:spcBef>
              <a:spcAft>
                <a:spcPts val="600"/>
              </a:spcAft>
              <a:buFont typeface="+mj-lt"/>
              <a:buAutoNum type="arabicPeriod"/>
            </a:pPr>
            <a:r>
              <a:rPr lang="en-US" sz="2000" b="1" dirty="0" smtClean="0">
                <a:latin typeface="Times New Roman" pitchFamily="18" charset="0"/>
                <a:cs typeface="Times New Roman" pitchFamily="18" charset="0"/>
              </a:rPr>
              <a:t>Quality Management:</a:t>
            </a:r>
            <a:r>
              <a:rPr lang="en-US" sz="2000" dirty="0" smtClean="0">
                <a:latin typeface="Times New Roman" pitchFamily="18" charset="0"/>
                <a:cs typeface="Times New Roman" pitchFamily="18" charset="0"/>
              </a:rPr>
              <a:t> Ability of the top-notch management to react swiftly with the problems.</a:t>
            </a:r>
          </a:p>
          <a:p>
            <a:pPr marL="274320" lvl="1" indent="-274320" eaLnBrk="1" hangingPunct="1">
              <a:spcBef>
                <a:spcPts val="0"/>
              </a:spcBef>
              <a:spcAft>
                <a:spcPts val="0"/>
              </a:spcAft>
              <a:buFont typeface="+mj-lt"/>
              <a:buAutoNum type="arabicPeriod"/>
            </a:pPr>
            <a:r>
              <a:rPr lang="en-US" sz="2000" b="1" dirty="0" smtClean="0">
                <a:latin typeface="Times New Roman" pitchFamily="18" charset="0"/>
                <a:cs typeface="Times New Roman" pitchFamily="18" charset="0"/>
              </a:rPr>
              <a:t>Diversification:</a:t>
            </a:r>
            <a:r>
              <a:rPr lang="en-US" sz="2000" dirty="0" smtClean="0">
                <a:latin typeface="Times New Roman" pitchFamily="18" charset="0"/>
                <a:cs typeface="Times New Roman" pitchFamily="18" charset="0"/>
              </a:rPr>
              <a:t> Diversification of sources and uses of funds has risk-reducing benefits. </a:t>
            </a:r>
          </a:p>
          <a:p>
            <a:pPr marL="548640" lvl="3" indent="-274320" eaLnBrk="1" hangingPunct="1">
              <a:spcBef>
                <a:spcPts val="0"/>
              </a:spcBef>
              <a:spcAft>
                <a:spcPts val="300"/>
              </a:spcAft>
              <a:buFont typeface="Georgia" pitchFamily="18" charset="0"/>
              <a:buChar char="▫"/>
            </a:pPr>
            <a:r>
              <a:rPr lang="en-US" sz="1900" i="1" dirty="0" smtClean="0">
                <a:latin typeface="Times New Roman" pitchFamily="18" charset="0"/>
                <a:cs typeface="Times New Roman" pitchFamily="18" charset="0"/>
              </a:rPr>
              <a:t>Geographic Diversification</a:t>
            </a:r>
            <a:r>
              <a:rPr lang="en-US" sz="1900" dirty="0" smtClean="0">
                <a:latin typeface="Times New Roman" pitchFamily="18" charset="0"/>
                <a:cs typeface="Times New Roman" pitchFamily="18" charset="0"/>
              </a:rPr>
              <a:t>: customers located in different communities or countries to experience different economic condition.</a:t>
            </a:r>
          </a:p>
          <a:p>
            <a:pPr marL="548640" lvl="3" indent="-274320" eaLnBrk="1" hangingPunct="1">
              <a:spcBef>
                <a:spcPts val="0"/>
              </a:spcBef>
              <a:spcAft>
                <a:spcPts val="600"/>
              </a:spcAft>
              <a:buFont typeface="Georgia" pitchFamily="18" charset="0"/>
              <a:buChar char="▫"/>
            </a:pPr>
            <a:r>
              <a:rPr lang="en-US" sz="1900" i="1" dirty="0" smtClean="0">
                <a:latin typeface="Times New Roman" pitchFamily="18" charset="0"/>
                <a:cs typeface="Times New Roman" pitchFamily="18" charset="0"/>
              </a:rPr>
              <a:t>Portfolio Diversification</a:t>
            </a:r>
            <a:r>
              <a:rPr lang="en-US" sz="1900" dirty="0" smtClean="0">
                <a:latin typeface="Times New Roman" pitchFamily="18" charset="0"/>
                <a:cs typeface="Times New Roman" pitchFamily="18" charset="0"/>
              </a:rPr>
              <a:t>: wide variety of customers, large or small business accounts, different industries, households with variety of sources of income &amp; collateral. </a:t>
            </a:r>
          </a:p>
          <a:p>
            <a:pPr marL="274320" lvl="1" indent="-274320" eaLnBrk="1" hangingPunct="1">
              <a:spcBef>
                <a:spcPts val="0"/>
              </a:spcBef>
              <a:spcAft>
                <a:spcPts val="600"/>
              </a:spcAft>
              <a:buFont typeface="+mj-lt"/>
              <a:buAutoNum type="arabicPeriod"/>
            </a:pPr>
            <a:r>
              <a:rPr lang="en-US" sz="2000" b="1" dirty="0" smtClean="0">
                <a:latin typeface="Times New Roman" pitchFamily="18" charset="0"/>
                <a:cs typeface="Times New Roman" pitchFamily="18" charset="0"/>
              </a:rPr>
              <a:t>Deposit Insurance: </a:t>
            </a:r>
            <a:r>
              <a:rPr lang="en-US" sz="2000" dirty="0" smtClean="0">
                <a:latin typeface="Times New Roman" pitchFamily="18" charset="0"/>
                <a:cs typeface="Times New Roman" pitchFamily="18" charset="0"/>
              </a:rPr>
              <a:t>Protect deposit up to a certain amount by FDIC or any insured depository institution which are examining the bank and taking actions against the bank’s mismanagement. </a:t>
            </a:r>
          </a:p>
          <a:p>
            <a:pPr marL="274320" lvl="1" indent="-274320" eaLnBrk="1" hangingPunct="1">
              <a:spcBef>
                <a:spcPts val="0"/>
              </a:spcBef>
              <a:spcAft>
                <a:spcPts val="600"/>
              </a:spcAft>
              <a:buFont typeface="+mj-lt"/>
              <a:buAutoNum type="arabicPeriod"/>
            </a:pPr>
            <a:r>
              <a:rPr lang="en-US" sz="2000" b="1" dirty="0" smtClean="0">
                <a:latin typeface="Times New Roman" pitchFamily="18" charset="0"/>
                <a:cs typeface="Times New Roman" pitchFamily="18" charset="0"/>
              </a:rPr>
              <a:t>Owners’ Capital: </a:t>
            </a:r>
            <a:r>
              <a:rPr lang="en-US" sz="2000" dirty="0" smtClean="0">
                <a:latin typeface="Times New Roman" pitchFamily="18" charset="0"/>
                <a:cs typeface="Times New Roman" pitchFamily="18" charset="0"/>
              </a:rPr>
              <a:t>When all fails, it is owners’ capital (net worth) that forms the ultimate defense against risk. It absorbs losses from bad loans, poor securities investments, crime, and misjudgment to recover the losses. </a:t>
            </a:r>
          </a:p>
        </p:txBody>
      </p:sp>
      <p:sp>
        <p:nvSpPr>
          <p:cNvPr id="18436"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15-</a:t>
            </a:r>
            <a:fld id="{ACB1D8BF-FE64-4C9D-BFE5-D3DD2DE191DD}" type="slidenum">
              <a:rPr lang="en-US" sz="1200">
                <a:solidFill>
                  <a:srgbClr val="FFFFFF"/>
                </a:solidFill>
              </a:rPr>
              <a:pPr algn="r"/>
              <a:t>5</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0136"/>
            <a:ext cx="8229600" cy="554082"/>
          </a:xfrm>
        </p:spPr>
        <p:txBody>
          <a:bodyPr/>
          <a:lstStyle/>
          <a:p>
            <a:pPr algn="ctr" eaLnBrk="1" hangingPunct="1"/>
            <a:r>
              <a:rPr lang="en-US" sz="3000" b="1" dirty="0" smtClean="0">
                <a:latin typeface="Times New Roman" pitchFamily="18" charset="0"/>
                <a:cs typeface="Times New Roman" pitchFamily="18" charset="0"/>
              </a:rPr>
              <a:t> Types of Bank Capital</a:t>
            </a:r>
          </a:p>
        </p:txBody>
      </p:sp>
      <p:sp>
        <p:nvSpPr>
          <p:cNvPr id="6147" name="Rectangle 3"/>
          <p:cNvSpPr>
            <a:spLocks noGrp="1" noChangeArrowheads="1"/>
          </p:cNvSpPr>
          <p:nvPr>
            <p:ph idx="1"/>
          </p:nvPr>
        </p:nvSpPr>
        <p:spPr>
          <a:xfrm>
            <a:off x="156754" y="1227909"/>
            <a:ext cx="8830492" cy="5394960"/>
          </a:xfrm>
        </p:spPr>
        <p:txBody>
          <a:bodyPr>
            <a:normAutofit lnSpcReduction="10000"/>
          </a:bodyPr>
          <a:lstStyle/>
          <a:p>
            <a:pPr marL="274320" indent="-274320" eaLnBrk="1" hangingPunct="1">
              <a:lnSpc>
                <a:spcPct val="90000"/>
              </a:lnSpc>
              <a:spcBef>
                <a:spcPts val="0"/>
              </a:spcBef>
              <a:spcAft>
                <a:spcPts val="800"/>
              </a:spcAft>
              <a:buFont typeface="+mj-lt"/>
              <a:buAutoNum type="arabicPeriod"/>
              <a:defRPr/>
            </a:pPr>
            <a:r>
              <a:rPr lang="en-US" sz="2000" b="1" dirty="0" smtClean="0">
                <a:latin typeface="Times New Roman" pitchFamily="18" charset="0"/>
                <a:cs typeface="Times New Roman" pitchFamily="18" charset="0"/>
              </a:rPr>
              <a:t>Common stock: </a:t>
            </a:r>
            <a:r>
              <a:rPr lang="en-US" sz="1900" dirty="0" smtClean="0">
                <a:latin typeface="Times New Roman" pitchFamily="18" charset="0"/>
                <a:cs typeface="Times New Roman" pitchFamily="18" charset="0"/>
              </a:rPr>
              <a:t>measured by the par value of common equity shares outstanding</a:t>
            </a:r>
          </a:p>
          <a:p>
            <a:pPr marL="274320" indent="-274320" eaLnBrk="1" hangingPunct="1">
              <a:lnSpc>
                <a:spcPct val="90000"/>
              </a:lnSpc>
              <a:spcBef>
                <a:spcPts val="0"/>
              </a:spcBef>
              <a:spcAft>
                <a:spcPts val="800"/>
              </a:spcAft>
              <a:buFont typeface="+mj-lt"/>
              <a:buAutoNum type="arabicPeriod"/>
              <a:defRPr/>
            </a:pPr>
            <a:r>
              <a:rPr lang="en-US" sz="2000" b="1" dirty="0" smtClean="0">
                <a:latin typeface="Times New Roman" pitchFamily="18" charset="0"/>
                <a:cs typeface="Times New Roman" pitchFamily="18" charset="0"/>
              </a:rPr>
              <a:t>Preferred stock: </a:t>
            </a:r>
            <a:r>
              <a:rPr lang="en-US" sz="1900" dirty="0" smtClean="0">
                <a:latin typeface="Times New Roman" pitchFamily="18" charset="0"/>
                <a:cs typeface="Times New Roman" pitchFamily="18" charset="0"/>
              </a:rPr>
              <a:t>measured by the par value of shares outstanding  that promise to pay fixed rate of return (dividend rate)</a:t>
            </a:r>
          </a:p>
          <a:p>
            <a:pPr marL="274320" indent="-274320" eaLnBrk="1" hangingPunct="1">
              <a:lnSpc>
                <a:spcPct val="90000"/>
              </a:lnSpc>
              <a:spcBef>
                <a:spcPts val="0"/>
              </a:spcBef>
              <a:spcAft>
                <a:spcPts val="800"/>
              </a:spcAft>
              <a:buFont typeface="+mj-lt"/>
              <a:buAutoNum type="arabicPeriod"/>
              <a:defRPr/>
            </a:pPr>
            <a:r>
              <a:rPr lang="en-US" sz="2000" b="1" dirty="0" smtClean="0">
                <a:latin typeface="Times New Roman" pitchFamily="18" charset="0"/>
                <a:cs typeface="Times New Roman" pitchFamily="18" charset="0"/>
              </a:rPr>
              <a:t>Surplus:</a:t>
            </a:r>
            <a:r>
              <a:rPr lang="en-US" sz="20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representing the excess amount above each share of stock’s par value paid by the shareholders. </a:t>
            </a:r>
          </a:p>
          <a:p>
            <a:pPr marL="274320" indent="-274320" eaLnBrk="1" hangingPunct="1">
              <a:lnSpc>
                <a:spcPct val="90000"/>
              </a:lnSpc>
              <a:spcBef>
                <a:spcPts val="0"/>
              </a:spcBef>
              <a:spcAft>
                <a:spcPts val="800"/>
              </a:spcAft>
              <a:buFont typeface="+mj-lt"/>
              <a:buAutoNum type="arabicPeriod"/>
              <a:defRPr/>
            </a:pPr>
            <a:r>
              <a:rPr lang="en-US" sz="2000" b="1" dirty="0" smtClean="0">
                <a:latin typeface="Times New Roman" pitchFamily="18" charset="0"/>
                <a:cs typeface="Times New Roman" pitchFamily="18" charset="0"/>
              </a:rPr>
              <a:t>Undivided profits: </a:t>
            </a:r>
            <a:r>
              <a:rPr lang="en-US" sz="1900" dirty="0" smtClean="0">
                <a:latin typeface="Times New Roman" pitchFamily="18" charset="0"/>
                <a:cs typeface="Times New Roman" pitchFamily="18" charset="0"/>
              </a:rPr>
              <a:t>net earnings that have been retained in the business rather than being paid out as dividends</a:t>
            </a:r>
          </a:p>
          <a:p>
            <a:pPr marL="274320" indent="-274320" eaLnBrk="1" hangingPunct="1">
              <a:lnSpc>
                <a:spcPct val="90000"/>
              </a:lnSpc>
              <a:spcBef>
                <a:spcPts val="0"/>
              </a:spcBef>
              <a:spcAft>
                <a:spcPts val="800"/>
              </a:spcAft>
              <a:buFont typeface="+mj-lt"/>
              <a:buAutoNum type="arabicPeriod"/>
              <a:defRPr/>
            </a:pPr>
            <a:r>
              <a:rPr lang="en-US" sz="2000" b="1" dirty="0" smtClean="0">
                <a:latin typeface="Times New Roman" pitchFamily="18" charset="0"/>
                <a:cs typeface="Times New Roman" pitchFamily="18" charset="0"/>
              </a:rPr>
              <a:t>Equity reserves: </a:t>
            </a:r>
            <a:r>
              <a:rPr lang="en-US" sz="1900" dirty="0" smtClean="0">
                <a:latin typeface="Times New Roman" pitchFamily="18" charset="0"/>
                <a:cs typeface="Times New Roman" pitchFamily="18" charset="0"/>
              </a:rPr>
              <a:t>funds set aside for contingencies such as legal action against the institution or dividends expected to be paid but not yet declared, and sinking fund to retire stock/bond in future.  </a:t>
            </a:r>
          </a:p>
          <a:p>
            <a:pPr marL="274320" indent="-274320" eaLnBrk="1" hangingPunct="1">
              <a:lnSpc>
                <a:spcPct val="90000"/>
              </a:lnSpc>
              <a:spcBef>
                <a:spcPts val="0"/>
              </a:spcBef>
              <a:spcAft>
                <a:spcPts val="800"/>
              </a:spcAft>
              <a:buFont typeface="+mj-lt"/>
              <a:buAutoNum type="arabicPeriod"/>
              <a:defRPr/>
            </a:pPr>
            <a:r>
              <a:rPr lang="en-US" sz="2000" b="1" dirty="0" smtClean="0">
                <a:latin typeface="Times New Roman" pitchFamily="18" charset="0"/>
                <a:cs typeface="Times New Roman" pitchFamily="18" charset="0"/>
              </a:rPr>
              <a:t>Subordinated debentures/junior debt: </a:t>
            </a:r>
            <a:r>
              <a:rPr lang="en-US" sz="1900" dirty="0" smtClean="0">
                <a:latin typeface="Times New Roman" pitchFamily="18" charset="0"/>
                <a:cs typeface="Times New Roman" pitchFamily="18" charset="0"/>
              </a:rPr>
              <a:t>debt instruments/loans that ranks below other loans (or securities) with regard to claims on assets or earnings. In the case of default, creditors with subordinated debt wouldn't get paid out until after the senior debt holders were paid in full. Therefore, subordinated debt is more risky. </a:t>
            </a:r>
          </a:p>
          <a:p>
            <a:pPr marL="274320" indent="-274320" eaLnBrk="1" hangingPunct="1">
              <a:lnSpc>
                <a:spcPct val="90000"/>
              </a:lnSpc>
              <a:spcBef>
                <a:spcPts val="0"/>
              </a:spcBef>
              <a:spcAft>
                <a:spcPts val="800"/>
              </a:spcAft>
              <a:buFont typeface="+mj-lt"/>
              <a:buAutoNum type="arabicPeriod"/>
              <a:defRPr/>
            </a:pPr>
            <a:r>
              <a:rPr lang="en-US" sz="2000" b="1" dirty="0" smtClean="0">
                <a:latin typeface="Times New Roman" pitchFamily="18" charset="0"/>
                <a:cs typeface="Times New Roman" pitchFamily="18" charset="0"/>
              </a:rPr>
              <a:t>Minority interest in consolidated subsidiaries: </a:t>
            </a:r>
            <a:r>
              <a:rPr lang="en-US" sz="2000" dirty="0" smtClean="0">
                <a:latin typeface="Times New Roman" pitchFamily="18" charset="0"/>
                <a:cs typeface="Times New Roman" pitchFamily="18" charset="0"/>
              </a:rPr>
              <a:t>where the financial firm holds ownership shares in other business. </a:t>
            </a:r>
          </a:p>
          <a:p>
            <a:pPr marL="274320" indent="-274320" eaLnBrk="1" hangingPunct="1">
              <a:lnSpc>
                <a:spcPct val="90000"/>
              </a:lnSpc>
              <a:spcBef>
                <a:spcPts val="0"/>
              </a:spcBef>
              <a:spcAft>
                <a:spcPts val="800"/>
              </a:spcAft>
              <a:buFont typeface="+mj-lt"/>
              <a:buAutoNum type="arabicPeriod"/>
              <a:defRPr/>
            </a:pPr>
            <a:r>
              <a:rPr lang="en-US" sz="2000" b="1" dirty="0" smtClean="0">
                <a:latin typeface="Times New Roman" pitchFamily="18" charset="0"/>
                <a:cs typeface="Times New Roman" pitchFamily="18" charset="0"/>
              </a:rPr>
              <a:t>Equity commitment notes:</a:t>
            </a:r>
            <a:r>
              <a:rPr lang="en-US" sz="2000" dirty="0" smtClean="0">
                <a:latin typeface="Times New Roman" pitchFamily="18" charset="0"/>
                <a:cs typeface="Times New Roman" pitchFamily="18" charset="0"/>
              </a:rPr>
              <a:t> </a:t>
            </a:r>
            <a:r>
              <a:rPr lang="en-US" sz="1900" dirty="0" smtClean="0">
                <a:latin typeface="Times New Roman" pitchFamily="18" charset="0"/>
                <a:cs typeface="Times New Roman" pitchFamily="18" charset="0"/>
              </a:rPr>
              <a:t>debt securities repayable from the sale of stock. A type of mandatory convertible bond issued by a bank or other lending institution that qualifies as regulated capital. </a:t>
            </a:r>
          </a:p>
        </p:txBody>
      </p:sp>
      <p:sp>
        <p:nvSpPr>
          <p:cNvPr id="19460"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15-</a:t>
            </a:r>
            <a:fld id="{E948E801-E2EE-4C4A-8AA8-1D63E5E9DC67}" type="slidenum">
              <a:rPr lang="en-US" sz="1200">
                <a:solidFill>
                  <a:srgbClr val="FFFFFF"/>
                </a:solidFill>
              </a:rPr>
              <a:pPr algn="r"/>
              <a:t>6</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09451" y="504009"/>
            <a:ext cx="8229600" cy="763088"/>
          </a:xfrm>
        </p:spPr>
        <p:txBody>
          <a:bodyPr/>
          <a:lstStyle/>
          <a:p>
            <a:pPr algn="ctr" eaLnBrk="1" hangingPunct="1"/>
            <a:r>
              <a:rPr lang="en-US" sz="2900" b="1" dirty="0" smtClean="0">
                <a:latin typeface="Times New Roman" pitchFamily="18" charset="0"/>
                <a:cs typeface="Times New Roman" pitchFamily="18" charset="0"/>
              </a:rPr>
              <a:t>How Much Capital Is Really Needed? </a:t>
            </a:r>
          </a:p>
        </p:txBody>
      </p:sp>
      <p:sp>
        <p:nvSpPr>
          <p:cNvPr id="6147" name="Rectangle 3"/>
          <p:cNvSpPr>
            <a:spLocks noGrp="1" noChangeArrowheads="1"/>
          </p:cNvSpPr>
          <p:nvPr>
            <p:ph idx="1"/>
          </p:nvPr>
        </p:nvSpPr>
        <p:spPr>
          <a:xfrm>
            <a:off x="182880" y="1371601"/>
            <a:ext cx="8778240" cy="5181600"/>
          </a:xfrm>
        </p:spPr>
        <p:txBody>
          <a:bodyPr>
            <a:noAutofit/>
          </a:bodyPr>
          <a:lstStyle/>
          <a:p>
            <a:pPr marL="274320" indent="-274320" eaLnBrk="1" fontAlgn="auto" hangingPunct="1">
              <a:lnSpc>
                <a:spcPct val="90000"/>
              </a:lnSpc>
              <a:spcBef>
                <a:spcPts val="0"/>
              </a:spcBef>
              <a:spcAft>
                <a:spcPts val="600"/>
              </a:spcAft>
              <a:buClr>
                <a:schemeClr val="tx1"/>
              </a:buClr>
              <a:buSzPct val="50000"/>
              <a:buFont typeface="Times New Roman" pitchFamily="18" charset="0"/>
              <a:buChar char="□"/>
              <a:defRPr/>
            </a:pPr>
            <a:r>
              <a:rPr lang="en-US" sz="2000" dirty="0" smtClean="0">
                <a:latin typeface="Times New Roman" pitchFamily="18" charset="0"/>
                <a:cs typeface="Times New Roman" pitchFamily="18" charset="0"/>
              </a:rPr>
              <a:t>How much capital a financial firm should hold has been the evolved around two questions:</a:t>
            </a:r>
          </a:p>
          <a:p>
            <a:pPr marL="539433" lvl="2" indent="-274320" eaLnBrk="1" fontAlgn="auto" hangingPunct="1">
              <a:lnSpc>
                <a:spcPct val="90000"/>
              </a:lnSpc>
              <a:spcBef>
                <a:spcPts val="0"/>
              </a:spcBef>
              <a:spcAft>
                <a:spcPts val="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Who should set capital standards, market or regulatory agencies?</a:t>
            </a:r>
          </a:p>
          <a:p>
            <a:pPr marL="539433" lvl="2" indent="-274320" eaLnBrk="1" fontAlgn="auto" hangingPunct="1">
              <a:lnSpc>
                <a:spcPct val="90000"/>
              </a:lnSpc>
              <a:spcBef>
                <a:spcPts val="0"/>
              </a:spcBef>
              <a:spcAft>
                <a:spcPts val="1200"/>
              </a:spcAft>
              <a:buClr>
                <a:schemeClr val="accent3"/>
              </a:buClr>
              <a:buFont typeface="Georgia"/>
              <a:buChar char="•"/>
              <a:defRPr/>
            </a:pPr>
            <a:r>
              <a:rPr lang="en-US" sz="2000" dirty="0" smtClean="0">
                <a:solidFill>
                  <a:schemeClr val="tx1"/>
                </a:solidFill>
                <a:latin typeface="Times New Roman" pitchFamily="18" charset="0"/>
                <a:cs typeface="Times New Roman" pitchFamily="18" charset="0"/>
              </a:rPr>
              <a:t>What is a reasonable standard for the proper amount of capital? </a:t>
            </a:r>
          </a:p>
          <a:p>
            <a:pPr marL="274320" lvl="1" indent="-274320" eaLnBrk="1" fontAlgn="auto" hangingPunct="1">
              <a:lnSpc>
                <a:spcPct val="80000"/>
              </a:lnSpc>
              <a:spcBef>
                <a:spcPts val="0"/>
              </a:spcBef>
              <a:spcAft>
                <a:spcPts val="600"/>
              </a:spcAft>
              <a:buFont typeface="Georgia"/>
              <a:buChar char="▫"/>
              <a:defRPr/>
            </a:pPr>
            <a:r>
              <a:rPr lang="en-US" sz="2000" b="1" dirty="0" smtClean="0">
                <a:solidFill>
                  <a:schemeClr val="tx1"/>
                </a:solidFill>
                <a:latin typeface="Times New Roman" pitchFamily="18" charset="0"/>
                <a:cs typeface="Times New Roman" pitchFamily="18" charset="0"/>
              </a:rPr>
              <a:t>Reasons for Capital Regulation </a:t>
            </a:r>
          </a:p>
          <a:p>
            <a:pPr marL="539433" lvl="2" indent="-274320" eaLnBrk="1" fontAlgn="auto" hangingPunct="1">
              <a:lnSpc>
                <a:spcPct val="80000"/>
              </a:lnSpc>
              <a:spcBef>
                <a:spcPts val="0"/>
              </a:spcBef>
              <a:spcAft>
                <a:spcPts val="600"/>
              </a:spcAft>
              <a:buSzPct val="100000"/>
              <a:buFont typeface="Lucida Sans Unicode" pitchFamily="34" charset="0"/>
              <a:buChar char="─"/>
              <a:defRPr/>
            </a:pPr>
            <a:r>
              <a:rPr lang="en-US" sz="2000" dirty="0" smtClean="0">
                <a:solidFill>
                  <a:schemeClr val="tx1"/>
                </a:solidFill>
                <a:latin typeface="Times New Roman" pitchFamily="18" charset="0"/>
                <a:cs typeface="Times New Roman" pitchFamily="18" charset="0"/>
              </a:rPr>
              <a:t>Bank must meet minimum capital requirement before they can be chartered, and they must hold at least the minimum required level of capital throughout their corporate life</a:t>
            </a:r>
          </a:p>
          <a:p>
            <a:pPr marL="531495" lvl="3" indent="-274320" eaLnBrk="1" fontAlgn="auto" hangingPunct="1">
              <a:lnSpc>
                <a:spcPct val="80000"/>
              </a:lnSpc>
              <a:spcBef>
                <a:spcPts val="0"/>
              </a:spcBef>
              <a:spcAft>
                <a:spcPts val="0"/>
              </a:spcAft>
              <a:buFont typeface="+mj-lt"/>
              <a:buAutoNum type="arabicPeriod"/>
              <a:defRPr/>
            </a:pPr>
            <a:r>
              <a:rPr lang="en-US" sz="2000" dirty="0" smtClean="0">
                <a:solidFill>
                  <a:schemeClr val="tx1"/>
                </a:solidFill>
                <a:latin typeface="Times New Roman" pitchFamily="18" charset="0"/>
                <a:cs typeface="Times New Roman" pitchFamily="18" charset="0"/>
              </a:rPr>
              <a:t>To limit risk of failures</a:t>
            </a:r>
          </a:p>
          <a:p>
            <a:pPr marL="531495" lvl="3" indent="-274320" eaLnBrk="1" fontAlgn="auto" hangingPunct="1">
              <a:lnSpc>
                <a:spcPct val="80000"/>
              </a:lnSpc>
              <a:spcBef>
                <a:spcPts val="0"/>
              </a:spcBef>
              <a:spcAft>
                <a:spcPts val="0"/>
              </a:spcAft>
              <a:buFont typeface="+mj-lt"/>
              <a:buAutoNum type="arabicPeriod"/>
              <a:defRPr/>
            </a:pPr>
            <a:r>
              <a:rPr lang="en-US" sz="2000" dirty="0" smtClean="0">
                <a:solidFill>
                  <a:schemeClr val="tx1"/>
                </a:solidFill>
                <a:latin typeface="Times New Roman" pitchFamily="18" charset="0"/>
                <a:cs typeface="Times New Roman" pitchFamily="18" charset="0"/>
              </a:rPr>
              <a:t>To preserve public confidence</a:t>
            </a:r>
          </a:p>
          <a:p>
            <a:pPr marL="531495" lvl="3" indent="-274320" eaLnBrk="1" fontAlgn="auto" hangingPunct="1">
              <a:lnSpc>
                <a:spcPct val="80000"/>
              </a:lnSpc>
              <a:spcBef>
                <a:spcPts val="0"/>
              </a:spcBef>
              <a:spcAft>
                <a:spcPts val="1200"/>
              </a:spcAft>
              <a:buFont typeface="+mj-lt"/>
              <a:buAutoNum type="arabicPeriod"/>
              <a:defRPr/>
            </a:pPr>
            <a:r>
              <a:rPr lang="en-US" sz="2000" dirty="0" smtClean="0">
                <a:solidFill>
                  <a:schemeClr val="tx1"/>
                </a:solidFill>
                <a:latin typeface="Times New Roman" pitchFamily="18" charset="0"/>
                <a:cs typeface="Times New Roman" pitchFamily="18" charset="0"/>
              </a:rPr>
              <a:t>To limit losses to the government and other institutions arising from deposit insurance claims</a:t>
            </a:r>
          </a:p>
          <a:p>
            <a:pPr marL="274320" lvl="1" indent="-274320" eaLnBrk="1" fontAlgn="auto" hangingPunct="1">
              <a:lnSpc>
                <a:spcPct val="80000"/>
              </a:lnSpc>
              <a:spcBef>
                <a:spcPts val="0"/>
              </a:spcBef>
              <a:spcAft>
                <a:spcPts val="600"/>
              </a:spcAft>
              <a:buFont typeface="Georgia"/>
              <a:buChar char="▫"/>
              <a:defRPr/>
            </a:pPr>
            <a:r>
              <a:rPr lang="en-US" sz="2000" b="1" dirty="0" smtClean="0">
                <a:solidFill>
                  <a:schemeClr val="tx1"/>
                </a:solidFill>
                <a:latin typeface="Times New Roman" pitchFamily="18" charset="0"/>
                <a:cs typeface="Times New Roman" pitchFamily="18" charset="0"/>
              </a:rPr>
              <a:t>Research Evidence</a:t>
            </a:r>
          </a:p>
          <a:p>
            <a:pPr marL="539433" lvl="2" indent="-274320" eaLnBrk="1" fontAlgn="auto" hangingPunct="1">
              <a:lnSpc>
                <a:spcPct val="80000"/>
              </a:lnSpc>
              <a:spcBef>
                <a:spcPts val="0"/>
              </a:spcBef>
              <a:spcAft>
                <a:spcPts val="600"/>
              </a:spcAft>
              <a:buFont typeface="Lucida Sans Unicode" pitchFamily="34" charset="0"/>
              <a:buChar char="─"/>
              <a:defRPr/>
            </a:pPr>
            <a:r>
              <a:rPr lang="en-US" sz="2000" dirty="0" smtClean="0">
                <a:solidFill>
                  <a:schemeClr val="tx1"/>
                </a:solidFill>
                <a:latin typeface="Times New Roman" pitchFamily="18" charset="0"/>
                <a:cs typeface="Times New Roman" pitchFamily="18" charset="0"/>
              </a:rPr>
              <a:t> Research has been conducted on the issue of whether the private marketplace or government regulatory agencies exert a bigger effect on bank risk taking</a:t>
            </a:r>
          </a:p>
          <a:p>
            <a:pPr marL="539433" lvl="2" indent="-274320" eaLnBrk="1" fontAlgn="auto" hangingPunct="1">
              <a:lnSpc>
                <a:spcPct val="80000"/>
              </a:lnSpc>
              <a:spcBef>
                <a:spcPts val="0"/>
              </a:spcBef>
              <a:spcAft>
                <a:spcPts val="1200"/>
              </a:spcAft>
              <a:buFont typeface="Lucida Sans Unicode" pitchFamily="34" charset="0"/>
              <a:buChar char="─"/>
              <a:defRPr/>
            </a:pPr>
            <a:r>
              <a:rPr lang="en-US" sz="2000" dirty="0" smtClean="0">
                <a:solidFill>
                  <a:schemeClr val="tx1"/>
                </a:solidFill>
                <a:latin typeface="Times New Roman" pitchFamily="18" charset="0"/>
                <a:cs typeface="Times New Roman" pitchFamily="18" charset="0"/>
              </a:rPr>
              <a:t>Most studies find that the private marketplace is probably more important than government regulation in the long run </a:t>
            </a:r>
            <a:r>
              <a:rPr lang="en-US" sz="2000" dirty="0" smtClean="0">
                <a:solidFill>
                  <a:schemeClr val="tx1"/>
                </a:solidFill>
                <a:latin typeface="Times New Roman" pitchFamily="18" charset="0"/>
              </a:rPr>
              <a:t>in determining the amount &amp; type of capitals bank holds.</a:t>
            </a:r>
            <a:endParaRPr lang="en-US" sz="2000" dirty="0" smtClean="0">
              <a:solidFill>
                <a:schemeClr val="tx1"/>
              </a:solidFill>
              <a:latin typeface="Times New Roman" pitchFamily="18" charset="0"/>
              <a:cs typeface="Times New Roman" pitchFamily="18" charset="0"/>
            </a:endParaRPr>
          </a:p>
        </p:txBody>
      </p:sp>
      <p:sp>
        <p:nvSpPr>
          <p:cNvPr id="21508"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dirty="0">
                <a:solidFill>
                  <a:srgbClr val="FFFFFF"/>
                </a:solidFill>
              </a:rPr>
              <a:t>15-</a:t>
            </a:r>
            <a:fld id="{486820AD-8912-434E-86D9-84DD3F8F8E51}" type="slidenum">
              <a:rPr lang="en-US" sz="1200">
                <a:solidFill>
                  <a:srgbClr val="FFFFFF"/>
                </a:solidFill>
              </a:rPr>
              <a:pPr algn="r"/>
              <a:t>7</a:t>
            </a:fld>
            <a:endParaRPr lang="en-US" sz="1200" dirty="0">
              <a:solidFill>
                <a:srgbClr val="FFFFFF"/>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92331" y="490945"/>
            <a:ext cx="7380515" cy="867592"/>
          </a:xfrm>
        </p:spPr>
        <p:txBody>
          <a:bodyPr/>
          <a:lstStyle/>
          <a:p>
            <a:pPr algn="ctr" eaLnBrk="1" hangingPunct="1"/>
            <a:r>
              <a:rPr lang="en-US" sz="2000" b="1" dirty="0" smtClean="0">
                <a:latin typeface="Times New Roman" pitchFamily="18" charset="0"/>
                <a:cs typeface="Times New Roman" pitchFamily="18" charset="0"/>
              </a:rPr>
              <a:t>The Basel Agreement</a:t>
            </a:r>
          </a:p>
        </p:txBody>
      </p:sp>
      <p:sp>
        <p:nvSpPr>
          <p:cNvPr id="6147" name="Rectangle 3"/>
          <p:cNvSpPr>
            <a:spLocks noGrp="1" noChangeArrowheads="1"/>
          </p:cNvSpPr>
          <p:nvPr>
            <p:ph idx="1"/>
          </p:nvPr>
        </p:nvSpPr>
        <p:spPr>
          <a:xfrm>
            <a:off x="457200" y="1423851"/>
            <a:ext cx="8229600" cy="5142049"/>
          </a:xfrm>
        </p:spPr>
        <p:txBody>
          <a:bodyPr>
            <a:normAutofit/>
          </a:bodyPr>
          <a:lstStyle/>
          <a:p>
            <a:pPr marL="0" indent="0" eaLnBrk="1" fontAlgn="auto" hangingPunct="1">
              <a:lnSpc>
                <a:spcPct val="90000"/>
              </a:lnSpc>
              <a:spcBef>
                <a:spcPts val="0"/>
              </a:spcBef>
              <a:spcAft>
                <a:spcPts val="0"/>
              </a:spcAft>
              <a:buClr>
                <a:schemeClr val="accent3"/>
              </a:buClr>
              <a:buNone/>
              <a:defRPr/>
            </a:pPr>
            <a:r>
              <a:rPr lang="en-US" sz="2000" dirty="0" smtClean="0">
                <a:latin typeface="Times New Roman" pitchFamily="18" charset="0"/>
                <a:cs typeface="Times New Roman" pitchFamily="18" charset="0"/>
              </a:rPr>
              <a:t>An international treaty involving the U.S., Canada, Japan &amp; the nations of Western Europe to impose common capital requirements on all banks in those countries. </a:t>
            </a:r>
          </a:p>
          <a:p>
            <a:pPr marL="923481" lvl="2" indent="-246888" eaLnBrk="1" fontAlgn="auto" hangingPunct="1">
              <a:lnSpc>
                <a:spcPct val="80000"/>
              </a:lnSpc>
              <a:spcAft>
                <a:spcPts val="0"/>
              </a:spcAft>
              <a:buFont typeface="Georgia"/>
              <a:buChar char="▫"/>
              <a:defRPr/>
            </a:pPr>
            <a:r>
              <a:rPr lang="en-US" sz="2000" b="1" dirty="0" smtClean="0">
                <a:solidFill>
                  <a:schemeClr val="tx1">
                    <a:lumMod val="65000"/>
                    <a:lumOff val="35000"/>
                  </a:schemeClr>
                </a:solidFill>
                <a:latin typeface="Times New Roman" pitchFamily="18" charset="0"/>
                <a:cs typeface="Times New Roman" pitchFamily="18" charset="0"/>
              </a:rPr>
              <a:t>Designed to keep their capital positions strong</a:t>
            </a:r>
          </a:p>
          <a:p>
            <a:pPr marL="923481" lvl="2" indent="-246888" eaLnBrk="1" fontAlgn="auto" hangingPunct="1">
              <a:lnSpc>
                <a:spcPct val="80000"/>
              </a:lnSpc>
              <a:spcAft>
                <a:spcPts val="0"/>
              </a:spcAft>
              <a:buFont typeface="Georgia"/>
              <a:buChar char="▫"/>
              <a:defRPr/>
            </a:pPr>
            <a:r>
              <a:rPr lang="en-US" sz="2000" b="1" dirty="0" smtClean="0">
                <a:solidFill>
                  <a:schemeClr val="tx1">
                    <a:lumMod val="65000"/>
                    <a:lumOff val="35000"/>
                  </a:schemeClr>
                </a:solidFill>
                <a:latin typeface="Times New Roman" pitchFamily="18" charset="0"/>
                <a:cs typeface="Times New Roman" pitchFamily="18" charset="0"/>
              </a:rPr>
              <a:t>Reduce inequalities in capital requirements among different countries</a:t>
            </a:r>
          </a:p>
          <a:p>
            <a:pPr marL="923481" lvl="2" indent="-246888" eaLnBrk="1" fontAlgn="auto" hangingPunct="1">
              <a:lnSpc>
                <a:spcPct val="80000"/>
              </a:lnSpc>
              <a:spcAft>
                <a:spcPts val="0"/>
              </a:spcAft>
              <a:buFont typeface="Georgia"/>
              <a:buChar char="▫"/>
              <a:defRPr/>
            </a:pPr>
            <a:r>
              <a:rPr lang="en-US" sz="2000" b="1" dirty="0" smtClean="0">
                <a:solidFill>
                  <a:schemeClr val="tx1">
                    <a:lumMod val="65000"/>
                    <a:lumOff val="35000"/>
                  </a:schemeClr>
                </a:solidFill>
                <a:latin typeface="Times New Roman" pitchFamily="18" charset="0"/>
                <a:cs typeface="Times New Roman" pitchFamily="18" charset="0"/>
              </a:rPr>
              <a:t>Promote fair competition</a:t>
            </a:r>
          </a:p>
          <a:p>
            <a:pPr marL="923481" lvl="2" indent="-246888" eaLnBrk="1" fontAlgn="auto" hangingPunct="1">
              <a:lnSpc>
                <a:spcPct val="80000"/>
              </a:lnSpc>
              <a:spcAft>
                <a:spcPts val="0"/>
              </a:spcAft>
              <a:buFont typeface="Georgia"/>
              <a:buChar char="▫"/>
              <a:defRPr/>
            </a:pPr>
            <a:r>
              <a:rPr lang="en-US" sz="2000" b="1" dirty="0" smtClean="0">
                <a:solidFill>
                  <a:schemeClr val="tx1">
                    <a:lumMod val="65000"/>
                    <a:lumOff val="35000"/>
                  </a:schemeClr>
                </a:solidFill>
                <a:latin typeface="Times New Roman" pitchFamily="18" charset="0"/>
                <a:cs typeface="Times New Roman" pitchFamily="18" charset="0"/>
              </a:rPr>
              <a:t>Catch up with recent changes in financial services and financial innovation </a:t>
            </a:r>
          </a:p>
          <a:p>
            <a:pPr marL="1180656" lvl="3" indent="-246888" eaLnBrk="1" fontAlgn="auto" hangingPunct="1">
              <a:lnSpc>
                <a:spcPct val="80000"/>
              </a:lnSpc>
              <a:spcAft>
                <a:spcPts val="0"/>
              </a:spcAft>
              <a:buFont typeface="Georgia"/>
              <a:buChar char="▫"/>
              <a:defRPr/>
            </a:pPr>
            <a:r>
              <a:rPr lang="en-US" sz="2000" b="1" dirty="0" smtClean="0">
                <a:solidFill>
                  <a:schemeClr val="tx1">
                    <a:lumMod val="50000"/>
                    <a:lumOff val="50000"/>
                  </a:schemeClr>
                </a:solidFill>
                <a:latin typeface="Times New Roman" pitchFamily="18" charset="0"/>
                <a:cs typeface="Times New Roman" pitchFamily="18" charset="0"/>
              </a:rPr>
              <a:t>In particular, the expansion of off-balance-sheet commitments</a:t>
            </a:r>
          </a:p>
          <a:p>
            <a:pPr marL="658368" lvl="1" indent="-246888" eaLnBrk="1" fontAlgn="auto" hangingPunct="1">
              <a:lnSpc>
                <a:spcPct val="80000"/>
              </a:lnSpc>
              <a:spcAft>
                <a:spcPts val="0"/>
              </a:spcAft>
              <a:buFont typeface="Georgia"/>
              <a:buChar char="▫"/>
              <a:defRPr/>
            </a:pPr>
            <a:r>
              <a:rPr lang="en-US" sz="2000" b="1" dirty="0" smtClean="0">
                <a:solidFill>
                  <a:schemeClr val="tx1">
                    <a:lumMod val="75000"/>
                    <a:lumOff val="25000"/>
                  </a:schemeClr>
                </a:solidFill>
                <a:latin typeface="Times New Roman" pitchFamily="18" charset="0"/>
                <a:cs typeface="Times New Roman" pitchFamily="18" charset="0"/>
              </a:rPr>
              <a:t>Formally approved in July 1988</a:t>
            </a:r>
          </a:p>
          <a:p>
            <a:pPr marL="658368" lvl="1" indent="-246888" eaLnBrk="1" fontAlgn="auto" hangingPunct="1">
              <a:lnSpc>
                <a:spcPct val="80000"/>
              </a:lnSpc>
              <a:spcAft>
                <a:spcPts val="0"/>
              </a:spcAft>
              <a:buFont typeface="Georgia"/>
              <a:buChar char="▫"/>
              <a:defRPr/>
            </a:pPr>
            <a:r>
              <a:rPr lang="en-US" sz="2000" b="1" dirty="0" smtClean="0">
                <a:solidFill>
                  <a:schemeClr val="tx1">
                    <a:lumMod val="75000"/>
                    <a:lumOff val="25000"/>
                  </a:schemeClr>
                </a:solidFill>
                <a:latin typeface="Times New Roman" pitchFamily="18" charset="0"/>
                <a:cs typeface="Times New Roman" pitchFamily="18" charset="0"/>
              </a:rPr>
              <a:t>Included countries such as:</a:t>
            </a:r>
          </a:p>
          <a:p>
            <a:pPr marL="923481" lvl="2" indent="-246888" eaLnBrk="1" fontAlgn="auto" hangingPunct="1">
              <a:lnSpc>
                <a:spcPct val="80000"/>
              </a:lnSpc>
              <a:spcAft>
                <a:spcPts val="0"/>
              </a:spcAft>
              <a:buFont typeface="Georgia"/>
              <a:buChar char="▫"/>
              <a:defRPr/>
            </a:pPr>
            <a:r>
              <a:rPr lang="en-US" sz="2000" b="1" dirty="0" smtClean="0">
                <a:solidFill>
                  <a:schemeClr val="tx1">
                    <a:lumMod val="65000"/>
                    <a:lumOff val="35000"/>
                  </a:schemeClr>
                </a:solidFill>
                <a:latin typeface="Times New Roman" pitchFamily="18" charset="0"/>
                <a:cs typeface="Times New Roman" pitchFamily="18" charset="0"/>
              </a:rPr>
              <a:t>The United States, Belgium, Canada, France, Germany, Italy, Japan, the Netherlands, Spain, Sweden, Switzerland, the United Kingdom, and Luxembourg</a:t>
            </a:r>
          </a:p>
        </p:txBody>
      </p:sp>
      <p:sp>
        <p:nvSpPr>
          <p:cNvPr id="24580" name="Rectangle 6"/>
          <p:cNvSpPr>
            <a:spLocks noChangeArrowheads="1"/>
          </p:cNvSpPr>
          <p:nvPr/>
        </p:nvSpPr>
        <p:spPr bwMode="auto">
          <a:xfrm>
            <a:off x="8500761" y="38100"/>
            <a:ext cx="490839" cy="276999"/>
          </a:xfrm>
          <a:prstGeom prst="rect">
            <a:avLst/>
          </a:prstGeom>
          <a:noFill/>
          <a:ln w="9525" algn="ctr">
            <a:noFill/>
            <a:miter lim="800000"/>
            <a:headEnd/>
            <a:tailEnd/>
          </a:ln>
        </p:spPr>
        <p:txBody>
          <a:bodyPr wrap="none">
            <a:spAutoFit/>
          </a:bodyPr>
          <a:lstStyle/>
          <a:p>
            <a:pPr algn="r"/>
            <a:r>
              <a:rPr lang="en-US" sz="1200" dirty="0">
                <a:solidFill>
                  <a:srgbClr val="FFFFFF"/>
                </a:solidFill>
                <a:cs typeface="Arial" pitchFamily="34" charset="0"/>
              </a:rPr>
              <a:t>15-</a:t>
            </a:r>
            <a:fld id="{ACE2F2F0-B86A-48DF-9CF6-B71CB1A0C228}" type="slidenum">
              <a:rPr lang="en-US" sz="1200">
                <a:solidFill>
                  <a:srgbClr val="FFFFFF"/>
                </a:solidFill>
                <a:cs typeface="Arial" pitchFamily="34" charset="0"/>
              </a:rPr>
              <a:pPr algn="r"/>
              <a:t>8</a:t>
            </a:fld>
            <a:endParaRPr lang="en-US" sz="1200" dirty="0">
              <a:solidFill>
                <a:srgbClr val="FFFFFF"/>
              </a:solidFill>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64820"/>
            <a:ext cx="8229600" cy="697774"/>
          </a:xfrm>
        </p:spPr>
        <p:txBody>
          <a:bodyPr/>
          <a:lstStyle/>
          <a:p>
            <a:pPr algn="ctr" eaLnBrk="1" hangingPunct="1"/>
            <a:r>
              <a:rPr lang="en-US" sz="2900" b="1" dirty="0" smtClean="0">
                <a:latin typeface="Times New Roman" pitchFamily="18" charset="0"/>
                <a:cs typeface="Times New Roman" pitchFamily="18" charset="0"/>
              </a:rPr>
              <a:t>The Basel Agreement</a:t>
            </a:r>
          </a:p>
        </p:txBody>
      </p:sp>
      <p:sp>
        <p:nvSpPr>
          <p:cNvPr id="6147" name="Rectangle 3"/>
          <p:cNvSpPr>
            <a:spLocks noGrp="1" noChangeArrowheads="1"/>
          </p:cNvSpPr>
          <p:nvPr>
            <p:ph idx="1"/>
          </p:nvPr>
        </p:nvSpPr>
        <p:spPr>
          <a:xfrm>
            <a:off x="195942" y="1201783"/>
            <a:ext cx="8739051" cy="5384755"/>
          </a:xfrm>
        </p:spPr>
        <p:txBody>
          <a:bodyPr>
            <a:noAutofit/>
          </a:bodyPr>
          <a:lstStyle/>
          <a:p>
            <a:pPr marL="274320" indent="-274320" eaLnBrk="1" fontAlgn="auto" hangingPunct="1">
              <a:lnSpc>
                <a:spcPct val="90000"/>
              </a:lnSpc>
              <a:spcBef>
                <a:spcPts val="0"/>
              </a:spcBef>
              <a:spcAft>
                <a:spcPts val="1200"/>
              </a:spcAft>
              <a:buClr>
                <a:schemeClr val="accent3"/>
              </a:buClr>
              <a:buFont typeface="Wingdings" pitchFamily="2" charset="2"/>
              <a:buChar char="ü"/>
              <a:defRPr/>
            </a:pPr>
            <a:r>
              <a:rPr lang="en-US" sz="2000" dirty="0" smtClean="0">
                <a:latin typeface="Times New Roman" pitchFamily="18" charset="0"/>
                <a:cs typeface="Times New Roman" pitchFamily="18" charset="0"/>
              </a:rPr>
              <a:t> Basel I : The original Basel capital standards are known today as Basel I</a:t>
            </a:r>
          </a:p>
          <a:p>
            <a:pPr marL="274320" indent="-274320" eaLnBrk="1" fontAlgn="auto" hangingPunct="1">
              <a:lnSpc>
                <a:spcPct val="90000"/>
              </a:lnSpc>
              <a:spcBef>
                <a:spcPts val="0"/>
              </a:spcBef>
              <a:spcAft>
                <a:spcPts val="300"/>
              </a:spcAft>
              <a:buClr>
                <a:schemeClr val="accent3"/>
              </a:buClr>
              <a:buFont typeface="Wingdings" pitchFamily="2" charset="2"/>
              <a:buChar char="ü"/>
              <a:defRPr/>
            </a:pPr>
            <a:r>
              <a:rPr lang="en-US" sz="2000" dirty="0" smtClean="0">
                <a:latin typeface="Times New Roman" pitchFamily="18" charset="0"/>
                <a:cs typeface="Times New Roman" pitchFamily="18" charset="0"/>
              </a:rPr>
              <a:t>Various sources of capital were divided into two tiers:</a:t>
            </a:r>
          </a:p>
          <a:p>
            <a:pPr marL="548640" lvl="2" indent="-274320" eaLnBrk="1" fontAlgn="auto" hangingPunct="1">
              <a:lnSpc>
                <a:spcPct val="80000"/>
              </a:lnSpc>
              <a:spcBef>
                <a:spcPts val="0"/>
              </a:spcBef>
              <a:spcAft>
                <a:spcPts val="0"/>
              </a:spcAft>
              <a:buFont typeface="Georgia"/>
              <a:buChar char="▫"/>
              <a:defRPr/>
            </a:pPr>
            <a:r>
              <a:rPr lang="en-US" sz="2000" b="1" dirty="0" smtClean="0">
                <a:solidFill>
                  <a:schemeClr val="tx1"/>
                </a:solidFill>
                <a:latin typeface="Times New Roman" pitchFamily="18" charset="0"/>
                <a:cs typeface="Times New Roman" pitchFamily="18" charset="0"/>
              </a:rPr>
              <a:t>Tier 1 (core/primary) capital</a:t>
            </a:r>
          </a:p>
          <a:p>
            <a:pPr marL="548640" lvl="3" indent="-274320" eaLnBrk="1" fontAlgn="auto" hangingPunct="1">
              <a:lnSpc>
                <a:spcPct val="80000"/>
              </a:lnSpc>
              <a:spcBef>
                <a:spcPts val="0"/>
              </a:spcBef>
              <a:spcAft>
                <a:spcPts val="800"/>
              </a:spcAft>
              <a:buNone/>
              <a:defRPr/>
            </a:pPr>
            <a:r>
              <a:rPr lang="en-US" sz="2000" dirty="0" smtClean="0">
                <a:solidFill>
                  <a:schemeClr val="tx1"/>
                </a:solidFill>
                <a:latin typeface="Times New Roman" pitchFamily="18" charset="0"/>
                <a:cs typeface="Times New Roman" pitchFamily="18" charset="0"/>
              </a:rPr>
              <a:t>	Common stock and surplus, undivided profits (retained earnings), qualifying noncumulative perpetual preferred stock, minority interest in the equity accounts of consolidated subsidiaries, and selected identifiable intangible assets less goodwill and other intangible assets</a:t>
            </a:r>
          </a:p>
          <a:p>
            <a:pPr marL="548640" lvl="2" indent="-274320" eaLnBrk="1" fontAlgn="auto" hangingPunct="1">
              <a:lnSpc>
                <a:spcPct val="80000"/>
              </a:lnSpc>
              <a:spcBef>
                <a:spcPts val="0"/>
              </a:spcBef>
              <a:spcAft>
                <a:spcPts val="0"/>
              </a:spcAft>
              <a:buFont typeface="Georgia"/>
              <a:buChar char="▫"/>
              <a:defRPr/>
            </a:pPr>
            <a:r>
              <a:rPr lang="en-US" sz="2000" b="1" dirty="0" smtClean="0">
                <a:solidFill>
                  <a:schemeClr val="tx1"/>
                </a:solidFill>
                <a:latin typeface="Times New Roman" pitchFamily="18" charset="0"/>
                <a:cs typeface="Times New Roman" pitchFamily="18" charset="0"/>
              </a:rPr>
              <a:t>Tier 2 (supplemental) capital</a:t>
            </a:r>
          </a:p>
          <a:p>
            <a:pPr marL="548640" lvl="3" indent="-274320" eaLnBrk="1" fontAlgn="auto" hangingPunct="1">
              <a:lnSpc>
                <a:spcPct val="80000"/>
              </a:lnSpc>
              <a:spcBef>
                <a:spcPts val="0"/>
              </a:spcBef>
              <a:spcAft>
                <a:spcPts val="1200"/>
              </a:spcAft>
              <a:buNone/>
              <a:defRPr/>
            </a:pPr>
            <a:r>
              <a:rPr lang="en-US" sz="2000" dirty="0" smtClean="0">
                <a:solidFill>
                  <a:schemeClr val="tx1"/>
                </a:solidFill>
                <a:latin typeface="Times New Roman" pitchFamily="18" charset="0"/>
                <a:cs typeface="Times New Roman" pitchFamily="18" charset="0"/>
              </a:rPr>
              <a:t>	Allowance (reserves) for loan and lease losses, subordinated debt capital instruments, mandatory convertible debt, intermediate-term preferred stock, cumulative perpetual preferred stock with unpaid dividends, and equity notes and other long-term capital instruments that combine both debt and equity features</a:t>
            </a:r>
          </a:p>
          <a:p>
            <a:pPr marL="274320" lvl="1" indent="-274320" eaLnBrk="1" fontAlgn="auto" hangingPunct="1">
              <a:lnSpc>
                <a:spcPct val="80000"/>
              </a:lnSpc>
              <a:spcBef>
                <a:spcPts val="0"/>
              </a:spcBef>
              <a:spcAft>
                <a:spcPts val="0"/>
              </a:spcAft>
              <a:buClr>
                <a:srgbClr val="0070C0"/>
              </a:buClr>
              <a:buFont typeface="Wingdings" pitchFamily="2" charset="2"/>
              <a:buChar char="ü"/>
              <a:defRPr/>
            </a:pPr>
            <a:r>
              <a:rPr lang="en-US" sz="2000" b="1"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In order for a bank to qualify as adequately capitalized, it must have:</a:t>
            </a:r>
          </a:p>
          <a:p>
            <a:pPr marL="731520" lvl="2" indent="-365760" eaLnBrk="1" fontAlgn="auto" hangingPunct="1">
              <a:lnSpc>
                <a:spcPct val="80000"/>
              </a:lnSpc>
              <a:spcBef>
                <a:spcPts val="0"/>
              </a:spcBef>
              <a:spcAft>
                <a:spcPts val="600"/>
              </a:spcAft>
              <a:buFont typeface="+mj-lt"/>
              <a:buAutoNum type="arabicPeriod"/>
              <a:defRPr/>
            </a:pPr>
            <a:r>
              <a:rPr lang="en-US" sz="2000" dirty="0" smtClean="0">
                <a:solidFill>
                  <a:schemeClr val="tx1"/>
                </a:solidFill>
                <a:latin typeface="Times New Roman" pitchFamily="18" charset="0"/>
                <a:cs typeface="Times New Roman" pitchFamily="18" charset="0"/>
              </a:rPr>
              <a:t>A ratio of core capital (Tier 1) to total risk-weighted assets of </a:t>
            </a:r>
            <a:r>
              <a:rPr lang="en-US" sz="2000" b="1" dirty="0" smtClean="0">
                <a:solidFill>
                  <a:schemeClr val="tx1"/>
                </a:solidFill>
                <a:latin typeface="Times New Roman" pitchFamily="18" charset="0"/>
                <a:cs typeface="Times New Roman" pitchFamily="18" charset="0"/>
              </a:rPr>
              <a:t>at least 4 %</a:t>
            </a:r>
          </a:p>
          <a:p>
            <a:pPr marL="731520" lvl="2" indent="-365760" eaLnBrk="1" fontAlgn="auto" hangingPunct="1">
              <a:lnSpc>
                <a:spcPct val="80000"/>
              </a:lnSpc>
              <a:spcBef>
                <a:spcPts val="0"/>
              </a:spcBef>
              <a:spcAft>
                <a:spcPts val="600"/>
              </a:spcAft>
              <a:buFont typeface="+mj-lt"/>
              <a:buAutoNum type="arabicPeriod"/>
              <a:defRPr/>
            </a:pPr>
            <a:r>
              <a:rPr lang="en-US" sz="2000" dirty="0" smtClean="0">
                <a:solidFill>
                  <a:schemeClr val="tx1"/>
                </a:solidFill>
                <a:latin typeface="Times New Roman" pitchFamily="18" charset="0"/>
                <a:cs typeface="Times New Roman" pitchFamily="18" charset="0"/>
              </a:rPr>
              <a:t>A ratio of total capital (the sum of Tier 1 and Tier 2 capital) to total risk-weighted assets of </a:t>
            </a:r>
            <a:r>
              <a:rPr lang="en-US" sz="2000" b="1" dirty="0" smtClean="0">
                <a:solidFill>
                  <a:schemeClr val="tx1"/>
                </a:solidFill>
                <a:latin typeface="Times New Roman" pitchFamily="18" charset="0"/>
                <a:cs typeface="Times New Roman" pitchFamily="18" charset="0"/>
              </a:rPr>
              <a:t>at least 8 %</a:t>
            </a:r>
            <a:r>
              <a:rPr lang="en-US" sz="2000" dirty="0" smtClean="0">
                <a:solidFill>
                  <a:schemeClr val="tx1"/>
                </a:solidFill>
                <a:latin typeface="Times New Roman" pitchFamily="18" charset="0"/>
                <a:cs typeface="Times New Roman" pitchFamily="18" charset="0"/>
              </a:rPr>
              <a:t>, with the amount of Tier 2 capital limited to 100 percent of Tier 1 capital. </a:t>
            </a:r>
          </a:p>
          <a:p>
            <a:pPr marL="1180656" lvl="3" indent="-246888" eaLnBrk="1" fontAlgn="auto" hangingPunct="1">
              <a:lnSpc>
                <a:spcPct val="80000"/>
              </a:lnSpc>
              <a:spcBef>
                <a:spcPts val="0"/>
              </a:spcBef>
              <a:spcAft>
                <a:spcPts val="600"/>
              </a:spcAft>
              <a:buNone/>
              <a:defRPr/>
            </a:pPr>
            <a:endParaRPr lang="en-US" sz="2000" dirty="0" smtClean="0">
              <a:solidFill>
                <a:schemeClr val="tx1"/>
              </a:solidFill>
              <a:latin typeface="Times New Roman" pitchFamily="18" charset="0"/>
              <a:cs typeface="Times New Roman" pitchFamily="18" charset="0"/>
            </a:endParaRPr>
          </a:p>
        </p:txBody>
      </p:sp>
      <p:sp>
        <p:nvSpPr>
          <p:cNvPr id="25604" name="Rectangle 6"/>
          <p:cNvSpPr>
            <a:spLocks noChangeArrowheads="1"/>
          </p:cNvSpPr>
          <p:nvPr/>
        </p:nvSpPr>
        <p:spPr bwMode="auto">
          <a:xfrm>
            <a:off x="8501063" y="38100"/>
            <a:ext cx="490537" cy="276225"/>
          </a:xfrm>
          <a:prstGeom prst="rect">
            <a:avLst/>
          </a:prstGeom>
          <a:noFill/>
          <a:ln w="9525" algn="ctr">
            <a:noFill/>
            <a:miter lim="800000"/>
            <a:headEnd/>
            <a:tailEnd/>
          </a:ln>
        </p:spPr>
        <p:txBody>
          <a:bodyPr wrap="none">
            <a:spAutoFit/>
          </a:bodyPr>
          <a:lstStyle/>
          <a:p>
            <a:pPr algn="r"/>
            <a:r>
              <a:rPr lang="en-US" sz="1200">
                <a:solidFill>
                  <a:srgbClr val="FFFFFF"/>
                </a:solidFill>
              </a:rPr>
              <a:t>15-</a:t>
            </a:r>
            <a:fld id="{8C8F6CF0-2131-434A-BEA3-44B66BA93958}" type="slidenum">
              <a:rPr lang="en-US" sz="1200">
                <a:solidFill>
                  <a:srgbClr val="FFFFFF"/>
                </a:solidFill>
              </a:rPr>
              <a:pPr algn="r"/>
              <a:t>9</a:t>
            </a:fld>
            <a:endParaRPr lang="en-US" sz="1200">
              <a:solidFill>
                <a:srgbClr val="FFFFFF"/>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650</TotalTime>
  <Words>2084</Words>
  <Application>Microsoft Office PowerPoint</Application>
  <PresentationFormat>On-screen Show (4:3)</PresentationFormat>
  <Paragraphs>177</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Travelogue</vt:lpstr>
      <vt:lpstr>Fin 464  Chapter 15: The Management of Capital </vt:lpstr>
      <vt:lpstr>Introduction</vt:lpstr>
      <vt:lpstr>The Many Tasks Capital Performs</vt:lpstr>
      <vt:lpstr>Key Risks in Banking Management</vt:lpstr>
      <vt:lpstr>Banks Defense against Risk</vt:lpstr>
      <vt:lpstr> Types of Bank Capital</vt:lpstr>
      <vt:lpstr>How Much Capital Is Really Needed? </vt:lpstr>
      <vt:lpstr>The Basel Agreement</vt:lpstr>
      <vt:lpstr>The Basel Agreement</vt:lpstr>
      <vt:lpstr>Calculating Risk-Weighted Assets </vt:lpstr>
      <vt:lpstr>Basel 1</vt:lpstr>
      <vt:lpstr>Basel II</vt:lpstr>
      <vt:lpstr>Basel Accord Summary</vt:lpstr>
      <vt:lpstr>Basel Accord Summary (cont)</vt:lpstr>
      <vt:lpstr>Basel II (contd…)</vt:lpstr>
      <vt:lpstr>Pillars of Basel II </vt:lpstr>
      <vt:lpstr>How Could Bank Raise Capital?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dc:title>
  <dc:creator>Rushdy</dc:creator>
  <cp:lastModifiedBy>Rushdy</cp:lastModifiedBy>
  <cp:revision>54</cp:revision>
  <dcterms:created xsi:type="dcterms:W3CDTF">2012-10-02T11:37:57Z</dcterms:created>
  <dcterms:modified xsi:type="dcterms:W3CDTF">2016-03-20T17:46:34Z</dcterms:modified>
</cp:coreProperties>
</file>