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77778" autoAdjust="0"/>
  </p:normalViewPr>
  <p:slideViewPr>
    <p:cSldViewPr>
      <p:cViewPr>
        <p:scale>
          <a:sx n="60" d="100"/>
          <a:sy n="60" d="100"/>
        </p:scale>
        <p:origin x="-1656"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3/7/2016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 xmlns:p14="http://schemas.microsoft.com/office/powerpoint/2010/main"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5C9DEF6-813D-468C-A4E4-C7D2C32AFA33}" type="slidenum">
              <a:rPr lang="en-US" smtClean="0"/>
              <a:pPr/>
              <a:t>1</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7DEB73A-9BD6-4EEA-91C1-1A1107E29896}" type="slidenum">
              <a:rPr lang="en-US" smtClean="0"/>
              <a:pPr/>
              <a:t>11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86F0FCE-2A9F-4D71-87A8-56E21489C89A}" type="slidenum">
              <a:rPr lang="en-US" smtClean="0"/>
              <a:pPr/>
              <a:t>12</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BDC0717E-9B2C-44A8-8D5F-AFC4AC1BEF06}" type="slidenum">
              <a:rPr lang="en-US" smtClean="0"/>
              <a:pPr/>
              <a:t>14</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1C8EE2B-43B3-4360-89E7-719998C4C8C1}" type="slidenum">
              <a:rPr lang="en-US" smtClean="0"/>
              <a:pPr/>
              <a:t>15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F375FA5-FDFD-44C1-B404-E02B55E9ABBD}" type="slidenum">
              <a:rPr lang="en-US" smtClean="0"/>
              <a:pPr/>
              <a:t>16</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CB72288-6809-4EBD-A290-60798B2CDE4F}" type="slidenum">
              <a:rPr lang="en-US" smtClean="0"/>
              <a:pPr/>
              <a:t>17</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380E25AB-5313-4D49-AE37-72ABB1FED8BA}" type="slidenum">
              <a:rPr lang="en-US" smtClean="0"/>
              <a:pPr/>
              <a:t>18</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CB47C7B-AF7E-4600-8109-6CB5E4B3611D}" type="slidenum">
              <a:rPr lang="en-US" smtClean="0"/>
              <a:pPr/>
              <a:t>19</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FD68304-4FF2-4B16-9AF2-5D560F4E3DBF}" type="slidenum">
              <a:rPr lang="en-US" smtClean="0"/>
              <a:pPr/>
              <a:t>2</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9FB85D8-77A3-4C6D-B1D9-69447418B9B9}" type="slidenum">
              <a:rPr lang="en-US" smtClean="0"/>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0EC4CC5-0147-48CE-AB46-6532ED51A49B}" type="slidenum">
              <a:rPr lang="en-US" smtClean="0"/>
              <a:pPr/>
              <a:t>4</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A816F9DC-DA17-49BD-8D4F-F1284EEE53F1}" type="slidenum">
              <a:rPr lang="en-US" smtClean="0"/>
              <a:pPr/>
              <a:t>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D28F575-3E70-4992-A03E-C1767D840832}" type="slidenum">
              <a:rPr lang="en-US" smtClean="0"/>
              <a:pPr/>
              <a:t>6</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ED21DBA-3A78-4ACA-910D-04783B062A30}" type="slidenum">
              <a:rPr lang="en-US" smtClean="0"/>
              <a:pPr/>
              <a:t>7</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8352CDF1-E2A9-4251-A2A5-798775AB395D}" type="slidenum">
              <a:rPr lang="en-US" smtClean="0"/>
              <a:pPr/>
              <a:t>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234DCED7-FB0F-4B57-BF81-EEADE2F8FA56}" type="slidenum">
              <a:rPr lang="en-US" smtClean="0"/>
              <a:pPr/>
              <a:t>10</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7/03/2016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7/03/2016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7/03/2016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7/03/2016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7/03/2016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7/03/2016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7/03/2016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7/03/2016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7/03/2016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7/03/2016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392C1-BE3D-455F-AE00-DCF4D6CF7997}" type="datetimeFigureOut">
              <a:rPr lang="en-AU" smtClean="0"/>
              <a:pPr/>
              <a:t>7/03/2016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1392C1-BE3D-455F-AE00-DCF4D6CF7997}" type="datetimeFigureOut">
              <a:rPr lang="en-AU" smtClean="0"/>
              <a:pPr/>
              <a:t>7/03/2016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1392C1-BE3D-455F-AE00-DCF4D6CF7997}" type="datetimeFigureOut">
              <a:rPr lang="en-AU" smtClean="0"/>
              <a:pPr/>
              <a:t>7/03/2016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1392C1-BE3D-455F-AE00-DCF4D6CF7997}" type="datetimeFigureOut">
              <a:rPr lang="en-AU" smtClean="0"/>
              <a:pPr/>
              <a:t>7/03/2016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392C1-BE3D-455F-AE00-DCF4D6CF7997}" type="datetimeFigureOut">
              <a:rPr lang="en-AU" smtClean="0"/>
              <a:pPr/>
              <a:t>7/03/2016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7/03/2016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21392C1-BE3D-455F-AE00-DCF4D6CF7997}" type="datetimeFigureOut">
              <a:rPr lang="en-AU" smtClean="0"/>
              <a:pPr/>
              <a:t>7/03/2016</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457200" y="679270"/>
            <a:ext cx="8458200" cy="3464110"/>
          </a:xfrm>
        </p:spPr>
        <p:txBody>
          <a:bodyPr/>
          <a:lstStyle/>
          <a:p>
            <a:pPr eaLnBrk="1" hangingPunct="1"/>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Fin 464</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Chapter 11: Liquidity and Reserves Management</a:t>
            </a:r>
            <a:endParaRPr lang="en-US"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819150"/>
            <a:ext cx="8229600" cy="1066800"/>
          </a:xfrm>
        </p:spPr>
        <p:txBody>
          <a:bodyPr/>
          <a:lstStyle/>
          <a:p>
            <a:pPr algn="ctr" eaLnBrk="1" hangingPunct="1"/>
            <a:r>
              <a:rPr lang="en-US" sz="3600" dirty="0" smtClean="0"/>
              <a:t>Sources of Borrowed Funds</a:t>
            </a:r>
          </a:p>
        </p:txBody>
      </p:sp>
      <p:sp>
        <p:nvSpPr>
          <p:cNvPr id="28675" name="Rectangle 3"/>
          <p:cNvSpPr>
            <a:spLocks noGrp="1" noChangeArrowheads="1"/>
          </p:cNvSpPr>
          <p:nvPr>
            <p:ph idx="1"/>
          </p:nvPr>
        </p:nvSpPr>
        <p:spPr>
          <a:xfrm>
            <a:off x="457200" y="2303463"/>
            <a:ext cx="8229600" cy="3822700"/>
          </a:xfrm>
        </p:spPr>
        <p:txBody>
          <a:bodyPr/>
          <a:lstStyle/>
          <a:p>
            <a:pPr eaLnBrk="1" hangingPunct="1">
              <a:lnSpc>
                <a:spcPct val="90000"/>
              </a:lnSpc>
            </a:pPr>
            <a:r>
              <a:rPr lang="en-US" sz="2600" dirty="0" smtClean="0"/>
              <a:t>Federal Funds Purchased</a:t>
            </a:r>
          </a:p>
          <a:p>
            <a:pPr eaLnBrk="1" hangingPunct="1">
              <a:lnSpc>
                <a:spcPct val="90000"/>
              </a:lnSpc>
            </a:pPr>
            <a:r>
              <a:rPr lang="en-US" sz="2600" dirty="0" smtClean="0"/>
              <a:t>Selling Securities for Repurchase (Repos)</a:t>
            </a:r>
          </a:p>
          <a:p>
            <a:pPr eaLnBrk="1" hangingPunct="1">
              <a:lnSpc>
                <a:spcPct val="90000"/>
              </a:lnSpc>
            </a:pPr>
            <a:r>
              <a:rPr lang="en-US" sz="2600" dirty="0" smtClean="0"/>
              <a:t>Issuing Large CDs (Greater than $100,000)</a:t>
            </a:r>
          </a:p>
          <a:p>
            <a:pPr eaLnBrk="1" hangingPunct="1">
              <a:lnSpc>
                <a:spcPct val="90000"/>
              </a:lnSpc>
            </a:pPr>
            <a:r>
              <a:rPr lang="en-US" sz="2600" dirty="0" smtClean="0"/>
              <a:t>Issuing Eurocurrency Deposits</a:t>
            </a:r>
          </a:p>
          <a:p>
            <a:pPr eaLnBrk="1" hangingPunct="1">
              <a:lnSpc>
                <a:spcPct val="90000"/>
              </a:lnSpc>
            </a:pPr>
            <a:r>
              <a:rPr lang="en-US" sz="2600" dirty="0" smtClean="0"/>
              <a:t>Borrowing Reserves from the Discount Window of the Federal Reserve</a:t>
            </a:r>
          </a:p>
        </p:txBody>
      </p:sp>
      <p:sp>
        <p:nvSpPr>
          <p:cNvPr id="28676"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DA5763F9-5068-489C-81BB-E36D557576ED}" type="slidenum">
              <a:rPr lang="en-US" sz="1200">
                <a:solidFill>
                  <a:srgbClr val="FFFFFF"/>
                </a:solidFill>
              </a:rPr>
              <a:pPr algn="r"/>
              <a:t>10</a:t>
            </a:fld>
            <a:endParaRPr lang="en-US" sz="120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647700"/>
            <a:ext cx="8229600" cy="828403"/>
          </a:xfrm>
        </p:spPr>
        <p:txBody>
          <a:bodyPr/>
          <a:lstStyle/>
          <a:p>
            <a:pPr algn="ctr" eaLnBrk="1" hangingPunct="1"/>
            <a:r>
              <a:rPr lang="en-US" sz="3200" b="1" dirty="0" smtClean="0">
                <a:latin typeface="Times New Roman" pitchFamily="18" charset="0"/>
                <a:cs typeface="Times New Roman" pitchFamily="18" charset="0"/>
              </a:rPr>
              <a:t>Estimating Liquidity Needs</a:t>
            </a:r>
          </a:p>
        </p:txBody>
      </p:sp>
      <p:sp>
        <p:nvSpPr>
          <p:cNvPr id="6147" name="Rectangle 3"/>
          <p:cNvSpPr>
            <a:spLocks noGrp="1" noChangeArrowheads="1"/>
          </p:cNvSpPr>
          <p:nvPr>
            <p:ph idx="1"/>
          </p:nvPr>
        </p:nvSpPr>
        <p:spPr>
          <a:xfrm>
            <a:off x="457200" y="1959428"/>
            <a:ext cx="8229600" cy="4593771"/>
          </a:xfrm>
        </p:spPr>
        <p:txBody>
          <a:bodyPr>
            <a:normAutofit/>
          </a:bodyPr>
          <a:lstStyle/>
          <a:p>
            <a:pPr marL="365760" indent="-256032" algn="just" eaLnBrk="1" fontAlgn="auto" hangingPunct="1">
              <a:spcAft>
                <a:spcPts val="0"/>
              </a:spcAft>
              <a:buClr>
                <a:schemeClr val="accent3"/>
              </a:buClr>
              <a:buNone/>
              <a:defRPr/>
            </a:pPr>
            <a:r>
              <a:rPr lang="en-US" sz="2400" dirty="0" smtClean="0"/>
              <a:t> </a:t>
            </a:r>
            <a:r>
              <a:rPr lang="en-US" dirty="0" smtClean="0"/>
              <a:t>  </a:t>
            </a:r>
            <a:r>
              <a:rPr lang="en-US" sz="2400" dirty="0" smtClean="0"/>
              <a:t>Three approaches in measuring or estimating a bank’s liquidity needs:</a:t>
            </a:r>
          </a:p>
          <a:p>
            <a:pPr marL="365760" indent="-256032" eaLnBrk="1" fontAlgn="auto" hangingPunct="1">
              <a:spcAft>
                <a:spcPts val="0"/>
              </a:spcAft>
              <a:buClr>
                <a:schemeClr val="accent3"/>
              </a:buClr>
              <a:buNone/>
              <a:defRPr/>
            </a:pPr>
            <a:endParaRPr lang="en-US" sz="2700" b="1" dirty="0" smtClean="0">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r>
              <a:rPr lang="en-US" sz="2700" b="1" dirty="0" smtClean="0">
                <a:latin typeface="Times New Roman" pitchFamily="18" charset="0"/>
                <a:cs typeface="Times New Roman" pitchFamily="18" charset="0"/>
              </a:rPr>
              <a:t>Sources </a:t>
            </a:r>
            <a:r>
              <a:rPr lang="en-US" sz="2700" b="1" dirty="0">
                <a:latin typeface="Times New Roman" pitchFamily="18" charset="0"/>
                <a:cs typeface="Times New Roman" pitchFamily="18" charset="0"/>
              </a:rPr>
              <a:t>and Uses of Funds Approach</a:t>
            </a:r>
          </a:p>
          <a:p>
            <a:pPr marL="365760" indent="-256032" eaLnBrk="1" fontAlgn="auto" hangingPunct="1">
              <a:spcAft>
                <a:spcPts val="0"/>
              </a:spcAft>
              <a:buClr>
                <a:schemeClr val="accent3"/>
              </a:buClr>
              <a:buFont typeface="Georgia"/>
              <a:buChar char="•"/>
              <a:defRPr/>
            </a:pPr>
            <a:r>
              <a:rPr lang="en-US" sz="2700" b="1" dirty="0" smtClean="0">
                <a:latin typeface="Times New Roman" pitchFamily="18" charset="0"/>
                <a:cs typeface="Times New Roman" pitchFamily="18" charset="0"/>
              </a:rPr>
              <a:t>Structure </a:t>
            </a:r>
            <a:r>
              <a:rPr lang="en-US" sz="2700" b="1" dirty="0">
                <a:latin typeface="Times New Roman" pitchFamily="18" charset="0"/>
                <a:cs typeface="Times New Roman" pitchFamily="18" charset="0"/>
              </a:rPr>
              <a:t>of Funds Approach</a:t>
            </a:r>
          </a:p>
          <a:p>
            <a:pPr marL="365760" indent="-256032" eaLnBrk="1" fontAlgn="auto" hangingPunct="1">
              <a:spcAft>
                <a:spcPts val="0"/>
              </a:spcAft>
              <a:buClr>
                <a:schemeClr val="accent3"/>
              </a:buClr>
              <a:buFont typeface="Georgia"/>
              <a:buChar char="•"/>
              <a:defRPr/>
            </a:pPr>
            <a:r>
              <a:rPr lang="en-US" sz="2700" b="1" dirty="0" smtClean="0">
                <a:latin typeface="Times New Roman" pitchFamily="18" charset="0"/>
                <a:cs typeface="Times New Roman" pitchFamily="18" charset="0"/>
              </a:rPr>
              <a:t>Liquidity </a:t>
            </a:r>
            <a:r>
              <a:rPr lang="en-US" sz="2700" b="1" dirty="0">
                <a:latin typeface="Times New Roman" pitchFamily="18" charset="0"/>
                <a:cs typeface="Times New Roman" pitchFamily="18" charset="0"/>
              </a:rPr>
              <a:t>Indicator </a:t>
            </a:r>
            <a:r>
              <a:rPr lang="en-US" sz="2700" b="1" dirty="0" smtClean="0">
                <a:latin typeface="Times New Roman" pitchFamily="18" charset="0"/>
                <a:cs typeface="Times New Roman" pitchFamily="18" charset="0"/>
              </a:rPr>
              <a:t>Approach</a:t>
            </a:r>
          </a:p>
          <a:p>
            <a:pPr marL="365760" indent="-256032" eaLnBrk="1" fontAlgn="auto" hangingPunct="1">
              <a:spcAft>
                <a:spcPts val="0"/>
              </a:spcAft>
              <a:buClr>
                <a:schemeClr val="accent3"/>
              </a:buClr>
              <a:buNone/>
              <a:defRPr/>
            </a:pPr>
            <a:endParaRPr lang="en-US" sz="2700" b="1" dirty="0">
              <a:latin typeface="Times New Roman" pitchFamily="18" charset="0"/>
              <a:cs typeface="Times New Roman" pitchFamily="18" charset="0"/>
            </a:endParaRPr>
          </a:p>
        </p:txBody>
      </p:sp>
      <p:sp>
        <p:nvSpPr>
          <p:cNvPr id="22532"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7250A963-382F-425F-A6C5-319004184412}" type="slidenum">
              <a:rPr lang="en-US" sz="1200">
                <a:solidFill>
                  <a:srgbClr val="FFFFFF"/>
                </a:solidFill>
              </a:rPr>
              <a:pPr algn="r"/>
              <a:t>11</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535578"/>
            <a:ext cx="8229600" cy="600890"/>
          </a:xfrm>
        </p:spPr>
        <p:txBody>
          <a:bodyPr/>
          <a:lstStyle/>
          <a:p>
            <a:pPr algn="ctr" eaLnBrk="1" hangingPunct="1"/>
            <a:r>
              <a:rPr lang="en-US" sz="3200" b="1" dirty="0" smtClean="0">
                <a:latin typeface="Times New Roman" pitchFamily="18" charset="0"/>
                <a:cs typeface="Times New Roman" pitchFamily="18" charset="0"/>
              </a:rPr>
              <a:t>Sources and Uses of Funds Approach</a:t>
            </a:r>
          </a:p>
        </p:txBody>
      </p:sp>
      <p:sp>
        <p:nvSpPr>
          <p:cNvPr id="6147" name="Rectangle 3"/>
          <p:cNvSpPr>
            <a:spLocks noGrp="1" noChangeArrowheads="1"/>
          </p:cNvSpPr>
          <p:nvPr>
            <p:ph idx="1"/>
          </p:nvPr>
        </p:nvSpPr>
        <p:spPr>
          <a:xfrm>
            <a:off x="274320" y="1306286"/>
            <a:ext cx="8686799" cy="5246914"/>
          </a:xfrm>
        </p:spPr>
        <p:txBody>
          <a:bodyPr>
            <a:normAutofit/>
          </a:bodyPr>
          <a:lstStyle/>
          <a:p>
            <a:pPr marL="274320" indent="-274320" algn="just">
              <a:spcBef>
                <a:spcPts val="0"/>
              </a:spcBef>
              <a:spcAft>
                <a:spcPts val="600"/>
              </a:spcAft>
              <a:buClr>
                <a:srgbClr val="7030A0"/>
              </a:buClr>
              <a:buSzPct val="80000"/>
              <a:buFont typeface="Lucida Sans Unicode" pitchFamily="34" charset="0"/>
              <a:buChar char="□"/>
            </a:pPr>
            <a:r>
              <a:rPr lang="en-US" sz="1900" dirty="0" smtClean="0">
                <a:latin typeface="Times New Roman" pitchFamily="18" charset="0"/>
                <a:cs typeface="Times New Roman" pitchFamily="18" charset="0"/>
              </a:rPr>
              <a:t>A method for estimating a bank’s liquidity requirements by focusing primarily on expected changes in deposits &amp; loans. </a:t>
            </a:r>
          </a:p>
          <a:p>
            <a:pPr marL="274320" indent="-274320" algn="just">
              <a:spcBef>
                <a:spcPts val="0"/>
              </a:spcBef>
              <a:spcAft>
                <a:spcPts val="600"/>
              </a:spcAft>
              <a:buClr>
                <a:srgbClr val="7030A0"/>
              </a:buClr>
              <a:buSzPct val="80000"/>
              <a:buFont typeface="Lucida Sans Unicode" pitchFamily="34" charset="0"/>
              <a:buChar char="□"/>
            </a:pPr>
            <a:r>
              <a:rPr lang="en-US" sz="1900" dirty="0" smtClean="0">
                <a:latin typeface="Times New Roman" pitchFamily="18" charset="0"/>
                <a:cs typeface="Times New Roman" pitchFamily="18" charset="0"/>
              </a:rPr>
              <a:t>The approach begins with two simple facts arising liquidity gap concept:</a:t>
            </a:r>
          </a:p>
          <a:p>
            <a:pPr lvl="1" algn="just">
              <a:buFont typeface="Arial" pitchFamily="34" charset="0"/>
              <a:buChar char="•"/>
            </a:pPr>
            <a:r>
              <a:rPr lang="en-US" sz="1900" dirty="0" smtClean="0">
                <a:latin typeface="Times New Roman" pitchFamily="18" charset="0"/>
                <a:cs typeface="Times New Roman" pitchFamily="18" charset="0"/>
              </a:rPr>
              <a:t>Bank liquidity rises as deposits increase &amp; loans decrease.</a:t>
            </a:r>
          </a:p>
          <a:p>
            <a:pPr lvl="1" algn="just">
              <a:buFont typeface="Arial" pitchFamily="34" charset="0"/>
              <a:buChar char="•"/>
            </a:pPr>
            <a:r>
              <a:rPr lang="en-US" sz="1900" dirty="0" smtClean="0">
                <a:latin typeface="Times New Roman" pitchFamily="18" charset="0"/>
                <a:cs typeface="Times New Roman" pitchFamily="18" charset="0"/>
              </a:rPr>
              <a:t>Bank liquidity declines when deposits decrease &amp; loans increase.</a:t>
            </a:r>
          </a:p>
          <a:p>
            <a:pPr lvl="1" algn="just">
              <a:spcBef>
                <a:spcPts val="0"/>
              </a:spcBef>
              <a:spcAft>
                <a:spcPts val="1200"/>
              </a:spcAft>
              <a:buFont typeface="Arial" pitchFamily="34" charset="0"/>
              <a:buChar char="•"/>
            </a:pPr>
            <a:r>
              <a:rPr lang="en-US" sz="1900" dirty="0" smtClean="0">
                <a:latin typeface="Times New Roman" pitchFamily="18" charset="0"/>
                <a:cs typeface="Times New Roman" pitchFamily="18" charset="0"/>
              </a:rPr>
              <a:t>Sources of liquidity&gt; uses of liquidity = positive liquidity gap &amp; vice versa</a:t>
            </a:r>
          </a:p>
          <a:p>
            <a:pPr marL="274320" lvl="1" indent="-274320" eaLnBrk="1" fontAlgn="auto" hangingPunct="1">
              <a:spcBef>
                <a:spcPts val="0"/>
              </a:spcBef>
              <a:spcAft>
                <a:spcPts val="600"/>
              </a:spcAft>
              <a:buClr>
                <a:srgbClr val="7030A0"/>
              </a:buClr>
              <a:buSzPct val="80000"/>
              <a:buFont typeface="Times New Roman" pitchFamily="18" charset="0"/>
              <a:buChar char="□"/>
              <a:defRPr/>
            </a:pPr>
            <a:r>
              <a:rPr lang="en-US" sz="1900" dirty="0" smtClean="0">
                <a:solidFill>
                  <a:schemeClr val="tx1"/>
                </a:solidFill>
                <a:latin typeface="Times New Roman" pitchFamily="18" charset="0"/>
                <a:cs typeface="Times New Roman" pitchFamily="18" charset="0"/>
              </a:rPr>
              <a:t>Steps in this approach:</a:t>
            </a:r>
          </a:p>
          <a:p>
            <a:pPr marL="274320" lvl="1" indent="-274320" eaLnBrk="1" fontAlgn="auto" hangingPunct="1">
              <a:spcBef>
                <a:spcPts val="0"/>
              </a:spcBef>
              <a:spcAft>
                <a:spcPts val="300"/>
              </a:spcAft>
              <a:buFont typeface="Georgia"/>
              <a:buChar char="▫"/>
              <a:defRPr/>
            </a:pPr>
            <a:r>
              <a:rPr lang="en-US" sz="1900" dirty="0" smtClean="0">
                <a:solidFill>
                  <a:schemeClr val="tx1"/>
                </a:solidFill>
                <a:latin typeface="Times New Roman" pitchFamily="18" charset="0"/>
                <a:cs typeface="Times New Roman" pitchFamily="18" charset="0"/>
              </a:rPr>
              <a:t>Loans </a:t>
            </a:r>
            <a:r>
              <a:rPr lang="en-US" sz="1900" dirty="0">
                <a:solidFill>
                  <a:schemeClr val="tx1"/>
                </a:solidFill>
                <a:latin typeface="Times New Roman" pitchFamily="18" charset="0"/>
                <a:cs typeface="Times New Roman" pitchFamily="18" charset="0"/>
              </a:rPr>
              <a:t>and </a:t>
            </a:r>
            <a:r>
              <a:rPr lang="en-US" sz="1900" dirty="0" smtClean="0">
                <a:solidFill>
                  <a:schemeClr val="tx1"/>
                </a:solidFill>
                <a:latin typeface="Times New Roman" pitchFamily="18" charset="0"/>
                <a:cs typeface="Times New Roman" pitchFamily="18" charset="0"/>
              </a:rPr>
              <a:t>deposits must be forecast </a:t>
            </a:r>
            <a:r>
              <a:rPr lang="en-US" sz="1900" dirty="0">
                <a:solidFill>
                  <a:schemeClr val="tx1"/>
                </a:solidFill>
                <a:latin typeface="Times New Roman" pitchFamily="18" charset="0"/>
                <a:cs typeface="Times New Roman" pitchFamily="18" charset="0"/>
              </a:rPr>
              <a:t>for a </a:t>
            </a:r>
            <a:r>
              <a:rPr lang="en-US" sz="1900" dirty="0" smtClean="0">
                <a:solidFill>
                  <a:schemeClr val="tx1"/>
                </a:solidFill>
                <a:latin typeface="Times New Roman" pitchFamily="18" charset="0"/>
                <a:cs typeface="Times New Roman" pitchFamily="18" charset="0"/>
              </a:rPr>
              <a:t>given liquidity planning period</a:t>
            </a:r>
            <a:endParaRPr lang="en-US" sz="1900" dirty="0">
              <a:solidFill>
                <a:schemeClr val="tx1"/>
              </a:solidFill>
              <a:latin typeface="Times New Roman" pitchFamily="18" charset="0"/>
              <a:cs typeface="Times New Roman" pitchFamily="18" charset="0"/>
            </a:endParaRPr>
          </a:p>
          <a:p>
            <a:pPr marL="274320" lvl="1" indent="-274320" eaLnBrk="1" fontAlgn="auto" hangingPunct="1">
              <a:spcBef>
                <a:spcPts val="0"/>
              </a:spcBef>
              <a:spcAft>
                <a:spcPts val="300"/>
              </a:spcAft>
              <a:buFont typeface="Georgia"/>
              <a:buChar char="▫"/>
              <a:defRPr/>
            </a:pPr>
            <a:r>
              <a:rPr lang="en-US" sz="1900" dirty="0">
                <a:solidFill>
                  <a:schemeClr val="tx1"/>
                </a:solidFill>
                <a:latin typeface="Times New Roman" pitchFamily="18" charset="0"/>
                <a:cs typeface="Times New Roman" pitchFamily="18" charset="0"/>
              </a:rPr>
              <a:t>The </a:t>
            </a:r>
            <a:r>
              <a:rPr lang="en-US" sz="1900" dirty="0" smtClean="0">
                <a:solidFill>
                  <a:schemeClr val="tx1"/>
                </a:solidFill>
                <a:latin typeface="Times New Roman" pitchFamily="18" charset="0"/>
                <a:cs typeface="Times New Roman" pitchFamily="18" charset="0"/>
              </a:rPr>
              <a:t>estimated change </a:t>
            </a:r>
            <a:r>
              <a:rPr lang="en-US" sz="1900" dirty="0">
                <a:solidFill>
                  <a:schemeClr val="tx1"/>
                </a:solidFill>
                <a:latin typeface="Times New Roman" pitchFamily="18" charset="0"/>
                <a:cs typeface="Times New Roman" pitchFamily="18" charset="0"/>
              </a:rPr>
              <a:t>in </a:t>
            </a:r>
            <a:r>
              <a:rPr lang="en-US" sz="1900" dirty="0" smtClean="0">
                <a:solidFill>
                  <a:schemeClr val="tx1"/>
                </a:solidFill>
                <a:latin typeface="Times New Roman" pitchFamily="18" charset="0"/>
                <a:cs typeface="Times New Roman" pitchFamily="18" charset="0"/>
              </a:rPr>
              <a:t>loans </a:t>
            </a:r>
            <a:r>
              <a:rPr lang="en-US" sz="1900" dirty="0">
                <a:solidFill>
                  <a:schemeClr val="tx1"/>
                </a:solidFill>
                <a:latin typeface="Times New Roman" pitchFamily="18" charset="0"/>
                <a:cs typeface="Times New Roman" pitchFamily="18" charset="0"/>
              </a:rPr>
              <a:t>and </a:t>
            </a:r>
            <a:r>
              <a:rPr lang="en-US" sz="1900" dirty="0" smtClean="0">
                <a:solidFill>
                  <a:schemeClr val="tx1"/>
                </a:solidFill>
                <a:latin typeface="Times New Roman" pitchFamily="18" charset="0"/>
                <a:cs typeface="Times New Roman" pitchFamily="18" charset="0"/>
              </a:rPr>
              <a:t>deposits must be calculated </a:t>
            </a:r>
            <a:r>
              <a:rPr lang="en-US" sz="1900" dirty="0">
                <a:solidFill>
                  <a:schemeClr val="tx1"/>
                </a:solidFill>
                <a:latin typeface="Times New Roman" pitchFamily="18" charset="0"/>
                <a:cs typeface="Times New Roman" pitchFamily="18" charset="0"/>
              </a:rPr>
              <a:t>for the </a:t>
            </a:r>
            <a:r>
              <a:rPr lang="en-US" sz="1900" dirty="0" smtClean="0">
                <a:solidFill>
                  <a:schemeClr val="tx1"/>
                </a:solidFill>
                <a:latin typeface="Times New Roman" pitchFamily="18" charset="0"/>
                <a:cs typeface="Times New Roman" pitchFamily="18" charset="0"/>
              </a:rPr>
              <a:t>same planning period</a:t>
            </a:r>
            <a:endParaRPr lang="en-US" sz="1900" dirty="0">
              <a:solidFill>
                <a:schemeClr val="tx1"/>
              </a:solidFill>
              <a:latin typeface="Times New Roman" pitchFamily="18" charset="0"/>
              <a:cs typeface="Times New Roman" pitchFamily="18" charset="0"/>
            </a:endParaRPr>
          </a:p>
          <a:p>
            <a:pPr marL="274320" lvl="1" indent="-274320" eaLnBrk="1" fontAlgn="auto" hangingPunct="1">
              <a:spcBef>
                <a:spcPts val="0"/>
              </a:spcBef>
              <a:spcAft>
                <a:spcPts val="600"/>
              </a:spcAft>
              <a:buFont typeface="Georgia"/>
              <a:buChar char="▫"/>
              <a:defRPr/>
            </a:pPr>
            <a:r>
              <a:rPr lang="en-US" sz="1900" dirty="0">
                <a:solidFill>
                  <a:schemeClr val="tx1"/>
                </a:solidFill>
                <a:latin typeface="Times New Roman" pitchFamily="18" charset="0"/>
                <a:cs typeface="Times New Roman" pitchFamily="18" charset="0"/>
              </a:rPr>
              <a:t>The </a:t>
            </a:r>
            <a:r>
              <a:rPr lang="en-US" sz="1900" dirty="0" smtClean="0">
                <a:solidFill>
                  <a:schemeClr val="tx1"/>
                </a:solidFill>
                <a:latin typeface="Times New Roman" pitchFamily="18" charset="0"/>
                <a:cs typeface="Times New Roman" pitchFamily="18" charset="0"/>
              </a:rPr>
              <a:t>liquidity manager must estimate </a:t>
            </a:r>
            <a:r>
              <a:rPr lang="en-US" sz="1900" dirty="0">
                <a:solidFill>
                  <a:schemeClr val="tx1"/>
                </a:solidFill>
                <a:latin typeface="Times New Roman" pitchFamily="18" charset="0"/>
                <a:cs typeface="Times New Roman" pitchFamily="18" charset="0"/>
              </a:rPr>
              <a:t>the </a:t>
            </a:r>
            <a:r>
              <a:rPr lang="en-US" sz="1900" dirty="0" smtClean="0">
                <a:solidFill>
                  <a:schemeClr val="tx1"/>
                </a:solidFill>
                <a:latin typeface="Times New Roman" pitchFamily="18" charset="0"/>
                <a:cs typeface="Times New Roman" pitchFamily="18" charset="0"/>
              </a:rPr>
              <a:t>bank’s net liquid funds by comparing </a:t>
            </a:r>
            <a:r>
              <a:rPr lang="en-US" sz="1900" dirty="0">
                <a:solidFill>
                  <a:schemeClr val="tx1"/>
                </a:solidFill>
                <a:latin typeface="Times New Roman" pitchFamily="18" charset="0"/>
                <a:cs typeface="Times New Roman" pitchFamily="18" charset="0"/>
              </a:rPr>
              <a:t>the </a:t>
            </a:r>
            <a:r>
              <a:rPr lang="en-US" sz="1900" dirty="0" smtClean="0">
                <a:solidFill>
                  <a:schemeClr val="tx1"/>
                </a:solidFill>
                <a:latin typeface="Times New Roman" pitchFamily="18" charset="0"/>
                <a:cs typeface="Times New Roman" pitchFamily="18" charset="0"/>
              </a:rPr>
              <a:t>estimated change </a:t>
            </a:r>
            <a:r>
              <a:rPr lang="en-US" sz="1900" dirty="0">
                <a:solidFill>
                  <a:schemeClr val="tx1"/>
                </a:solidFill>
                <a:latin typeface="Times New Roman" pitchFamily="18" charset="0"/>
                <a:cs typeface="Times New Roman" pitchFamily="18" charset="0"/>
              </a:rPr>
              <a:t>in </a:t>
            </a:r>
            <a:r>
              <a:rPr lang="en-US" sz="1900" dirty="0" smtClean="0">
                <a:solidFill>
                  <a:schemeClr val="tx1"/>
                </a:solidFill>
                <a:latin typeface="Times New Roman" pitchFamily="18" charset="0"/>
                <a:cs typeface="Times New Roman" pitchFamily="18" charset="0"/>
              </a:rPr>
              <a:t>loans </a:t>
            </a:r>
            <a:r>
              <a:rPr lang="en-US" sz="1900" dirty="0">
                <a:solidFill>
                  <a:schemeClr val="tx1"/>
                </a:solidFill>
                <a:latin typeface="Times New Roman" pitchFamily="18" charset="0"/>
                <a:cs typeface="Times New Roman" pitchFamily="18" charset="0"/>
              </a:rPr>
              <a:t>to the </a:t>
            </a:r>
            <a:r>
              <a:rPr lang="en-US" sz="1900" dirty="0" smtClean="0">
                <a:solidFill>
                  <a:schemeClr val="tx1"/>
                </a:solidFill>
                <a:latin typeface="Times New Roman" pitchFamily="18" charset="0"/>
                <a:cs typeface="Times New Roman" pitchFamily="18" charset="0"/>
              </a:rPr>
              <a:t>estimated change </a:t>
            </a:r>
            <a:r>
              <a:rPr lang="en-US" sz="1900" dirty="0">
                <a:solidFill>
                  <a:schemeClr val="tx1"/>
                </a:solidFill>
                <a:latin typeface="Times New Roman" pitchFamily="18" charset="0"/>
                <a:cs typeface="Times New Roman" pitchFamily="18" charset="0"/>
              </a:rPr>
              <a:t>in </a:t>
            </a:r>
            <a:r>
              <a:rPr lang="en-US" sz="1900" dirty="0" smtClean="0">
                <a:solidFill>
                  <a:schemeClr val="tx1"/>
                </a:solidFill>
                <a:latin typeface="Times New Roman" pitchFamily="18" charset="0"/>
                <a:cs typeface="Times New Roman" pitchFamily="18" charset="0"/>
              </a:rPr>
              <a:t>deposits</a:t>
            </a:r>
          </a:p>
          <a:p>
            <a:pPr marL="274320" lvl="1" indent="-274320" eaLnBrk="1" fontAlgn="auto" hangingPunct="1">
              <a:spcBef>
                <a:spcPts val="0"/>
              </a:spcBef>
              <a:spcAft>
                <a:spcPts val="600"/>
              </a:spcAft>
              <a:buFont typeface="Georgia"/>
              <a:buChar char="▫"/>
              <a:defRPr/>
            </a:pPr>
            <a:endParaRPr lang="en-US" sz="2000" dirty="0">
              <a:solidFill>
                <a:schemeClr val="tx1"/>
              </a:solidFill>
              <a:latin typeface="Times New Roman" pitchFamily="18" charset="0"/>
              <a:cs typeface="Times New Roman" pitchFamily="18" charset="0"/>
            </a:endParaRPr>
          </a:p>
        </p:txBody>
      </p:sp>
      <p:sp>
        <p:nvSpPr>
          <p:cNvPr id="23556"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D6D88E24-3BD2-41AE-B4B9-4B7B32FF3FF9}" type="slidenum">
              <a:rPr lang="en-US" sz="1200">
                <a:solidFill>
                  <a:srgbClr val="FFFFFF"/>
                </a:solidFill>
              </a:rPr>
              <a:pPr algn="r"/>
              <a:t>12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451" y="489857"/>
            <a:ext cx="8229600" cy="1066800"/>
          </a:xfrm>
        </p:spPr>
        <p:txBody>
          <a:bodyPr/>
          <a:lstStyle/>
          <a:p>
            <a:pPr algn="ctr"/>
            <a:r>
              <a:rPr lang="en-US" sz="3200" b="1" dirty="0" smtClean="0">
                <a:latin typeface="Times New Roman" pitchFamily="18" charset="0"/>
                <a:cs typeface="Times New Roman" pitchFamily="18" charset="0"/>
              </a:rPr>
              <a:t>Sources and Uses of Funds Approach (cont)</a:t>
            </a:r>
            <a:r>
              <a:rPr lang="en-US" sz="3200" dirty="0" smtClean="0"/>
              <a:t> </a:t>
            </a:r>
            <a:endParaRPr lang="en-US" sz="3200" dirty="0"/>
          </a:p>
        </p:txBody>
      </p:sp>
      <p:sp>
        <p:nvSpPr>
          <p:cNvPr id="3" name="Content Placeholder 2"/>
          <p:cNvSpPr>
            <a:spLocks noGrp="1"/>
          </p:cNvSpPr>
          <p:nvPr>
            <p:ph idx="1"/>
          </p:nvPr>
        </p:nvSpPr>
        <p:spPr>
          <a:xfrm>
            <a:off x="248193" y="2249488"/>
            <a:ext cx="8699863" cy="4324350"/>
          </a:xfrm>
        </p:spPr>
        <p:txBody>
          <a:bodyPr/>
          <a:lstStyle/>
          <a:p>
            <a:pPr>
              <a:spcBef>
                <a:spcPts val="0"/>
              </a:spcBef>
              <a:spcAft>
                <a:spcPts val="1200"/>
              </a:spcAft>
            </a:pPr>
            <a:r>
              <a:rPr lang="en-US" sz="2400" dirty="0" smtClean="0">
                <a:latin typeface="Times New Roman" pitchFamily="18" charset="0"/>
                <a:cs typeface="Times New Roman" pitchFamily="18" charset="0"/>
              </a:rPr>
              <a:t>Another approach for estimating future deposits and loans is to divide into three components:</a:t>
            </a:r>
          </a:p>
          <a:p>
            <a:pPr marL="623887" indent="-514350">
              <a:spcBef>
                <a:spcPts val="0"/>
              </a:spcBef>
              <a:spcAft>
                <a:spcPts val="1200"/>
              </a:spcAft>
              <a:buFont typeface="+mj-lt"/>
              <a:buAutoNum type="arabicPeriod"/>
            </a:pPr>
            <a:r>
              <a:rPr lang="en-US" sz="2300" b="1" dirty="0" smtClean="0">
                <a:latin typeface="Times New Roman" pitchFamily="18" charset="0"/>
                <a:cs typeface="Times New Roman" pitchFamily="18" charset="0"/>
              </a:rPr>
              <a:t>Trend Component: </a:t>
            </a:r>
            <a:r>
              <a:rPr lang="en-US" sz="2300" dirty="0" smtClean="0">
                <a:latin typeface="Times New Roman" pitchFamily="18" charset="0"/>
                <a:cs typeface="Times New Roman" pitchFamily="18" charset="0"/>
              </a:rPr>
              <a:t>construct trend line</a:t>
            </a:r>
          </a:p>
          <a:p>
            <a:pPr marL="623887" indent="-514350">
              <a:spcBef>
                <a:spcPts val="0"/>
              </a:spcBef>
              <a:spcAft>
                <a:spcPts val="1200"/>
              </a:spcAft>
              <a:buFont typeface="+mj-lt"/>
              <a:buAutoNum type="arabicPeriod"/>
            </a:pPr>
            <a:r>
              <a:rPr lang="en-US" sz="2300" b="1" dirty="0" smtClean="0">
                <a:latin typeface="Times New Roman" pitchFamily="18" charset="0"/>
                <a:cs typeface="Times New Roman" pitchFamily="18" charset="0"/>
              </a:rPr>
              <a:t>Seasonal Component: </a:t>
            </a:r>
            <a:r>
              <a:rPr lang="en-US" sz="2300" dirty="0" smtClean="0">
                <a:latin typeface="Times New Roman" pitchFamily="18" charset="0"/>
                <a:cs typeface="Times New Roman" pitchFamily="18" charset="0"/>
              </a:rPr>
              <a:t>expected to behave due to seasonal factors</a:t>
            </a:r>
          </a:p>
          <a:p>
            <a:pPr marL="623887" indent="-514350">
              <a:spcBef>
                <a:spcPts val="0"/>
              </a:spcBef>
              <a:spcAft>
                <a:spcPts val="1200"/>
              </a:spcAft>
              <a:buFont typeface="+mj-lt"/>
              <a:buAutoNum type="arabicPeriod"/>
            </a:pPr>
            <a:r>
              <a:rPr lang="en-US" sz="2300" b="1" dirty="0" smtClean="0">
                <a:latin typeface="Times New Roman" pitchFamily="18" charset="0"/>
                <a:cs typeface="Times New Roman" pitchFamily="18" charset="0"/>
              </a:rPr>
              <a:t>Cyclical Component: </a:t>
            </a:r>
            <a:r>
              <a:rPr lang="en-US" sz="2300" dirty="0" smtClean="0">
                <a:latin typeface="Times New Roman" pitchFamily="18" charset="0"/>
                <a:cs typeface="Times New Roman" pitchFamily="18" charset="0"/>
              </a:rPr>
              <a:t>positive or negative deviation upon the economy condition</a:t>
            </a:r>
            <a:endParaRPr lang="en-US" sz="2300" dirty="0">
              <a:latin typeface="Times New Roman" pitchFamily="18" charset="0"/>
              <a:cs typeface="Times New Roman"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44137" y="477883"/>
            <a:ext cx="8229600" cy="658586"/>
          </a:xfrm>
        </p:spPr>
        <p:txBody>
          <a:bodyPr/>
          <a:lstStyle/>
          <a:p>
            <a:pPr marL="365760" indent="-256032" algn="ctr" eaLnBrk="1" fontAlgn="auto" hangingPunct="1">
              <a:spcAft>
                <a:spcPts val="0"/>
              </a:spcAft>
              <a:defRPr/>
            </a:pPr>
            <a:r>
              <a:rPr lang="en-US" sz="3200" b="1" dirty="0" smtClean="0">
                <a:latin typeface="Times New Roman" pitchFamily="18" charset="0"/>
                <a:cs typeface="Times New Roman" pitchFamily="18" charset="0"/>
              </a:rPr>
              <a:t>Structure of Funds Approach</a:t>
            </a:r>
          </a:p>
        </p:txBody>
      </p:sp>
      <p:sp>
        <p:nvSpPr>
          <p:cNvPr id="6147" name="Rectangle 3"/>
          <p:cNvSpPr>
            <a:spLocks noGrp="1" noChangeArrowheads="1"/>
          </p:cNvSpPr>
          <p:nvPr>
            <p:ph idx="1"/>
          </p:nvPr>
        </p:nvSpPr>
        <p:spPr>
          <a:xfrm>
            <a:off x="326571" y="1319349"/>
            <a:ext cx="8360229" cy="5233851"/>
          </a:xfrm>
        </p:spPr>
        <p:txBody>
          <a:bodyPr>
            <a:normAutofit lnSpcReduction="10000"/>
          </a:bodyPr>
          <a:lstStyle/>
          <a:p>
            <a:pPr marL="0" indent="0" algn="just">
              <a:spcBef>
                <a:spcPts val="0"/>
              </a:spcBef>
              <a:spcAft>
                <a:spcPts val="1200"/>
              </a:spcAft>
              <a:buNone/>
            </a:pPr>
            <a:r>
              <a:rPr lang="en-US" sz="2000" dirty="0" smtClean="0">
                <a:latin typeface="Times New Roman" pitchFamily="18" charset="0"/>
                <a:cs typeface="Times New Roman" pitchFamily="18" charset="0"/>
              </a:rPr>
              <a:t>A method for estimating a bank’s liquidity needs by dividing its borrowed funds into categories based upon their estimated probability of withdrawal.</a:t>
            </a:r>
          </a:p>
          <a:p>
            <a:pPr marL="0" indent="0" algn="just">
              <a:spcBef>
                <a:spcPts val="0"/>
              </a:spcBef>
              <a:spcAft>
                <a:spcPts val="1200"/>
              </a:spcAft>
              <a:buNone/>
            </a:pPr>
            <a:r>
              <a:rPr lang="en-US" sz="2000" dirty="0" smtClean="0">
                <a:latin typeface="Times New Roman" pitchFamily="18" charset="0"/>
                <a:cs typeface="Times New Roman" pitchFamily="18" charset="0"/>
              </a:rPr>
              <a:t>The deposit and nondeposit liabilities divided into three categories are:</a:t>
            </a:r>
          </a:p>
          <a:p>
            <a:pPr marL="640080" lvl="1" indent="-365760" algn="just">
              <a:buFont typeface="Wingdings" pitchFamily="2" charset="2"/>
              <a:buAutoNum type="arabicPeriod"/>
            </a:pPr>
            <a:r>
              <a:rPr lang="en-US" sz="1900" b="1" dirty="0" smtClean="0">
                <a:latin typeface="Times New Roman" pitchFamily="18" charset="0"/>
                <a:cs typeface="Times New Roman" pitchFamily="18" charset="0"/>
              </a:rPr>
              <a:t>“Hot Money Liabilities” </a:t>
            </a:r>
            <a:r>
              <a:rPr lang="en-US" sz="1900" b="1" dirty="0" smtClean="0">
                <a:solidFill>
                  <a:schemeClr val="tx1">
                    <a:lumMod val="75000"/>
                    <a:lumOff val="25000"/>
                  </a:schemeClr>
                </a:solidFill>
                <a:latin typeface="Times New Roman" pitchFamily="18" charset="0"/>
                <a:cs typeface="Times New Roman" pitchFamily="18" charset="0"/>
              </a:rPr>
              <a:t>(volatile liabilities): </a:t>
            </a:r>
            <a:r>
              <a:rPr lang="en-US" sz="1900" dirty="0" smtClean="0">
                <a:latin typeface="Times New Roman" pitchFamily="18" charset="0"/>
                <a:cs typeface="Times New Roman" pitchFamily="18" charset="0"/>
              </a:rPr>
              <a:t>Deposits &amp; Non Deposit Borrowed funds that are very interest sensitive &amp; will be withdrawn during the current period.</a:t>
            </a:r>
          </a:p>
          <a:p>
            <a:pPr marL="640080" lvl="1" indent="-365760" algn="just">
              <a:buFont typeface="Wingdings" pitchFamily="2" charset="2"/>
              <a:buAutoNum type="arabicPeriod"/>
            </a:pPr>
            <a:r>
              <a:rPr lang="en-US" sz="1900" b="1" dirty="0" smtClean="0">
                <a:latin typeface="Times New Roman" pitchFamily="18" charset="0"/>
                <a:cs typeface="Times New Roman" pitchFamily="18" charset="0"/>
              </a:rPr>
              <a:t>Vulnerable Funds</a:t>
            </a:r>
            <a:r>
              <a:rPr lang="en-US" sz="1900" dirty="0" smtClean="0">
                <a:latin typeface="Times New Roman" pitchFamily="18" charset="0"/>
                <a:cs typeface="Times New Roman" pitchFamily="18" charset="0"/>
              </a:rPr>
              <a:t>: Customer deposits of which a substantial portion (25%-30%) will probably be removed during the current period.</a:t>
            </a:r>
          </a:p>
          <a:p>
            <a:pPr marL="640080" lvl="1" indent="-365760" algn="just">
              <a:spcBef>
                <a:spcPts val="0"/>
              </a:spcBef>
              <a:spcAft>
                <a:spcPts val="600"/>
              </a:spcAft>
              <a:buFont typeface="Wingdings" pitchFamily="2" charset="2"/>
              <a:buAutoNum type="arabicPeriod"/>
            </a:pPr>
            <a:r>
              <a:rPr lang="en-US" sz="1900" b="1" dirty="0" smtClean="0">
                <a:latin typeface="Times New Roman" pitchFamily="18" charset="0"/>
                <a:cs typeface="Times New Roman" pitchFamily="18" charset="0"/>
              </a:rPr>
              <a:t>Stable Funds </a:t>
            </a:r>
            <a:r>
              <a:rPr lang="en-US" sz="1900" b="1" dirty="0" smtClean="0">
                <a:solidFill>
                  <a:schemeClr val="tx1">
                    <a:lumMod val="75000"/>
                    <a:lumOff val="25000"/>
                  </a:schemeClr>
                </a:solidFill>
                <a:latin typeface="Times New Roman" pitchFamily="18" charset="0"/>
                <a:cs typeface="Times New Roman" pitchFamily="18" charset="0"/>
              </a:rPr>
              <a:t>(core deposits or core liabilities) </a:t>
            </a:r>
            <a:r>
              <a:rPr lang="en-US" sz="1900" dirty="0" smtClean="0">
                <a:latin typeface="Times New Roman" pitchFamily="18" charset="0"/>
                <a:cs typeface="Times New Roman" pitchFamily="18" charset="0"/>
              </a:rPr>
              <a:t>:  Most unlikely to be removed during the current period.</a:t>
            </a:r>
            <a:endParaRPr lang="en-US" sz="2000" b="1" dirty="0" smtClean="0">
              <a:latin typeface="Times New Roman" pitchFamily="18" charset="0"/>
              <a:cs typeface="Times New Roman" pitchFamily="18" charset="0"/>
            </a:endParaRPr>
          </a:p>
          <a:p>
            <a:pPr marL="0" lvl="1" indent="0" eaLnBrk="1" fontAlgn="auto" hangingPunct="1">
              <a:spcBef>
                <a:spcPts val="0"/>
              </a:spcBef>
              <a:spcAft>
                <a:spcPts val="0"/>
              </a:spcAft>
              <a:buNone/>
              <a:defRPr/>
            </a:pPr>
            <a:endParaRPr lang="en-US" sz="2000" dirty="0" smtClean="0">
              <a:solidFill>
                <a:schemeClr val="tx1"/>
              </a:solidFill>
              <a:latin typeface="Times New Roman" pitchFamily="18" charset="0"/>
              <a:cs typeface="Times New Roman" pitchFamily="18" charset="0"/>
            </a:endParaRPr>
          </a:p>
          <a:p>
            <a:pPr marL="0" lvl="1" indent="0" eaLnBrk="1" fontAlgn="auto" hangingPunct="1">
              <a:spcBef>
                <a:spcPts val="0"/>
              </a:spcBef>
              <a:spcAft>
                <a:spcPts val="0"/>
              </a:spcAft>
              <a:buNone/>
              <a:defRPr/>
            </a:pPr>
            <a:r>
              <a:rPr lang="en-US" sz="2000" dirty="0" smtClean="0">
                <a:solidFill>
                  <a:schemeClr val="tx1"/>
                </a:solidFill>
                <a:latin typeface="Times New Roman" pitchFamily="18" charset="0"/>
                <a:cs typeface="Times New Roman" pitchFamily="18" charset="0"/>
              </a:rPr>
              <a:t>Liquidity </a:t>
            </a:r>
            <a:r>
              <a:rPr lang="en-US" sz="2000" dirty="0">
                <a:solidFill>
                  <a:schemeClr val="tx1"/>
                </a:solidFill>
                <a:latin typeface="Times New Roman" pitchFamily="18" charset="0"/>
                <a:cs typeface="Times New Roman" pitchFamily="18" charset="0"/>
              </a:rPr>
              <a:t>Manager Set Aside Liquid Funds According to Some Operating </a:t>
            </a:r>
            <a:r>
              <a:rPr lang="en-US" sz="2000" dirty="0" smtClean="0">
                <a:solidFill>
                  <a:schemeClr val="tx1"/>
                </a:solidFill>
                <a:latin typeface="Times New Roman" pitchFamily="18" charset="0"/>
                <a:cs typeface="Times New Roman" pitchFamily="18" charset="0"/>
              </a:rPr>
              <a:t>Rule</a:t>
            </a:r>
          </a:p>
          <a:p>
            <a:pPr marL="0" lvl="1" indent="0" eaLnBrk="1" fontAlgn="auto" hangingPunct="1">
              <a:spcBef>
                <a:spcPts val="0"/>
              </a:spcBef>
              <a:spcAft>
                <a:spcPts val="0"/>
              </a:spcAft>
              <a:buNone/>
              <a:defRPr/>
            </a:pPr>
            <a:endParaRPr lang="en-US" sz="2000" dirty="0" smtClean="0">
              <a:solidFill>
                <a:schemeClr val="tx1"/>
              </a:solidFill>
              <a:latin typeface="Times New Roman" pitchFamily="18" charset="0"/>
              <a:cs typeface="Times New Roman" pitchFamily="18" charset="0"/>
            </a:endParaRPr>
          </a:p>
          <a:p>
            <a:pPr marL="0" lvl="1" indent="0" eaLnBrk="1" fontAlgn="auto" hangingPunct="1">
              <a:spcBef>
                <a:spcPts val="0"/>
              </a:spcBef>
              <a:spcAft>
                <a:spcPts val="0"/>
              </a:spcAft>
              <a:buNone/>
              <a:defRPr/>
            </a:pPr>
            <a:r>
              <a:rPr lang="en-US" sz="2000" b="1" dirty="0" smtClean="0">
                <a:solidFill>
                  <a:schemeClr val="tx1">
                    <a:lumMod val="75000"/>
                    <a:lumOff val="25000"/>
                  </a:schemeClr>
                </a:solidFill>
                <a:latin typeface="Times New Roman" pitchFamily="18" charset="0"/>
                <a:cs typeface="Times New Roman" pitchFamily="18" charset="0"/>
              </a:rPr>
              <a:t>Combining both loan and deposit liquidity requirements, this institution’s total liquidity requirement would be to consider hot money, vulnerable funds, stable funds as well as amount required for potential loan demands. </a:t>
            </a:r>
            <a:endParaRPr lang="en-US" sz="1800" b="1" dirty="0" smtClean="0">
              <a:solidFill>
                <a:schemeClr val="tx1">
                  <a:lumMod val="75000"/>
                  <a:lumOff val="25000"/>
                </a:schemeClr>
              </a:solidFill>
              <a:latin typeface="Times New Roman" pitchFamily="18" charset="0"/>
              <a:cs typeface="Times New Roman" pitchFamily="18" charset="0"/>
            </a:endParaRPr>
          </a:p>
          <a:p>
            <a:pPr marL="0" lvl="1" indent="0" eaLnBrk="1" fontAlgn="auto" hangingPunct="1">
              <a:spcBef>
                <a:spcPts val="0"/>
              </a:spcBef>
              <a:spcAft>
                <a:spcPts val="0"/>
              </a:spcAft>
              <a:buNone/>
              <a:defRPr/>
            </a:pPr>
            <a:endParaRPr lang="en-US" sz="2000" dirty="0">
              <a:solidFill>
                <a:schemeClr val="tx1"/>
              </a:solidFill>
              <a:latin typeface="Times New Roman" pitchFamily="18" charset="0"/>
              <a:cs typeface="Times New Roman" pitchFamily="18" charset="0"/>
            </a:endParaRPr>
          </a:p>
          <a:p>
            <a:pPr marL="658368" lvl="1" indent="-246888" eaLnBrk="1" fontAlgn="auto" hangingPunct="1">
              <a:spcAft>
                <a:spcPts val="0"/>
              </a:spcAft>
              <a:buFont typeface="Georgia"/>
              <a:buChar char="▫"/>
              <a:defRPr/>
            </a:pPr>
            <a:endParaRPr lang="en-US" sz="2100" b="1" dirty="0">
              <a:solidFill>
                <a:schemeClr val="tx1">
                  <a:lumMod val="75000"/>
                  <a:lumOff val="25000"/>
                </a:schemeClr>
              </a:solidFill>
              <a:latin typeface="Times New Roman" pitchFamily="18" charset="0"/>
              <a:cs typeface="Times New Roman" pitchFamily="18" charset="0"/>
            </a:endParaRPr>
          </a:p>
        </p:txBody>
      </p:sp>
      <p:sp>
        <p:nvSpPr>
          <p:cNvPr id="27652"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6526C989-31C4-4E86-B337-44A33E0BE7B4}" type="slidenum">
              <a:rPr lang="en-US" sz="1200">
                <a:solidFill>
                  <a:srgbClr val="FFFFFF"/>
                </a:solidFill>
              </a:rPr>
              <a:pPr algn="r"/>
              <a:t>14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535577"/>
            <a:ext cx="8229600" cy="640080"/>
          </a:xfrm>
        </p:spPr>
        <p:txBody>
          <a:bodyPr/>
          <a:lstStyle/>
          <a:p>
            <a:pPr marL="365760" indent="-256032" algn="ctr" eaLnBrk="1" fontAlgn="auto" hangingPunct="1">
              <a:spcAft>
                <a:spcPts val="0"/>
              </a:spcAft>
              <a:defRPr/>
            </a:pPr>
            <a:r>
              <a:rPr lang="en-US" sz="3200" b="1" dirty="0" smtClean="0">
                <a:latin typeface="Times New Roman" pitchFamily="18" charset="0"/>
                <a:cs typeface="Times New Roman" pitchFamily="18" charset="0"/>
              </a:rPr>
              <a:t>Liquidity Indicator Approach</a:t>
            </a:r>
          </a:p>
        </p:txBody>
      </p:sp>
      <p:sp>
        <p:nvSpPr>
          <p:cNvPr id="6147" name="Rectangle 3"/>
          <p:cNvSpPr>
            <a:spLocks noGrp="1" noChangeArrowheads="1"/>
          </p:cNvSpPr>
          <p:nvPr>
            <p:ph idx="1"/>
          </p:nvPr>
        </p:nvSpPr>
        <p:spPr>
          <a:xfrm>
            <a:off x="182879" y="1410789"/>
            <a:ext cx="8739051" cy="5142411"/>
          </a:xfrm>
        </p:spPr>
        <p:txBody>
          <a:bodyPr>
            <a:normAutofit fontScale="92500"/>
          </a:bodyPr>
          <a:lstStyle/>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Cash position indicator </a:t>
            </a:r>
            <a:r>
              <a:rPr lang="en-US" sz="2100" dirty="0" smtClean="0">
                <a:latin typeface="Times New Roman" pitchFamily="18" charset="0"/>
                <a:cs typeface="Times New Roman" pitchFamily="18" charset="0"/>
              </a:rPr>
              <a:t>= cash &amp; deposits due from depository institutions / total assets.</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Liquid securities indicator </a:t>
            </a:r>
            <a:r>
              <a:rPr lang="en-US" sz="2100" dirty="0" smtClean="0">
                <a:latin typeface="Times New Roman" pitchFamily="18" charset="0"/>
                <a:cs typeface="Times New Roman" pitchFamily="18" charset="0"/>
              </a:rPr>
              <a:t>= government securities / total assets.</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Net federal funds and repurchase agreements position </a:t>
            </a:r>
            <a:r>
              <a:rPr lang="en-US" sz="2100" dirty="0" smtClean="0">
                <a:latin typeface="Times New Roman" pitchFamily="18" charset="0"/>
                <a:cs typeface="Times New Roman" pitchFamily="18" charset="0"/>
              </a:rPr>
              <a:t>= federal funds sold – federal funds purchased / Total asset</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Capacity ratio </a:t>
            </a:r>
            <a:r>
              <a:rPr lang="en-US" sz="2100" dirty="0" smtClean="0">
                <a:latin typeface="Times New Roman" pitchFamily="18" charset="0"/>
                <a:cs typeface="Times New Roman" pitchFamily="18" charset="0"/>
              </a:rPr>
              <a:t>= net loans &amp; leases / total assets.</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Pledged securities ratio = </a:t>
            </a:r>
            <a:r>
              <a:rPr lang="en-US" sz="2100" dirty="0" smtClean="0">
                <a:latin typeface="Times New Roman" pitchFamily="18" charset="0"/>
                <a:cs typeface="Times New Roman" pitchFamily="18" charset="0"/>
              </a:rPr>
              <a:t>pledged securities / total securities holdings.</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Hot money ratio </a:t>
            </a:r>
            <a:r>
              <a:rPr lang="en-US" sz="2100" dirty="0" smtClean="0">
                <a:latin typeface="Times New Roman" pitchFamily="18" charset="0"/>
                <a:cs typeface="Times New Roman" pitchFamily="18" charset="0"/>
              </a:rPr>
              <a:t>= money market assets (cash+ short-term securities+ federal funds sold+ Reverse repurchase agreements) / money market liabilities (CDs+ Eurocurrency deposits+ federal funds borrowings+ repurchase agreements) </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Deposit brokerage index </a:t>
            </a:r>
            <a:r>
              <a:rPr lang="en-US" sz="2100" dirty="0" smtClean="0">
                <a:latin typeface="Times New Roman" pitchFamily="18" charset="0"/>
                <a:cs typeface="Times New Roman" pitchFamily="18" charset="0"/>
              </a:rPr>
              <a:t>= brokered deposits / total deposits.</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Core deposit ratio </a:t>
            </a:r>
            <a:r>
              <a:rPr lang="en-US" sz="2100" dirty="0" smtClean="0">
                <a:latin typeface="Times New Roman" pitchFamily="18" charset="0"/>
                <a:cs typeface="Times New Roman" pitchFamily="18" charset="0"/>
              </a:rPr>
              <a:t>= core deposits / total assets.</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Font typeface="+mj-lt"/>
              <a:buAutoNum type="arabicPeriod"/>
              <a:defRPr/>
            </a:pPr>
            <a:r>
              <a:rPr lang="en-US" sz="2100" b="1" dirty="0" smtClean="0">
                <a:solidFill>
                  <a:schemeClr val="tx1">
                    <a:lumMod val="75000"/>
                    <a:lumOff val="25000"/>
                  </a:schemeClr>
                </a:solidFill>
                <a:latin typeface="Times New Roman" pitchFamily="18" charset="0"/>
                <a:cs typeface="Times New Roman" pitchFamily="18" charset="0"/>
              </a:rPr>
              <a:t>Deposit composition ratio  </a:t>
            </a:r>
            <a:r>
              <a:rPr lang="en-US" sz="2100" dirty="0" smtClean="0">
                <a:latin typeface="Times New Roman" pitchFamily="18" charset="0"/>
                <a:cs typeface="Times New Roman" pitchFamily="18" charset="0"/>
              </a:rPr>
              <a:t>= demand deposits  / time deposits.</a:t>
            </a: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None/>
              <a:defRPr/>
            </a:pPr>
            <a:endParaRPr lang="en-US" sz="2100" b="1" dirty="0" smtClean="0">
              <a:solidFill>
                <a:schemeClr val="tx1">
                  <a:lumMod val="75000"/>
                  <a:lumOff val="25000"/>
                </a:schemeClr>
              </a:solidFill>
              <a:latin typeface="Times New Roman" pitchFamily="18" charset="0"/>
              <a:cs typeface="Times New Roman" pitchFamily="18" charset="0"/>
            </a:endParaRPr>
          </a:p>
          <a:p>
            <a:pPr marL="365760" lvl="1" indent="-365760" eaLnBrk="1" fontAlgn="auto" hangingPunct="1">
              <a:spcBef>
                <a:spcPts val="0"/>
              </a:spcBef>
              <a:spcAft>
                <a:spcPts val="1000"/>
              </a:spcAft>
              <a:buNone/>
              <a:defRPr/>
            </a:pPr>
            <a:endParaRPr lang="en-US" sz="2100" b="1" dirty="0" smtClean="0">
              <a:solidFill>
                <a:schemeClr val="tx1">
                  <a:lumMod val="75000"/>
                  <a:lumOff val="25000"/>
                </a:schemeClr>
              </a:solidFill>
              <a:latin typeface="Times New Roman" pitchFamily="18" charset="0"/>
              <a:cs typeface="Times New Roman" pitchFamily="18" charset="0"/>
            </a:endParaRPr>
          </a:p>
        </p:txBody>
      </p:sp>
      <p:sp>
        <p:nvSpPr>
          <p:cNvPr id="31748"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4DF33180-F7E0-4A7F-B97B-6DA65FC002A7}" type="slidenum">
              <a:rPr lang="en-US" sz="1200">
                <a:solidFill>
                  <a:srgbClr val="FFFFFF"/>
                </a:solidFill>
              </a:rPr>
              <a:pPr algn="r"/>
              <a:t>15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045029"/>
          </a:xfrm>
        </p:spPr>
        <p:txBody>
          <a:bodyPr/>
          <a:lstStyle/>
          <a:p>
            <a:pPr algn="ctr" eaLnBrk="1" hangingPunct="1"/>
            <a:r>
              <a:rPr lang="en-US" sz="3200" b="1" dirty="0" smtClean="0">
                <a:latin typeface="Times New Roman" pitchFamily="18" charset="0"/>
                <a:cs typeface="Times New Roman" pitchFamily="18" charset="0"/>
              </a:rPr>
              <a:t>Signals from the Marketplace</a:t>
            </a:r>
          </a:p>
        </p:txBody>
      </p:sp>
      <p:sp>
        <p:nvSpPr>
          <p:cNvPr id="6147" name="Rectangle 3"/>
          <p:cNvSpPr>
            <a:spLocks noGrp="1" noChangeArrowheads="1"/>
          </p:cNvSpPr>
          <p:nvPr>
            <p:ph idx="1"/>
          </p:nvPr>
        </p:nvSpPr>
        <p:spPr>
          <a:xfrm>
            <a:off x="457200" y="1733550"/>
            <a:ext cx="8229600" cy="4819650"/>
          </a:xfrm>
        </p:spPr>
        <p:txBody>
          <a:bodyPr>
            <a:normAutofit/>
          </a:bodyPr>
          <a:lstStyle/>
          <a:p>
            <a:pPr marL="365760" indent="-256032" eaLnBrk="1" fontAlgn="auto" hangingPunct="1">
              <a:spcAft>
                <a:spcPts val="0"/>
              </a:spcAft>
              <a:buClr>
                <a:schemeClr val="accent3"/>
              </a:buClr>
              <a:buFont typeface="Georgia"/>
              <a:buChar char="•"/>
              <a:defRPr/>
            </a:pPr>
            <a:r>
              <a:rPr lang="en-US" sz="2300" b="1" dirty="0" smtClean="0">
                <a:latin typeface="Times New Roman" pitchFamily="18" charset="0"/>
                <a:cs typeface="Times New Roman" pitchFamily="18" charset="0"/>
              </a:rPr>
              <a:t>The </a:t>
            </a:r>
            <a:r>
              <a:rPr lang="en-US" sz="2300" b="1" dirty="0">
                <a:latin typeface="Times New Roman" pitchFamily="18" charset="0"/>
                <a:cs typeface="Times New Roman" pitchFamily="18" charset="0"/>
              </a:rPr>
              <a:t>Ultimate Standard for Assessing Liquidity </a:t>
            </a:r>
            <a:r>
              <a:rPr lang="en-US" sz="2300" b="1" dirty="0" smtClean="0">
                <a:latin typeface="Times New Roman" pitchFamily="18" charset="0"/>
                <a:cs typeface="Times New Roman" pitchFamily="18" charset="0"/>
              </a:rPr>
              <a:t>Needs is this approach</a:t>
            </a:r>
          </a:p>
          <a:p>
            <a:pPr marL="365760" indent="-256032" eaLnBrk="1" fontAlgn="auto" hangingPunct="1">
              <a:spcAft>
                <a:spcPts val="0"/>
              </a:spcAft>
              <a:buClr>
                <a:schemeClr val="accent3"/>
              </a:buClr>
              <a:buNone/>
              <a:defRPr/>
            </a:pPr>
            <a:endParaRPr lang="en-US" sz="2300" b="1" dirty="0" smtClean="0">
              <a:latin typeface="Times New Roman" pitchFamily="18" charset="0"/>
              <a:cs typeface="Times New Roman" pitchFamily="18" charset="0"/>
            </a:endParaRPr>
          </a:p>
          <a:p>
            <a:pPr marL="658368" lvl="1" indent="-246888" eaLnBrk="1" fontAlgn="auto" hangingPunct="1">
              <a:spcAft>
                <a:spcPts val="0"/>
              </a:spcAft>
              <a:buFont typeface="Georgia"/>
              <a:buChar char="▫"/>
              <a:defRPr/>
            </a:pPr>
            <a:r>
              <a:rPr lang="en-US" sz="2100" b="1" dirty="0">
                <a:solidFill>
                  <a:schemeClr val="tx1">
                    <a:lumMod val="75000"/>
                    <a:lumOff val="25000"/>
                  </a:schemeClr>
                </a:solidFill>
                <a:latin typeface="Times New Roman" pitchFamily="18" charset="0"/>
                <a:cs typeface="Times New Roman" pitchFamily="18" charset="0"/>
              </a:rPr>
              <a:t>Liquidity managers should closely monitor the following market signals:</a:t>
            </a:r>
          </a:p>
          <a:p>
            <a:pPr marL="1133793" lvl="2" indent="-457200" eaLnBrk="1" fontAlgn="auto" hangingPunct="1">
              <a:spcAft>
                <a:spcPts val="0"/>
              </a:spcAft>
              <a:buFont typeface="+mj-lt"/>
              <a:buAutoNum type="arabicPeriod"/>
              <a:defRPr/>
            </a:pPr>
            <a:r>
              <a:rPr lang="en-US" sz="1900" b="1" dirty="0" smtClean="0">
                <a:solidFill>
                  <a:schemeClr val="tx1">
                    <a:lumMod val="65000"/>
                    <a:lumOff val="35000"/>
                  </a:schemeClr>
                </a:solidFill>
                <a:latin typeface="Times New Roman" pitchFamily="18" charset="0"/>
                <a:cs typeface="Times New Roman" pitchFamily="18" charset="0"/>
              </a:rPr>
              <a:t>Public confidence</a:t>
            </a:r>
          </a:p>
          <a:p>
            <a:pPr marL="1133793" lvl="2" indent="-457200" eaLnBrk="1" fontAlgn="auto" hangingPunct="1">
              <a:spcAft>
                <a:spcPts val="0"/>
              </a:spcAft>
              <a:buFont typeface="+mj-lt"/>
              <a:buAutoNum type="arabicPeriod"/>
              <a:defRPr/>
            </a:pPr>
            <a:r>
              <a:rPr lang="en-US" sz="1900" b="1" dirty="0" smtClean="0">
                <a:solidFill>
                  <a:schemeClr val="tx1">
                    <a:lumMod val="65000"/>
                    <a:lumOff val="35000"/>
                  </a:schemeClr>
                </a:solidFill>
                <a:latin typeface="Times New Roman" pitchFamily="18" charset="0"/>
                <a:cs typeface="Times New Roman" pitchFamily="18" charset="0"/>
              </a:rPr>
              <a:t>Stock </a:t>
            </a:r>
            <a:r>
              <a:rPr lang="en-US" sz="1900" b="1" dirty="0">
                <a:solidFill>
                  <a:schemeClr val="tx1">
                    <a:lumMod val="65000"/>
                    <a:lumOff val="35000"/>
                  </a:schemeClr>
                </a:solidFill>
                <a:latin typeface="Times New Roman" pitchFamily="18" charset="0"/>
                <a:cs typeface="Times New Roman" pitchFamily="18" charset="0"/>
              </a:rPr>
              <a:t>price </a:t>
            </a:r>
            <a:r>
              <a:rPr lang="en-US" sz="1900" b="1" dirty="0" smtClean="0">
                <a:solidFill>
                  <a:schemeClr val="tx1">
                    <a:lumMod val="65000"/>
                    <a:lumOff val="35000"/>
                  </a:schemeClr>
                </a:solidFill>
                <a:latin typeface="Times New Roman" pitchFamily="18" charset="0"/>
                <a:cs typeface="Times New Roman" pitchFamily="18" charset="0"/>
              </a:rPr>
              <a:t>behavior  </a:t>
            </a:r>
            <a:endParaRPr lang="en-US" sz="1900" b="1" dirty="0">
              <a:solidFill>
                <a:schemeClr val="tx1">
                  <a:lumMod val="65000"/>
                  <a:lumOff val="35000"/>
                </a:schemeClr>
              </a:solidFill>
              <a:latin typeface="Times New Roman" pitchFamily="18" charset="0"/>
              <a:cs typeface="Times New Roman" pitchFamily="18" charset="0"/>
            </a:endParaRPr>
          </a:p>
          <a:p>
            <a:pPr marL="1133793" lvl="2" indent="-457200" eaLnBrk="1" fontAlgn="auto" hangingPunct="1">
              <a:spcAft>
                <a:spcPts val="0"/>
              </a:spcAft>
              <a:buFont typeface="+mj-lt"/>
              <a:buAutoNum type="arabicPeriod"/>
              <a:defRPr/>
            </a:pPr>
            <a:r>
              <a:rPr lang="en-US" sz="1900" b="1" dirty="0" smtClean="0">
                <a:solidFill>
                  <a:schemeClr val="tx1">
                    <a:lumMod val="65000"/>
                    <a:lumOff val="35000"/>
                  </a:schemeClr>
                </a:solidFill>
                <a:latin typeface="Times New Roman" pitchFamily="18" charset="0"/>
                <a:cs typeface="Times New Roman" pitchFamily="18" charset="0"/>
              </a:rPr>
              <a:t>Risk </a:t>
            </a:r>
            <a:r>
              <a:rPr lang="en-US" sz="1900" b="1" dirty="0">
                <a:solidFill>
                  <a:schemeClr val="tx1">
                    <a:lumMod val="65000"/>
                    <a:lumOff val="35000"/>
                  </a:schemeClr>
                </a:solidFill>
                <a:latin typeface="Times New Roman" pitchFamily="18" charset="0"/>
                <a:cs typeface="Times New Roman" pitchFamily="18" charset="0"/>
              </a:rPr>
              <a:t>premiums on CDs and other </a:t>
            </a:r>
            <a:r>
              <a:rPr lang="en-US" sz="1900" b="1" dirty="0" smtClean="0">
                <a:solidFill>
                  <a:schemeClr val="tx1">
                    <a:lumMod val="65000"/>
                    <a:lumOff val="35000"/>
                  </a:schemeClr>
                </a:solidFill>
                <a:latin typeface="Times New Roman" pitchFamily="18" charset="0"/>
                <a:cs typeface="Times New Roman" pitchFamily="18" charset="0"/>
              </a:rPr>
              <a:t>borrowings </a:t>
            </a:r>
            <a:endParaRPr lang="en-US" sz="1900" b="1" dirty="0">
              <a:solidFill>
                <a:schemeClr val="tx1">
                  <a:lumMod val="65000"/>
                  <a:lumOff val="35000"/>
                </a:schemeClr>
              </a:solidFill>
              <a:latin typeface="Times New Roman" pitchFamily="18" charset="0"/>
              <a:cs typeface="Times New Roman" pitchFamily="18" charset="0"/>
            </a:endParaRPr>
          </a:p>
          <a:p>
            <a:pPr marL="1133793" lvl="2" indent="-457200" eaLnBrk="1" fontAlgn="auto" hangingPunct="1">
              <a:spcAft>
                <a:spcPts val="0"/>
              </a:spcAft>
              <a:buFont typeface="+mj-lt"/>
              <a:buAutoNum type="arabicPeriod"/>
              <a:defRPr/>
            </a:pPr>
            <a:r>
              <a:rPr lang="en-US" sz="1900" b="1" dirty="0" smtClean="0">
                <a:solidFill>
                  <a:schemeClr val="tx1">
                    <a:lumMod val="65000"/>
                    <a:lumOff val="35000"/>
                  </a:schemeClr>
                </a:solidFill>
                <a:latin typeface="Times New Roman" pitchFamily="18" charset="0"/>
                <a:cs typeface="Times New Roman" pitchFamily="18" charset="0"/>
              </a:rPr>
              <a:t>Loss </a:t>
            </a:r>
            <a:r>
              <a:rPr lang="en-US" sz="1900" b="1" dirty="0">
                <a:solidFill>
                  <a:schemeClr val="tx1">
                    <a:lumMod val="65000"/>
                    <a:lumOff val="35000"/>
                  </a:schemeClr>
                </a:solidFill>
                <a:latin typeface="Times New Roman" pitchFamily="18" charset="0"/>
                <a:cs typeface="Times New Roman" pitchFamily="18" charset="0"/>
              </a:rPr>
              <a:t>sales of </a:t>
            </a:r>
            <a:r>
              <a:rPr lang="en-US" sz="1900" b="1" dirty="0" smtClean="0">
                <a:solidFill>
                  <a:schemeClr val="tx1">
                    <a:lumMod val="65000"/>
                    <a:lumOff val="35000"/>
                  </a:schemeClr>
                </a:solidFill>
                <a:latin typeface="Times New Roman" pitchFamily="18" charset="0"/>
                <a:cs typeface="Times New Roman" pitchFamily="18" charset="0"/>
              </a:rPr>
              <a:t>assets </a:t>
            </a:r>
            <a:endParaRPr lang="en-US" sz="1900" b="1" dirty="0">
              <a:solidFill>
                <a:schemeClr val="tx1">
                  <a:lumMod val="65000"/>
                  <a:lumOff val="35000"/>
                </a:schemeClr>
              </a:solidFill>
              <a:latin typeface="Times New Roman" pitchFamily="18" charset="0"/>
              <a:cs typeface="Times New Roman" pitchFamily="18" charset="0"/>
            </a:endParaRPr>
          </a:p>
          <a:p>
            <a:pPr marL="1133793" lvl="2" indent="-457200" eaLnBrk="1" fontAlgn="auto" hangingPunct="1">
              <a:spcAft>
                <a:spcPts val="0"/>
              </a:spcAft>
              <a:buFont typeface="+mj-lt"/>
              <a:buAutoNum type="arabicPeriod"/>
              <a:defRPr/>
            </a:pPr>
            <a:r>
              <a:rPr lang="en-US" sz="1900" b="1" dirty="0" smtClean="0">
                <a:solidFill>
                  <a:schemeClr val="tx1">
                    <a:lumMod val="65000"/>
                    <a:lumOff val="35000"/>
                  </a:schemeClr>
                </a:solidFill>
                <a:latin typeface="Times New Roman" pitchFamily="18" charset="0"/>
                <a:cs typeface="Times New Roman" pitchFamily="18" charset="0"/>
              </a:rPr>
              <a:t>Meeting </a:t>
            </a:r>
            <a:r>
              <a:rPr lang="en-US" sz="1900" b="1" dirty="0">
                <a:solidFill>
                  <a:schemeClr val="tx1">
                    <a:lumMod val="65000"/>
                    <a:lumOff val="35000"/>
                  </a:schemeClr>
                </a:solidFill>
                <a:latin typeface="Times New Roman" pitchFamily="18" charset="0"/>
                <a:cs typeface="Times New Roman" pitchFamily="18" charset="0"/>
              </a:rPr>
              <a:t>commitments to credit </a:t>
            </a:r>
            <a:r>
              <a:rPr lang="en-US" sz="1900" b="1" dirty="0" smtClean="0">
                <a:solidFill>
                  <a:schemeClr val="tx1">
                    <a:lumMod val="65000"/>
                    <a:lumOff val="35000"/>
                  </a:schemeClr>
                </a:solidFill>
                <a:latin typeface="Times New Roman" pitchFamily="18" charset="0"/>
                <a:cs typeface="Times New Roman" pitchFamily="18" charset="0"/>
              </a:rPr>
              <a:t>customers</a:t>
            </a:r>
          </a:p>
          <a:p>
            <a:pPr marL="1133793" lvl="2" indent="-457200" eaLnBrk="1" fontAlgn="auto" hangingPunct="1">
              <a:spcAft>
                <a:spcPts val="0"/>
              </a:spcAft>
              <a:buFont typeface="+mj-lt"/>
              <a:buAutoNum type="arabicPeriod"/>
              <a:defRPr/>
            </a:pPr>
            <a:r>
              <a:rPr lang="en-US" sz="1900" b="1" dirty="0" smtClean="0">
                <a:solidFill>
                  <a:schemeClr val="tx1">
                    <a:lumMod val="65000"/>
                    <a:lumOff val="35000"/>
                  </a:schemeClr>
                </a:solidFill>
                <a:latin typeface="Times New Roman" pitchFamily="18" charset="0"/>
                <a:cs typeface="Times New Roman" pitchFamily="18" charset="0"/>
              </a:rPr>
              <a:t>Borrowings </a:t>
            </a:r>
            <a:r>
              <a:rPr lang="en-US" sz="1900" b="1" dirty="0">
                <a:solidFill>
                  <a:schemeClr val="tx1">
                    <a:lumMod val="65000"/>
                    <a:lumOff val="35000"/>
                  </a:schemeClr>
                </a:solidFill>
                <a:latin typeface="Times New Roman" pitchFamily="18" charset="0"/>
                <a:cs typeface="Times New Roman" pitchFamily="18" charset="0"/>
              </a:rPr>
              <a:t>from the central </a:t>
            </a:r>
            <a:r>
              <a:rPr lang="en-US" sz="1900" b="1" dirty="0" smtClean="0">
                <a:solidFill>
                  <a:schemeClr val="tx1">
                    <a:lumMod val="65000"/>
                    <a:lumOff val="35000"/>
                  </a:schemeClr>
                </a:solidFill>
                <a:latin typeface="Times New Roman" pitchFamily="18" charset="0"/>
                <a:cs typeface="Times New Roman" pitchFamily="18" charset="0"/>
              </a:rPr>
              <a:t>bank</a:t>
            </a:r>
            <a:endParaRPr lang="en-US" sz="1900" b="1" dirty="0">
              <a:solidFill>
                <a:schemeClr val="tx1">
                  <a:lumMod val="65000"/>
                  <a:lumOff val="35000"/>
                </a:schemeClr>
              </a:solidFill>
              <a:latin typeface="Times New Roman" pitchFamily="18" charset="0"/>
              <a:cs typeface="Times New Roman" pitchFamily="18" charset="0"/>
            </a:endParaRPr>
          </a:p>
          <a:p>
            <a:pPr marL="658368" lvl="1" indent="-246888" eaLnBrk="1" fontAlgn="auto" hangingPunct="1">
              <a:spcAft>
                <a:spcPts val="0"/>
              </a:spcAft>
              <a:buFont typeface="Georgia"/>
              <a:buChar char="▫"/>
              <a:defRPr/>
            </a:pPr>
            <a:endParaRPr lang="en-US" sz="2100" b="1" dirty="0">
              <a:solidFill>
                <a:schemeClr val="tx1">
                  <a:lumMod val="75000"/>
                  <a:lumOff val="25000"/>
                </a:schemeClr>
              </a:solidFill>
              <a:latin typeface="Times New Roman" pitchFamily="18" charset="0"/>
              <a:cs typeface="Times New Roman" pitchFamily="18" charset="0"/>
            </a:endParaRPr>
          </a:p>
        </p:txBody>
      </p:sp>
      <p:sp>
        <p:nvSpPr>
          <p:cNvPr id="32772"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942CCDFC-B600-4CC3-BB2E-767DC0951FE5}" type="slidenum">
              <a:rPr lang="en-US" sz="1200">
                <a:solidFill>
                  <a:srgbClr val="FFFFFF"/>
                </a:solidFill>
              </a:rPr>
              <a:pPr algn="r"/>
              <a:t>16</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52697" y="490946"/>
            <a:ext cx="8334103" cy="854528"/>
          </a:xfrm>
        </p:spPr>
        <p:txBody>
          <a:bodyPr/>
          <a:lstStyle/>
          <a:p>
            <a:pPr algn="ctr" eaLnBrk="1" hangingPunct="1"/>
            <a:r>
              <a:rPr lang="en-US" sz="2800" b="1" dirty="0" smtClean="0">
                <a:latin typeface="Times New Roman" pitchFamily="18" charset="0"/>
                <a:cs typeface="Times New Roman" pitchFamily="18" charset="0"/>
              </a:rPr>
              <a:t>Legal Reserves and Money Position Management </a:t>
            </a:r>
          </a:p>
        </p:txBody>
      </p:sp>
      <p:sp>
        <p:nvSpPr>
          <p:cNvPr id="6147" name="Rectangle 3"/>
          <p:cNvSpPr>
            <a:spLocks noGrp="1" noChangeArrowheads="1"/>
          </p:cNvSpPr>
          <p:nvPr>
            <p:ph idx="1"/>
          </p:nvPr>
        </p:nvSpPr>
        <p:spPr>
          <a:xfrm>
            <a:off x="457200" y="1733550"/>
            <a:ext cx="8229600" cy="4819650"/>
          </a:xfrm>
        </p:spPr>
        <p:txBody>
          <a:bodyPr>
            <a:normAutofit/>
          </a:bodyPr>
          <a:lstStyle/>
          <a:p>
            <a:pPr marL="365760" indent="-256032" eaLnBrk="1" fontAlgn="auto" hangingPunct="1">
              <a:spcBef>
                <a:spcPts val="0"/>
              </a:spcBef>
              <a:spcAft>
                <a:spcPts val="600"/>
              </a:spcAft>
              <a:buClr>
                <a:schemeClr val="accent3"/>
              </a:buClr>
              <a:buFont typeface="Georgia"/>
              <a:buChar char="•"/>
              <a:defRPr/>
            </a:pPr>
            <a:r>
              <a:rPr lang="en-US" sz="2100" b="1" dirty="0" smtClean="0">
                <a:latin typeface="Times New Roman" pitchFamily="18" charset="0"/>
                <a:cs typeface="Times New Roman" pitchFamily="18" charset="0"/>
              </a:rPr>
              <a:t>Legal Reserves</a:t>
            </a:r>
          </a:p>
          <a:p>
            <a:pPr marL="658368" lvl="1" indent="-246888" eaLnBrk="1" fontAlgn="auto" hangingPunct="1">
              <a:spcBef>
                <a:spcPts val="0"/>
              </a:spcBef>
              <a:spcAft>
                <a:spcPts val="1200"/>
              </a:spcAft>
              <a:buFont typeface="Georgia"/>
              <a:buChar char="▫"/>
              <a:defRPr/>
            </a:pPr>
            <a:r>
              <a:rPr lang="en-US" sz="2100" dirty="0">
                <a:solidFill>
                  <a:schemeClr val="tx1">
                    <a:lumMod val="75000"/>
                    <a:lumOff val="25000"/>
                  </a:schemeClr>
                </a:solidFill>
                <a:latin typeface="Times New Roman" pitchFamily="18" charset="0"/>
                <a:cs typeface="Times New Roman" pitchFamily="18" charset="0"/>
              </a:rPr>
              <a:t>Those assets that law and central bank regulation say must be held during a particular time period</a:t>
            </a:r>
          </a:p>
          <a:p>
            <a:pPr marL="365760" indent="-256032" eaLnBrk="1" fontAlgn="auto" hangingPunct="1">
              <a:spcBef>
                <a:spcPts val="0"/>
              </a:spcBef>
              <a:spcAft>
                <a:spcPts val="600"/>
              </a:spcAft>
              <a:buClr>
                <a:schemeClr val="accent3"/>
              </a:buClr>
              <a:buFont typeface="Georgia"/>
              <a:buChar char="•"/>
              <a:defRPr/>
            </a:pPr>
            <a:r>
              <a:rPr lang="en-US" sz="2100" dirty="0" smtClean="0">
                <a:latin typeface="Times New Roman" pitchFamily="18" charset="0"/>
                <a:cs typeface="Times New Roman" pitchFamily="18" charset="0"/>
              </a:rPr>
              <a:t>The </a:t>
            </a:r>
            <a:r>
              <a:rPr lang="en-US" sz="2100" dirty="0">
                <a:latin typeface="Times New Roman" pitchFamily="18" charset="0"/>
                <a:cs typeface="Times New Roman" pitchFamily="18" charset="0"/>
              </a:rPr>
              <a:t>current system of accounting for legal </a:t>
            </a:r>
            <a:r>
              <a:rPr lang="en-US" sz="2100" dirty="0" smtClean="0">
                <a:latin typeface="Times New Roman" pitchFamily="18" charset="0"/>
                <a:cs typeface="Times New Roman" pitchFamily="18" charset="0"/>
              </a:rPr>
              <a:t>reserves is called </a:t>
            </a:r>
            <a:r>
              <a:rPr lang="en-US" sz="2100" b="1" dirty="0" smtClean="0">
                <a:latin typeface="Times New Roman" pitchFamily="18" charset="0"/>
                <a:cs typeface="Times New Roman" pitchFamily="18" charset="0"/>
              </a:rPr>
              <a:t>lagged </a:t>
            </a:r>
            <a:r>
              <a:rPr lang="en-US" sz="2100" b="1" dirty="0">
                <a:latin typeface="Times New Roman" pitchFamily="18" charset="0"/>
                <a:cs typeface="Times New Roman" pitchFamily="18" charset="0"/>
              </a:rPr>
              <a:t>reserve accounting</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a:t>
            </a:r>
            <a:r>
              <a:rPr lang="en-US" sz="2100" dirty="0">
                <a:latin typeface="Times New Roman" pitchFamily="18" charset="0"/>
                <a:cs typeface="Times New Roman" pitchFamily="18" charset="0"/>
              </a:rPr>
              <a:t>LRA</a:t>
            </a:r>
            <a:r>
              <a:rPr lang="en-US" sz="2100" dirty="0" smtClean="0">
                <a:latin typeface="Times New Roman" pitchFamily="18" charset="0"/>
                <a:cs typeface="Times New Roman" pitchFamily="18" charset="0"/>
              </a:rPr>
              <a:t>)</a:t>
            </a:r>
          </a:p>
          <a:p>
            <a:pPr marL="658368" lvl="1" indent="-246888" eaLnBrk="1" fontAlgn="auto" hangingPunct="1">
              <a:spcBef>
                <a:spcPts val="0"/>
              </a:spcBef>
              <a:spcAft>
                <a:spcPts val="1200"/>
              </a:spcAft>
              <a:buFont typeface="Georgia"/>
              <a:buChar char="▫"/>
              <a:defRPr/>
            </a:pPr>
            <a:r>
              <a:rPr lang="en-US" sz="2100" dirty="0">
                <a:solidFill>
                  <a:schemeClr val="tx1">
                    <a:lumMod val="75000"/>
                    <a:lumOff val="25000"/>
                  </a:schemeClr>
                </a:solidFill>
                <a:latin typeface="Times New Roman" pitchFamily="18" charset="0"/>
                <a:cs typeface="Times New Roman" pitchFamily="18" charset="0"/>
              </a:rPr>
              <a:t>The daily average amount of deposits and other reservable liabilities are computed using information gathered over a two-week period stretching from a Tuesday through a Monday two weeks later</a:t>
            </a:r>
          </a:p>
          <a:p>
            <a:pPr marL="658368" lvl="1" indent="-246888" eaLnBrk="1" fontAlgn="auto" hangingPunct="1">
              <a:spcBef>
                <a:spcPts val="0"/>
              </a:spcBef>
              <a:spcAft>
                <a:spcPts val="1200"/>
              </a:spcAft>
              <a:buFont typeface="Georgia"/>
              <a:buChar char="▫"/>
              <a:defRPr/>
            </a:pPr>
            <a:r>
              <a:rPr lang="en-US" sz="2100" dirty="0">
                <a:solidFill>
                  <a:schemeClr val="tx1">
                    <a:lumMod val="75000"/>
                    <a:lumOff val="25000"/>
                  </a:schemeClr>
                </a:solidFill>
                <a:latin typeface="Times New Roman" pitchFamily="18" charset="0"/>
                <a:cs typeface="Times New Roman" pitchFamily="18" charset="0"/>
              </a:rPr>
              <a:t>This interval of time is known as the </a:t>
            </a:r>
            <a:r>
              <a:rPr lang="en-US" sz="2100" b="1" dirty="0">
                <a:solidFill>
                  <a:schemeClr val="tx1">
                    <a:lumMod val="75000"/>
                    <a:lumOff val="25000"/>
                  </a:schemeClr>
                </a:solidFill>
                <a:latin typeface="Times New Roman" pitchFamily="18" charset="0"/>
                <a:cs typeface="Times New Roman" pitchFamily="18" charset="0"/>
              </a:rPr>
              <a:t>reserve computation period</a:t>
            </a:r>
          </a:p>
          <a:p>
            <a:pPr marL="658368" lvl="1" indent="-246888" eaLnBrk="1" fontAlgn="auto" hangingPunct="1">
              <a:spcBef>
                <a:spcPts val="0"/>
              </a:spcBef>
              <a:spcAft>
                <a:spcPts val="1200"/>
              </a:spcAft>
              <a:buFont typeface="Georgia"/>
              <a:buChar char="▫"/>
              <a:defRPr/>
            </a:pPr>
            <a:r>
              <a:rPr lang="en-US" sz="2100" dirty="0">
                <a:solidFill>
                  <a:schemeClr val="tx1">
                    <a:lumMod val="75000"/>
                    <a:lumOff val="25000"/>
                  </a:schemeClr>
                </a:solidFill>
                <a:latin typeface="Times New Roman" pitchFamily="18" charset="0"/>
                <a:cs typeface="Times New Roman" pitchFamily="18" charset="0"/>
              </a:rPr>
              <a:t>The daily average amount of vault cash each depository institution holds is also figured over the same two-week computation period</a:t>
            </a:r>
          </a:p>
          <a:p>
            <a:pPr marL="365760" indent="-256032" eaLnBrk="1" fontAlgn="auto" hangingPunct="1">
              <a:spcBef>
                <a:spcPts val="0"/>
              </a:spcBef>
              <a:spcAft>
                <a:spcPts val="1200"/>
              </a:spcAft>
              <a:buClr>
                <a:schemeClr val="accent3"/>
              </a:buClr>
              <a:buFont typeface="Georgia"/>
              <a:buChar char="•"/>
              <a:defRPr/>
            </a:pPr>
            <a:endParaRPr lang="en-US" sz="2300" b="1" dirty="0">
              <a:latin typeface="Times New Roman" pitchFamily="18" charset="0"/>
              <a:cs typeface="Times New Roman" pitchFamily="18" charset="0"/>
            </a:endParaRPr>
          </a:p>
        </p:txBody>
      </p:sp>
      <p:sp>
        <p:nvSpPr>
          <p:cNvPr id="33796"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A334E4E8-E071-4956-A261-90C508B3D4E4}" type="slidenum">
              <a:rPr lang="en-US" sz="1200">
                <a:solidFill>
                  <a:srgbClr val="FFFFFF"/>
                </a:solidFill>
              </a:rPr>
              <a:pPr algn="r"/>
              <a:t>17</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74319" y="464820"/>
            <a:ext cx="8673739" cy="684711"/>
          </a:xfrm>
        </p:spPr>
        <p:txBody>
          <a:bodyPr/>
          <a:lstStyle/>
          <a:p>
            <a:pPr eaLnBrk="1" hangingPunct="1"/>
            <a:r>
              <a:rPr lang="en-US" sz="2800" b="1" dirty="0" smtClean="0">
                <a:latin typeface="Times New Roman" pitchFamily="18" charset="0"/>
                <a:cs typeface="Times New Roman" pitchFamily="18" charset="0"/>
              </a:rPr>
              <a:t>Legal Reserves and Money Position Management (cont)</a:t>
            </a:r>
          </a:p>
        </p:txBody>
      </p:sp>
      <p:sp>
        <p:nvSpPr>
          <p:cNvPr id="6147" name="Rectangle 3"/>
          <p:cNvSpPr>
            <a:spLocks noGrp="1" noChangeArrowheads="1"/>
          </p:cNvSpPr>
          <p:nvPr>
            <p:ph idx="1"/>
          </p:nvPr>
        </p:nvSpPr>
        <p:spPr>
          <a:xfrm>
            <a:off x="169817" y="1306285"/>
            <a:ext cx="8765177" cy="5368835"/>
          </a:xfrm>
        </p:spPr>
        <p:txBody>
          <a:bodyPr>
            <a:normAutofit/>
          </a:bodyPr>
          <a:lstStyle/>
          <a:p>
            <a:pPr marL="274320" lvl="1" indent="-274320" eaLnBrk="1" fontAlgn="auto" hangingPunct="1">
              <a:lnSpc>
                <a:spcPct val="90000"/>
              </a:lnSpc>
              <a:spcBef>
                <a:spcPts val="0"/>
              </a:spcBef>
              <a:spcAft>
                <a:spcPts val="600"/>
              </a:spcAft>
              <a:buFont typeface="Georgia"/>
              <a:buChar char="▫"/>
              <a:defRPr/>
            </a:pPr>
            <a:r>
              <a:rPr lang="en-US" sz="1700" dirty="0" smtClean="0">
                <a:solidFill>
                  <a:schemeClr val="tx1">
                    <a:lumMod val="75000"/>
                    <a:lumOff val="25000"/>
                  </a:schemeClr>
                </a:solidFill>
                <a:latin typeface="Times New Roman" pitchFamily="18" charset="0"/>
                <a:cs typeface="Times New Roman" pitchFamily="18" charset="0"/>
              </a:rPr>
              <a:t>Only </a:t>
            </a:r>
            <a:r>
              <a:rPr lang="en-US" sz="1700" dirty="0">
                <a:solidFill>
                  <a:schemeClr val="tx1">
                    <a:lumMod val="75000"/>
                    <a:lumOff val="25000"/>
                  </a:schemeClr>
                </a:solidFill>
                <a:latin typeface="Times New Roman" pitchFamily="18" charset="0"/>
                <a:cs typeface="Times New Roman" pitchFamily="18" charset="0"/>
              </a:rPr>
              <a:t>two kinds of assets can be used for this purpose</a:t>
            </a:r>
          </a:p>
          <a:p>
            <a:pPr marL="531495" lvl="3" indent="-274320" eaLnBrk="1" fontAlgn="auto" hangingPunct="1">
              <a:lnSpc>
                <a:spcPct val="90000"/>
              </a:lnSpc>
              <a:spcBef>
                <a:spcPts val="0"/>
              </a:spcBef>
              <a:spcAft>
                <a:spcPts val="600"/>
              </a:spcAft>
              <a:buFont typeface="+mj-lt"/>
              <a:buAutoNum type="arabicPeriod"/>
              <a:defRPr/>
            </a:pPr>
            <a:r>
              <a:rPr lang="en-US" sz="1700" b="1" dirty="0">
                <a:solidFill>
                  <a:schemeClr val="tx1">
                    <a:lumMod val="65000"/>
                    <a:lumOff val="35000"/>
                  </a:schemeClr>
                </a:solidFill>
                <a:latin typeface="Times New Roman" pitchFamily="18" charset="0"/>
                <a:cs typeface="Times New Roman" pitchFamily="18" charset="0"/>
              </a:rPr>
              <a:t>Cash in the vault</a:t>
            </a:r>
          </a:p>
          <a:p>
            <a:pPr marL="531495" lvl="3" indent="-274320" eaLnBrk="1" fontAlgn="auto" hangingPunct="1">
              <a:lnSpc>
                <a:spcPct val="90000"/>
              </a:lnSpc>
              <a:spcBef>
                <a:spcPts val="0"/>
              </a:spcBef>
              <a:spcAft>
                <a:spcPts val="600"/>
              </a:spcAft>
              <a:buFont typeface="+mj-lt"/>
              <a:buAutoNum type="arabicPeriod"/>
              <a:defRPr/>
            </a:pPr>
            <a:r>
              <a:rPr lang="en-US" sz="1700" b="1" dirty="0">
                <a:solidFill>
                  <a:schemeClr val="tx1">
                    <a:lumMod val="65000"/>
                    <a:lumOff val="35000"/>
                  </a:schemeClr>
                </a:solidFill>
                <a:latin typeface="Times New Roman" pitchFamily="18" charset="0"/>
                <a:cs typeface="Times New Roman" pitchFamily="18" charset="0"/>
              </a:rPr>
              <a:t>Deposits held in a reserve account with the regional Fed</a:t>
            </a:r>
          </a:p>
          <a:p>
            <a:pPr marL="274320" lvl="1" indent="-274320" eaLnBrk="1" fontAlgn="auto" hangingPunct="1">
              <a:lnSpc>
                <a:spcPct val="90000"/>
              </a:lnSpc>
              <a:spcBef>
                <a:spcPts val="0"/>
              </a:spcBef>
              <a:spcAft>
                <a:spcPts val="600"/>
              </a:spcAft>
              <a:buFont typeface="Georgia"/>
              <a:buChar char="▫"/>
              <a:defRPr/>
            </a:pPr>
            <a:r>
              <a:rPr lang="en-US" sz="1700" dirty="0" smtClean="0">
                <a:solidFill>
                  <a:schemeClr val="tx1">
                    <a:lumMod val="75000"/>
                    <a:lumOff val="25000"/>
                  </a:schemeClr>
                </a:solidFill>
                <a:latin typeface="Times New Roman" pitchFamily="18" charset="0"/>
                <a:cs typeface="Times New Roman" pitchFamily="18" charset="0"/>
              </a:rPr>
              <a:t>The </a:t>
            </a:r>
            <a:r>
              <a:rPr lang="en-US" sz="1700" dirty="0">
                <a:solidFill>
                  <a:schemeClr val="tx1">
                    <a:lumMod val="75000"/>
                    <a:lumOff val="25000"/>
                  </a:schemeClr>
                </a:solidFill>
                <a:latin typeface="Times New Roman" pitchFamily="18" charset="0"/>
                <a:cs typeface="Times New Roman" pitchFamily="18" charset="0"/>
              </a:rPr>
              <a:t>reserve requirement in 2010 was 3 percent of the </a:t>
            </a:r>
            <a:r>
              <a:rPr lang="en-US" sz="1700" dirty="0" smtClean="0">
                <a:solidFill>
                  <a:schemeClr val="tx1">
                    <a:lumMod val="75000"/>
                    <a:lumOff val="25000"/>
                  </a:schemeClr>
                </a:solidFill>
                <a:latin typeface="Times New Roman" pitchFamily="18" charset="0"/>
                <a:cs typeface="Times New Roman" pitchFamily="18" charset="0"/>
              </a:rPr>
              <a:t>end-of-the-day </a:t>
            </a:r>
            <a:r>
              <a:rPr lang="en-US" sz="1700" dirty="0">
                <a:solidFill>
                  <a:schemeClr val="tx1">
                    <a:lumMod val="75000"/>
                    <a:lumOff val="25000"/>
                  </a:schemeClr>
                </a:solidFill>
                <a:latin typeface="Times New Roman" pitchFamily="18" charset="0"/>
                <a:cs typeface="Times New Roman" pitchFamily="18" charset="0"/>
              </a:rPr>
              <a:t>daily average amount held over a two-week period, from $10.7 </a:t>
            </a:r>
            <a:r>
              <a:rPr lang="en-US" sz="1700" dirty="0" smtClean="0">
                <a:solidFill>
                  <a:schemeClr val="tx1">
                    <a:lumMod val="75000"/>
                    <a:lumOff val="25000"/>
                  </a:schemeClr>
                </a:solidFill>
                <a:latin typeface="Times New Roman" pitchFamily="18" charset="0"/>
                <a:cs typeface="Times New Roman" pitchFamily="18" charset="0"/>
              </a:rPr>
              <a:t>million up to $58.8 million. </a:t>
            </a:r>
            <a:r>
              <a:rPr lang="en-US" sz="1700" dirty="0" smtClean="0">
                <a:solidFill>
                  <a:schemeClr val="tx1">
                    <a:lumMod val="65000"/>
                    <a:lumOff val="35000"/>
                  </a:schemeClr>
                </a:solidFill>
                <a:latin typeface="Times New Roman" pitchFamily="18" charset="0"/>
                <a:cs typeface="Times New Roman" pitchFamily="18" charset="0"/>
              </a:rPr>
              <a:t>The </a:t>
            </a:r>
            <a:r>
              <a:rPr lang="en-US" sz="1700" dirty="0">
                <a:solidFill>
                  <a:schemeClr val="tx1">
                    <a:lumMod val="65000"/>
                    <a:lumOff val="35000"/>
                  </a:schemeClr>
                </a:solidFill>
                <a:latin typeface="Times New Roman" pitchFamily="18" charset="0"/>
                <a:cs typeface="Times New Roman" pitchFamily="18" charset="0"/>
              </a:rPr>
              <a:t>first </a:t>
            </a:r>
            <a:r>
              <a:rPr lang="en-US" sz="1700" dirty="0" smtClean="0">
                <a:solidFill>
                  <a:schemeClr val="tx1">
                    <a:lumMod val="65000"/>
                    <a:lumOff val="35000"/>
                  </a:schemeClr>
                </a:solidFill>
                <a:latin typeface="Times New Roman" pitchFamily="18" charset="0"/>
                <a:cs typeface="Times New Roman" pitchFamily="18" charset="0"/>
              </a:rPr>
              <a:t>$10.7 million </a:t>
            </a:r>
            <a:r>
              <a:rPr lang="en-US" sz="1700" dirty="0">
                <a:solidFill>
                  <a:schemeClr val="tx1">
                    <a:lumMod val="65000"/>
                    <a:lumOff val="35000"/>
                  </a:schemeClr>
                </a:solidFill>
                <a:latin typeface="Times New Roman" pitchFamily="18" charset="0"/>
                <a:cs typeface="Times New Roman" pitchFamily="18" charset="0"/>
              </a:rPr>
              <a:t>have zero legal </a:t>
            </a:r>
            <a:r>
              <a:rPr lang="en-US" sz="1700" dirty="0" smtClean="0">
                <a:solidFill>
                  <a:schemeClr val="tx1">
                    <a:lumMod val="65000"/>
                    <a:lumOff val="35000"/>
                  </a:schemeClr>
                </a:solidFill>
                <a:latin typeface="Times New Roman" pitchFamily="18" charset="0"/>
                <a:cs typeface="Times New Roman" pitchFamily="18" charset="0"/>
              </a:rPr>
              <a:t>reserves.</a:t>
            </a:r>
            <a:endParaRPr lang="en-US" sz="1700" dirty="0">
              <a:solidFill>
                <a:schemeClr val="tx1">
                  <a:lumMod val="65000"/>
                  <a:lumOff val="35000"/>
                </a:schemeClr>
              </a:solidFill>
              <a:latin typeface="Times New Roman" pitchFamily="18" charset="0"/>
              <a:cs typeface="Times New Roman" pitchFamily="18" charset="0"/>
            </a:endParaRPr>
          </a:p>
          <a:p>
            <a:pPr marL="274320" lvl="1" indent="-274320" eaLnBrk="1" fontAlgn="auto" hangingPunct="1">
              <a:lnSpc>
                <a:spcPct val="90000"/>
              </a:lnSpc>
              <a:spcBef>
                <a:spcPts val="0"/>
              </a:spcBef>
              <a:spcAft>
                <a:spcPts val="600"/>
              </a:spcAft>
              <a:buFont typeface="Georgia"/>
              <a:buChar char="▫"/>
              <a:defRPr/>
            </a:pPr>
            <a:r>
              <a:rPr lang="en-US" sz="1700" dirty="0" smtClean="0">
                <a:solidFill>
                  <a:schemeClr val="tx1">
                    <a:lumMod val="75000"/>
                    <a:lumOff val="25000"/>
                  </a:schemeClr>
                </a:solidFill>
                <a:latin typeface="Times New Roman" pitchFamily="18" charset="0"/>
                <a:cs typeface="Times New Roman" pitchFamily="18" charset="0"/>
              </a:rPr>
              <a:t>The $58.8 </a:t>
            </a:r>
            <a:r>
              <a:rPr lang="en-US" sz="1700" dirty="0">
                <a:solidFill>
                  <a:schemeClr val="tx1">
                    <a:lumMod val="75000"/>
                    <a:lumOff val="25000"/>
                  </a:schemeClr>
                </a:solidFill>
                <a:latin typeface="Times New Roman" pitchFamily="18" charset="0"/>
                <a:cs typeface="Times New Roman" pitchFamily="18" charset="0"/>
              </a:rPr>
              <a:t>million </a:t>
            </a:r>
            <a:r>
              <a:rPr lang="en-US" sz="1700" dirty="0" smtClean="0">
                <a:solidFill>
                  <a:schemeClr val="tx1">
                    <a:lumMod val="75000"/>
                    <a:lumOff val="25000"/>
                  </a:schemeClr>
                </a:solidFill>
                <a:latin typeface="Times New Roman" pitchFamily="18" charset="0"/>
                <a:cs typeface="Times New Roman" pitchFamily="18" charset="0"/>
              </a:rPr>
              <a:t>figure is </a:t>
            </a:r>
            <a:r>
              <a:rPr lang="en-US" sz="1700" dirty="0">
                <a:solidFill>
                  <a:schemeClr val="tx1">
                    <a:lumMod val="75000"/>
                    <a:lumOff val="25000"/>
                  </a:schemeClr>
                </a:solidFill>
                <a:latin typeface="Times New Roman" pitchFamily="18" charset="0"/>
                <a:cs typeface="Times New Roman" pitchFamily="18" charset="0"/>
              </a:rPr>
              <a:t>known as the reserve tranche and changes every </a:t>
            </a:r>
            <a:r>
              <a:rPr lang="en-US" sz="1700" dirty="0" smtClean="0">
                <a:solidFill>
                  <a:schemeClr val="tx1">
                    <a:lumMod val="75000"/>
                    <a:lumOff val="25000"/>
                  </a:schemeClr>
                </a:solidFill>
                <a:latin typeface="Times New Roman" pitchFamily="18" charset="0"/>
                <a:cs typeface="Times New Roman" pitchFamily="18" charset="0"/>
              </a:rPr>
              <a:t>year</a:t>
            </a:r>
            <a:r>
              <a:rPr lang="en-US" sz="1700" dirty="0">
                <a:solidFill>
                  <a:schemeClr val="tx1">
                    <a:lumMod val="75000"/>
                    <a:lumOff val="25000"/>
                  </a:schemeClr>
                </a:solidFill>
                <a:latin typeface="Times New Roman" pitchFamily="18" charset="0"/>
                <a:cs typeface="Times New Roman" pitchFamily="18" charset="0"/>
              </a:rPr>
              <a:t> </a:t>
            </a:r>
            <a:r>
              <a:rPr lang="en-US" sz="1700" dirty="0" smtClean="0">
                <a:solidFill>
                  <a:schemeClr val="tx1">
                    <a:lumMod val="75000"/>
                    <a:lumOff val="25000"/>
                  </a:schemeClr>
                </a:solidFill>
                <a:latin typeface="Times New Roman" pitchFamily="18" charset="0"/>
                <a:cs typeface="Times New Roman" pitchFamily="18" charset="0"/>
              </a:rPr>
              <a:t>based on deposit growth</a:t>
            </a:r>
            <a:endParaRPr lang="en-US" sz="1700" dirty="0">
              <a:solidFill>
                <a:schemeClr val="tx1">
                  <a:lumMod val="75000"/>
                  <a:lumOff val="25000"/>
                </a:schemeClr>
              </a:solidFill>
              <a:latin typeface="Times New Roman" pitchFamily="18" charset="0"/>
              <a:cs typeface="Times New Roman" pitchFamily="18" charset="0"/>
            </a:endParaRPr>
          </a:p>
          <a:p>
            <a:pPr marL="274320" lvl="1" indent="-274320" eaLnBrk="1" fontAlgn="auto" hangingPunct="1">
              <a:lnSpc>
                <a:spcPct val="90000"/>
              </a:lnSpc>
              <a:spcBef>
                <a:spcPts val="0"/>
              </a:spcBef>
              <a:spcAft>
                <a:spcPts val="600"/>
              </a:spcAft>
              <a:buFont typeface="Georgia"/>
              <a:buChar char="▫"/>
              <a:defRPr/>
            </a:pPr>
            <a:r>
              <a:rPr lang="en-US" sz="1700" dirty="0">
                <a:solidFill>
                  <a:schemeClr val="tx1">
                    <a:lumMod val="75000"/>
                    <a:lumOff val="25000"/>
                  </a:schemeClr>
                </a:solidFill>
                <a:latin typeface="Times New Roman" pitchFamily="18" charset="0"/>
                <a:cs typeface="Times New Roman" pitchFamily="18" charset="0"/>
              </a:rPr>
              <a:t>Transaction deposits over $58.8 million held by the same depository </a:t>
            </a:r>
            <a:r>
              <a:rPr lang="en-US" sz="1700" dirty="0" smtClean="0">
                <a:solidFill>
                  <a:schemeClr val="tx1">
                    <a:lumMod val="75000"/>
                    <a:lumOff val="25000"/>
                  </a:schemeClr>
                </a:solidFill>
                <a:latin typeface="Times New Roman" pitchFamily="18" charset="0"/>
                <a:cs typeface="Times New Roman" pitchFamily="18" charset="0"/>
              </a:rPr>
              <a:t>institution </a:t>
            </a:r>
            <a:r>
              <a:rPr lang="en-US" sz="1700" dirty="0">
                <a:solidFill>
                  <a:schemeClr val="tx1">
                    <a:lumMod val="75000"/>
                    <a:lumOff val="25000"/>
                  </a:schemeClr>
                </a:solidFill>
                <a:latin typeface="Times New Roman" pitchFamily="18" charset="0"/>
                <a:cs typeface="Times New Roman" pitchFamily="18" charset="0"/>
              </a:rPr>
              <a:t>carried a 10 percent legal reserve </a:t>
            </a:r>
            <a:r>
              <a:rPr lang="en-US" sz="1700" dirty="0" smtClean="0">
                <a:solidFill>
                  <a:schemeClr val="tx1">
                    <a:lumMod val="75000"/>
                    <a:lumOff val="25000"/>
                  </a:schemeClr>
                </a:solidFill>
                <a:latin typeface="Times New Roman" pitchFamily="18" charset="0"/>
                <a:cs typeface="Times New Roman" pitchFamily="18" charset="0"/>
              </a:rPr>
              <a:t>requirement</a:t>
            </a:r>
          </a:p>
          <a:p>
            <a:pPr marL="274320" lvl="1" indent="-274320" eaLnBrk="1" fontAlgn="auto" hangingPunct="1">
              <a:lnSpc>
                <a:spcPct val="90000"/>
              </a:lnSpc>
              <a:spcBef>
                <a:spcPts val="0"/>
              </a:spcBef>
              <a:spcAft>
                <a:spcPts val="600"/>
              </a:spcAft>
              <a:buFont typeface="Georgia"/>
              <a:buChar char="▫"/>
              <a:defRPr/>
            </a:pPr>
            <a:r>
              <a:rPr lang="en-US" sz="1700" dirty="0">
                <a:solidFill>
                  <a:schemeClr val="tx1">
                    <a:lumMod val="75000"/>
                    <a:lumOff val="25000"/>
                  </a:schemeClr>
                </a:solidFill>
                <a:latin typeface="Times New Roman" pitchFamily="18" charset="0"/>
                <a:cs typeface="Times New Roman" pitchFamily="18" charset="0"/>
              </a:rPr>
              <a:t>This annual legal reserve adjustment is designed to offset </a:t>
            </a:r>
            <a:r>
              <a:rPr lang="en-US" sz="1700" dirty="0" smtClean="0">
                <a:solidFill>
                  <a:schemeClr val="tx1">
                    <a:lumMod val="75000"/>
                    <a:lumOff val="25000"/>
                  </a:schemeClr>
                </a:solidFill>
                <a:latin typeface="Times New Roman" pitchFamily="18" charset="0"/>
                <a:cs typeface="Times New Roman" pitchFamily="18" charset="0"/>
              </a:rPr>
              <a:t>inflation</a:t>
            </a:r>
          </a:p>
          <a:p>
            <a:pPr marL="274320" lvl="1" indent="-274320" eaLnBrk="1" fontAlgn="auto" hangingPunct="1">
              <a:lnSpc>
                <a:spcPct val="90000"/>
              </a:lnSpc>
              <a:spcBef>
                <a:spcPts val="0"/>
              </a:spcBef>
              <a:spcAft>
                <a:spcPts val="600"/>
              </a:spcAft>
              <a:buFont typeface="Georgia"/>
              <a:buChar char="▫"/>
              <a:defRPr/>
            </a:pPr>
            <a:r>
              <a:rPr lang="en-US" sz="1700" b="1" dirty="0" smtClean="0">
                <a:solidFill>
                  <a:schemeClr val="tx1">
                    <a:lumMod val="75000"/>
                    <a:lumOff val="25000"/>
                  </a:schemeClr>
                </a:solidFill>
                <a:latin typeface="Times New Roman" pitchFamily="18" charset="0"/>
                <a:cs typeface="Times New Roman" pitchFamily="18" charset="0"/>
              </a:rPr>
              <a:t>Each reservable liability item is multiplied by the stipulated reserve requirement percentage to derive each depository’s total legal reserve requirement</a:t>
            </a:r>
          </a:p>
          <a:p>
            <a:pPr marL="274320" lvl="1" indent="-274320" eaLnBrk="1" fontAlgn="auto" hangingPunct="1">
              <a:lnSpc>
                <a:spcPct val="90000"/>
              </a:lnSpc>
              <a:spcBef>
                <a:spcPts val="0"/>
              </a:spcBef>
              <a:spcAft>
                <a:spcPts val="600"/>
              </a:spcAft>
              <a:buFont typeface="Georgia"/>
              <a:buChar char="▫"/>
              <a:defRPr/>
            </a:pPr>
            <a:endParaRPr lang="en-US" sz="1700" dirty="0" smtClean="0">
              <a:solidFill>
                <a:schemeClr val="tx1">
                  <a:lumMod val="75000"/>
                  <a:lumOff val="25000"/>
                </a:schemeClr>
              </a:solidFill>
              <a:latin typeface="Times New Roman" pitchFamily="18" charset="0"/>
              <a:cs typeface="Times New Roman" pitchFamily="18" charset="0"/>
            </a:endParaRPr>
          </a:p>
        </p:txBody>
      </p:sp>
      <p:sp>
        <p:nvSpPr>
          <p:cNvPr id="35844"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B66C6074-4762-43AD-9B4F-6B50213C3601}" type="slidenum">
              <a:rPr lang="en-US" sz="1200">
                <a:solidFill>
                  <a:srgbClr val="FFFFFF"/>
                </a:solidFill>
              </a:rPr>
              <a:pPr algn="r"/>
              <a:t>18</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2068" y="530134"/>
            <a:ext cx="8673738" cy="789214"/>
          </a:xfrm>
        </p:spPr>
        <p:txBody>
          <a:bodyPr/>
          <a:lstStyle/>
          <a:p>
            <a:pPr eaLnBrk="1" hangingPunct="1"/>
            <a:r>
              <a:rPr lang="en-US" sz="2800" b="1" dirty="0" smtClean="0">
                <a:latin typeface="Times New Roman" pitchFamily="18" charset="0"/>
                <a:cs typeface="Times New Roman" pitchFamily="18" charset="0"/>
              </a:rPr>
              <a:t>Legal Reserves and Money Position Management (cont)</a:t>
            </a:r>
          </a:p>
        </p:txBody>
      </p:sp>
      <p:sp>
        <p:nvSpPr>
          <p:cNvPr id="6147" name="Rectangle 3"/>
          <p:cNvSpPr>
            <a:spLocks noGrp="1" noChangeArrowheads="1"/>
          </p:cNvSpPr>
          <p:nvPr>
            <p:ph idx="1"/>
          </p:nvPr>
        </p:nvSpPr>
        <p:spPr>
          <a:xfrm>
            <a:off x="195943" y="1463040"/>
            <a:ext cx="8673737" cy="5090160"/>
          </a:xfrm>
        </p:spPr>
        <p:txBody>
          <a:bodyPr>
            <a:normAutofit/>
          </a:bodyPr>
          <a:lstStyle/>
          <a:p>
            <a:pPr marL="365760" indent="-256032" eaLnBrk="1" fontAlgn="auto" hangingPunct="1">
              <a:spcAft>
                <a:spcPts val="0"/>
              </a:spcAft>
              <a:buClr>
                <a:schemeClr val="accent3"/>
              </a:buClr>
              <a:buFont typeface="Georgia"/>
              <a:buChar char="•"/>
              <a:defRPr/>
            </a:pPr>
            <a:r>
              <a:rPr lang="en-US" sz="2200" b="1" dirty="0">
                <a:latin typeface="Times New Roman" pitchFamily="18" charset="0"/>
                <a:cs typeface="Times New Roman" pitchFamily="18" charset="0"/>
              </a:rPr>
              <a:t>Clearing Balances</a:t>
            </a:r>
            <a:r>
              <a:rPr lang="en-US" sz="2300" b="1" dirty="0">
                <a:latin typeface="Times New Roman" pitchFamily="18" charset="0"/>
                <a:cs typeface="Times New Roman" pitchFamily="18" charset="0"/>
              </a:rPr>
              <a:t> </a:t>
            </a:r>
            <a:r>
              <a:rPr lang="en-US" sz="2300" b="1" dirty="0" smtClean="0">
                <a:latin typeface="Times New Roman" pitchFamily="18" charset="0"/>
                <a:cs typeface="Times New Roman" pitchFamily="18" charset="0"/>
              </a:rPr>
              <a:t> </a:t>
            </a:r>
          </a:p>
          <a:p>
            <a:pPr marL="658368" lvl="1" indent="-246888" eaLnBrk="1" fontAlgn="auto" hangingPunct="1">
              <a:spcBef>
                <a:spcPts val="0"/>
              </a:spcBef>
              <a:spcAft>
                <a:spcPts val="1200"/>
              </a:spcAft>
              <a:buFont typeface="Georgia"/>
              <a:buChar char="▫"/>
              <a:defRPr/>
            </a:pPr>
            <a:r>
              <a:rPr lang="en-US" sz="2000" dirty="0">
                <a:solidFill>
                  <a:schemeClr val="tx1">
                    <a:lumMod val="75000"/>
                    <a:lumOff val="25000"/>
                  </a:schemeClr>
                </a:solidFill>
                <a:latin typeface="Times New Roman" pitchFamily="18" charset="0"/>
                <a:cs typeface="Times New Roman" pitchFamily="18" charset="0"/>
              </a:rPr>
              <a:t>In addition to holding a legal reserve account at the central bank, many depository institutions also hold a clearing balance  </a:t>
            </a:r>
            <a:r>
              <a:rPr lang="en-US" sz="2000" dirty="0" smtClean="0">
                <a:solidFill>
                  <a:schemeClr val="tx1">
                    <a:lumMod val="75000"/>
                    <a:lumOff val="25000"/>
                  </a:schemeClr>
                </a:solidFill>
                <a:latin typeface="Times New Roman" pitchFamily="18" charset="0"/>
                <a:cs typeface="Times New Roman" pitchFamily="18" charset="0"/>
              </a:rPr>
              <a:t>with </a:t>
            </a:r>
            <a:r>
              <a:rPr lang="en-US" sz="2000" dirty="0">
                <a:solidFill>
                  <a:schemeClr val="tx1">
                    <a:lumMod val="75000"/>
                    <a:lumOff val="25000"/>
                  </a:schemeClr>
                </a:solidFill>
                <a:latin typeface="Times New Roman" pitchFamily="18" charset="0"/>
                <a:cs typeface="Times New Roman" pitchFamily="18" charset="0"/>
              </a:rPr>
              <a:t>the Fed to cover any checks or other debit items drawn against </a:t>
            </a:r>
            <a:r>
              <a:rPr lang="en-US" sz="2000" dirty="0" smtClean="0">
                <a:solidFill>
                  <a:schemeClr val="tx1">
                    <a:lumMod val="75000"/>
                    <a:lumOff val="25000"/>
                  </a:schemeClr>
                </a:solidFill>
                <a:latin typeface="Times New Roman" pitchFamily="18" charset="0"/>
                <a:cs typeface="Times New Roman" pitchFamily="18" charset="0"/>
              </a:rPr>
              <a:t>them</a:t>
            </a:r>
          </a:p>
          <a:p>
            <a:pPr marL="658368" lvl="1" indent="-246888" eaLnBrk="1" fontAlgn="auto" hangingPunct="1">
              <a:spcBef>
                <a:spcPts val="0"/>
              </a:spcBef>
              <a:spcAft>
                <a:spcPts val="1200"/>
              </a:spcAft>
              <a:buFont typeface="Georgia"/>
              <a:buChar char="▫"/>
              <a:defRPr/>
            </a:pPr>
            <a:r>
              <a:rPr lang="en-US" sz="2000" dirty="0">
                <a:solidFill>
                  <a:schemeClr val="tx1">
                    <a:lumMod val="75000"/>
                    <a:lumOff val="25000"/>
                  </a:schemeClr>
                </a:solidFill>
                <a:latin typeface="Times New Roman" pitchFamily="18" charset="0"/>
                <a:cs typeface="Times New Roman" pitchFamily="18" charset="0"/>
              </a:rPr>
              <a:t>For example, suppose a bank had a clearing balance averaging $1 million during a particular two-week maintenance period and the Federal funds interest rate over this same period </a:t>
            </a:r>
            <a:r>
              <a:rPr lang="en-US" sz="2000" dirty="0" smtClean="0">
                <a:solidFill>
                  <a:schemeClr val="tx1">
                    <a:lumMod val="75000"/>
                    <a:lumOff val="25000"/>
                  </a:schemeClr>
                </a:solidFill>
                <a:latin typeface="Times New Roman" pitchFamily="18" charset="0"/>
                <a:cs typeface="Times New Roman" pitchFamily="18" charset="0"/>
              </a:rPr>
              <a:t>averaged </a:t>
            </a:r>
            <a:r>
              <a:rPr lang="en-US" sz="2000" dirty="0">
                <a:solidFill>
                  <a:schemeClr val="tx1">
                    <a:lumMod val="75000"/>
                    <a:lumOff val="25000"/>
                  </a:schemeClr>
                </a:solidFill>
                <a:latin typeface="Times New Roman" pitchFamily="18" charset="0"/>
                <a:cs typeface="Times New Roman" pitchFamily="18" charset="0"/>
              </a:rPr>
              <a:t>5.50 </a:t>
            </a:r>
            <a:r>
              <a:rPr lang="en-US" sz="2000" dirty="0" smtClean="0">
                <a:solidFill>
                  <a:schemeClr val="tx1">
                    <a:lumMod val="75000"/>
                    <a:lumOff val="25000"/>
                  </a:schemeClr>
                </a:solidFill>
                <a:latin typeface="Times New Roman" pitchFamily="18" charset="0"/>
                <a:cs typeface="Times New Roman" pitchFamily="18" charset="0"/>
              </a:rPr>
              <a:t>percent</a:t>
            </a:r>
          </a:p>
          <a:p>
            <a:pPr marL="658368" lvl="1" indent="-246888" eaLnBrk="1" fontAlgn="auto" hangingPunct="1">
              <a:spcBef>
                <a:spcPts val="0"/>
              </a:spcBef>
              <a:spcAft>
                <a:spcPts val="1200"/>
              </a:spcAft>
              <a:buFont typeface="Georgia"/>
              <a:buChar char="▫"/>
              <a:defRPr/>
            </a:pPr>
            <a:r>
              <a:rPr lang="en-US" sz="2000" dirty="0" smtClean="0">
                <a:solidFill>
                  <a:schemeClr val="tx1">
                    <a:lumMod val="75000"/>
                    <a:lumOff val="25000"/>
                  </a:schemeClr>
                </a:solidFill>
                <a:latin typeface="Times New Roman" pitchFamily="18" charset="0"/>
                <a:cs typeface="Times New Roman" pitchFamily="18" charset="0"/>
              </a:rPr>
              <a:t>Then </a:t>
            </a:r>
            <a:r>
              <a:rPr lang="en-US" sz="2000" dirty="0">
                <a:solidFill>
                  <a:schemeClr val="tx1">
                    <a:lumMod val="75000"/>
                    <a:lumOff val="25000"/>
                  </a:schemeClr>
                </a:solidFill>
                <a:latin typeface="Times New Roman" pitchFamily="18" charset="0"/>
                <a:cs typeface="Times New Roman" pitchFamily="18" charset="0"/>
              </a:rPr>
              <a:t>it would earn a Federal Reserve credit </a:t>
            </a:r>
            <a:r>
              <a:rPr lang="en-US" sz="2000" dirty="0" smtClean="0">
                <a:solidFill>
                  <a:schemeClr val="tx1">
                    <a:lumMod val="75000"/>
                    <a:lumOff val="25000"/>
                  </a:schemeClr>
                </a:solidFill>
                <a:latin typeface="Times New Roman" pitchFamily="18" charset="0"/>
                <a:cs typeface="Times New Roman" pitchFamily="18" charset="0"/>
              </a:rPr>
              <a:t>of $1000000*0.055*(14/360)=2138.89</a:t>
            </a:r>
          </a:p>
          <a:p>
            <a:pPr marL="658368" lvl="1" indent="-246888" eaLnBrk="1" fontAlgn="auto" hangingPunct="1">
              <a:spcAft>
                <a:spcPts val="0"/>
              </a:spcAft>
              <a:buFont typeface="Georgia"/>
              <a:buChar char="▫"/>
              <a:defRPr/>
            </a:pPr>
            <a:endParaRPr lang="en-US" sz="1900" b="1" dirty="0" smtClean="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spcAft>
                <a:spcPts val="0"/>
              </a:spcAft>
              <a:buFont typeface="Georgia"/>
              <a:buChar char="▫"/>
              <a:defRPr/>
            </a:pPr>
            <a:endParaRPr lang="en-US" sz="1900" b="1" dirty="0" smtClean="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spcAft>
                <a:spcPts val="0"/>
              </a:spcAft>
              <a:buFont typeface="Georgia"/>
              <a:buChar char="▫"/>
              <a:defRPr/>
            </a:pPr>
            <a:endParaRPr lang="en-US" sz="1900" b="1"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spcAft>
                <a:spcPts val="0"/>
              </a:spcAft>
              <a:buFont typeface="Georgia"/>
              <a:buChar char="▫"/>
              <a:defRPr/>
            </a:pPr>
            <a:endParaRPr lang="en-US" sz="1900" b="1" dirty="0" smtClean="0">
              <a:solidFill>
                <a:schemeClr val="tx1">
                  <a:lumMod val="75000"/>
                  <a:lumOff val="25000"/>
                </a:schemeClr>
              </a:solidFill>
              <a:latin typeface="Times New Roman" pitchFamily="18" charset="0"/>
              <a:cs typeface="Times New Roman" pitchFamily="18" charset="0"/>
            </a:endParaRPr>
          </a:p>
        </p:txBody>
      </p:sp>
      <p:sp>
        <p:nvSpPr>
          <p:cNvPr id="38916"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BAAA6014-1C20-4B3B-8645-C3C10C210BF2}" type="slidenum">
              <a:rPr lang="en-US" sz="1200">
                <a:solidFill>
                  <a:srgbClr val="FFFFFF"/>
                </a:solidFill>
              </a:rPr>
              <a:pPr algn="r"/>
              <a:t>19</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0890" y="451758"/>
            <a:ext cx="8085909" cy="684712"/>
          </a:xfrm>
        </p:spPr>
        <p:txBody>
          <a:bodyPr/>
          <a:lstStyle/>
          <a:p>
            <a:pPr algn="ctr" eaLnBrk="1" hangingPunct="1"/>
            <a:r>
              <a:rPr lang="en-US" sz="3200" b="1" dirty="0" smtClean="0">
                <a:latin typeface="Times New Roman" pitchFamily="18" charset="0"/>
                <a:cs typeface="Times New Roman" pitchFamily="18" charset="0"/>
              </a:rPr>
              <a:t>Introduction</a:t>
            </a:r>
          </a:p>
        </p:txBody>
      </p:sp>
      <p:sp>
        <p:nvSpPr>
          <p:cNvPr id="6147" name="Rectangle 3"/>
          <p:cNvSpPr>
            <a:spLocks noGrp="1" noChangeArrowheads="1"/>
          </p:cNvSpPr>
          <p:nvPr>
            <p:ph idx="1"/>
          </p:nvPr>
        </p:nvSpPr>
        <p:spPr>
          <a:xfrm>
            <a:off x="169817" y="1345474"/>
            <a:ext cx="8739052" cy="5029200"/>
          </a:xfrm>
        </p:spPr>
        <p:txBody>
          <a:bodyPr>
            <a:noAutofit/>
          </a:bodyPr>
          <a:lstStyle/>
          <a:p>
            <a:pPr marL="365760" indent="-256032" eaLnBrk="1" fontAlgn="auto" hangingPunct="1">
              <a:spcBef>
                <a:spcPts val="0"/>
              </a:spcBef>
              <a:spcAft>
                <a:spcPts val="1200"/>
              </a:spcAft>
              <a:buClr>
                <a:schemeClr val="accent3"/>
              </a:buClr>
              <a:buFont typeface="Georgia"/>
              <a:buChar char="•"/>
              <a:defRPr/>
            </a:pPr>
            <a:r>
              <a:rPr lang="en-US" sz="1950" dirty="0" smtClean="0">
                <a:latin typeface="Times New Roman" pitchFamily="18" charset="0"/>
                <a:cs typeface="Times New Roman" pitchFamily="18" charset="0"/>
              </a:rPr>
              <a:t>One </a:t>
            </a:r>
            <a:r>
              <a:rPr lang="en-US" sz="1950" dirty="0">
                <a:latin typeface="Times New Roman" pitchFamily="18" charset="0"/>
                <a:cs typeface="Times New Roman" pitchFamily="18" charset="0"/>
              </a:rPr>
              <a:t>of the most important tasks the management of any financial institution faces is </a:t>
            </a:r>
            <a:r>
              <a:rPr lang="en-US" sz="1950" dirty="0" smtClean="0">
                <a:latin typeface="Times New Roman" pitchFamily="18" charset="0"/>
                <a:cs typeface="Times New Roman" pitchFamily="18" charset="0"/>
              </a:rPr>
              <a:t>ensuring adequate liquidity at </a:t>
            </a:r>
            <a:r>
              <a:rPr lang="en-US" sz="1950" dirty="0">
                <a:latin typeface="Times New Roman" pitchFamily="18" charset="0"/>
                <a:cs typeface="Times New Roman" pitchFamily="18" charset="0"/>
              </a:rPr>
              <a:t>all </a:t>
            </a:r>
            <a:r>
              <a:rPr lang="en-US" sz="1950" dirty="0" smtClean="0">
                <a:latin typeface="Times New Roman" pitchFamily="18" charset="0"/>
                <a:cs typeface="Times New Roman" pitchFamily="18" charset="0"/>
              </a:rPr>
              <a:t>times</a:t>
            </a:r>
          </a:p>
          <a:p>
            <a:pPr marL="365760" indent="-256032" eaLnBrk="1" fontAlgn="auto" hangingPunct="1">
              <a:spcBef>
                <a:spcPts val="0"/>
              </a:spcBef>
              <a:spcAft>
                <a:spcPts val="1200"/>
              </a:spcAft>
              <a:buClr>
                <a:schemeClr val="accent3"/>
              </a:buClr>
              <a:buFont typeface="Georgia"/>
              <a:buChar char="•"/>
              <a:defRPr/>
            </a:pPr>
            <a:r>
              <a:rPr lang="en-US" sz="1950" dirty="0" smtClean="0">
                <a:latin typeface="Times New Roman" pitchFamily="18" charset="0"/>
                <a:cs typeface="Times New Roman" pitchFamily="18" charset="0"/>
              </a:rPr>
              <a:t>A </a:t>
            </a:r>
            <a:r>
              <a:rPr lang="en-US" sz="1950" dirty="0">
                <a:latin typeface="Times New Roman" pitchFamily="18" charset="0"/>
                <a:cs typeface="Times New Roman" pitchFamily="18" charset="0"/>
              </a:rPr>
              <a:t>financial firm is considered to be “</a:t>
            </a:r>
            <a:r>
              <a:rPr lang="en-US" sz="1950" b="1" dirty="0">
                <a:latin typeface="Times New Roman" pitchFamily="18" charset="0"/>
                <a:cs typeface="Times New Roman" pitchFamily="18" charset="0"/>
              </a:rPr>
              <a:t>liquid</a:t>
            </a:r>
            <a:r>
              <a:rPr lang="en-US" sz="1950" dirty="0">
                <a:latin typeface="Times New Roman" pitchFamily="18" charset="0"/>
                <a:cs typeface="Times New Roman" pitchFamily="18" charset="0"/>
              </a:rPr>
              <a:t>” if </a:t>
            </a:r>
            <a:r>
              <a:rPr lang="en-US" sz="1950" dirty="0" smtClean="0">
                <a:latin typeface="Times New Roman" pitchFamily="18" charset="0"/>
                <a:cs typeface="Times New Roman" pitchFamily="18" charset="0"/>
              </a:rPr>
              <a:t>it </a:t>
            </a:r>
            <a:r>
              <a:rPr lang="en-US" sz="1950" dirty="0">
                <a:latin typeface="Times New Roman" pitchFamily="18" charset="0"/>
                <a:cs typeface="Times New Roman" pitchFamily="18" charset="0"/>
              </a:rPr>
              <a:t>has ready access to immediately spendable funds </a:t>
            </a:r>
            <a:r>
              <a:rPr lang="en-US" sz="1950" dirty="0" smtClean="0">
                <a:latin typeface="Times New Roman" pitchFamily="18" charset="0"/>
                <a:cs typeface="Times New Roman" pitchFamily="18" charset="0"/>
              </a:rPr>
              <a:t>at </a:t>
            </a:r>
            <a:r>
              <a:rPr lang="en-US" sz="1950" dirty="0">
                <a:latin typeface="Times New Roman" pitchFamily="18" charset="0"/>
                <a:cs typeface="Times New Roman" pitchFamily="18" charset="0"/>
              </a:rPr>
              <a:t>reasonable cost at precisely the time those funds are </a:t>
            </a:r>
            <a:r>
              <a:rPr lang="en-US" sz="1950" dirty="0" smtClean="0">
                <a:latin typeface="Times New Roman" pitchFamily="18" charset="0"/>
                <a:cs typeface="Times New Roman" pitchFamily="18" charset="0"/>
              </a:rPr>
              <a:t>needed</a:t>
            </a:r>
          </a:p>
          <a:p>
            <a:pPr marL="365760" indent="-256032" eaLnBrk="1" fontAlgn="auto" hangingPunct="1">
              <a:spcBef>
                <a:spcPts val="0"/>
              </a:spcBef>
              <a:spcAft>
                <a:spcPts val="0"/>
              </a:spcAft>
              <a:buClr>
                <a:schemeClr val="accent3"/>
              </a:buClr>
              <a:buFont typeface="Georgia"/>
              <a:buChar char="•"/>
              <a:defRPr/>
            </a:pPr>
            <a:r>
              <a:rPr lang="en-US" sz="1950" dirty="0" smtClean="0">
                <a:latin typeface="Times New Roman" pitchFamily="18" charset="0"/>
                <a:cs typeface="Times New Roman" pitchFamily="18" charset="0"/>
              </a:rPr>
              <a:t>This </a:t>
            </a:r>
            <a:r>
              <a:rPr lang="en-US" sz="1950" dirty="0">
                <a:latin typeface="Times New Roman" pitchFamily="18" charset="0"/>
                <a:cs typeface="Times New Roman" pitchFamily="18" charset="0"/>
              </a:rPr>
              <a:t>suggests that a liquid </a:t>
            </a:r>
            <a:r>
              <a:rPr lang="en-US" sz="1950" dirty="0" smtClean="0">
                <a:latin typeface="Times New Roman" pitchFamily="18" charset="0"/>
                <a:cs typeface="Times New Roman" pitchFamily="18" charset="0"/>
              </a:rPr>
              <a:t>financial </a:t>
            </a:r>
            <a:r>
              <a:rPr lang="en-US" sz="1950" dirty="0">
                <a:latin typeface="Times New Roman" pitchFamily="18" charset="0"/>
                <a:cs typeface="Times New Roman" pitchFamily="18" charset="0"/>
              </a:rPr>
              <a:t>firm either </a:t>
            </a:r>
            <a:r>
              <a:rPr lang="en-US" sz="1950" dirty="0" smtClean="0">
                <a:latin typeface="Times New Roman" pitchFamily="18" charset="0"/>
                <a:cs typeface="Times New Roman" pitchFamily="18" charset="0"/>
              </a:rPr>
              <a:t>has</a:t>
            </a:r>
          </a:p>
          <a:p>
            <a:pPr marL="658368" lvl="1" indent="-246888" eaLnBrk="1" fontAlgn="auto" hangingPunct="1">
              <a:spcBef>
                <a:spcPts val="0"/>
              </a:spcBef>
              <a:spcAft>
                <a:spcPts val="0"/>
              </a:spcAft>
              <a:buFont typeface="Georgia"/>
              <a:buChar char="▫"/>
              <a:defRPr/>
            </a:pPr>
            <a:r>
              <a:rPr lang="en-US" sz="1950" dirty="0" smtClean="0">
                <a:solidFill>
                  <a:schemeClr val="tx1">
                    <a:lumMod val="75000"/>
                    <a:lumOff val="25000"/>
                  </a:schemeClr>
                </a:solidFill>
                <a:latin typeface="Times New Roman" pitchFamily="18" charset="0"/>
                <a:cs typeface="Times New Roman" pitchFamily="18" charset="0"/>
              </a:rPr>
              <a:t>The </a:t>
            </a:r>
            <a:r>
              <a:rPr lang="en-US" sz="1950" dirty="0">
                <a:solidFill>
                  <a:schemeClr val="tx1">
                    <a:lumMod val="75000"/>
                    <a:lumOff val="25000"/>
                  </a:schemeClr>
                </a:solidFill>
                <a:latin typeface="Times New Roman" pitchFamily="18" charset="0"/>
                <a:cs typeface="Times New Roman" pitchFamily="18" charset="0"/>
              </a:rPr>
              <a:t>right amount of immediately spendable funds on hand when they are </a:t>
            </a:r>
            <a:r>
              <a:rPr lang="en-US" sz="1950" dirty="0" smtClean="0">
                <a:solidFill>
                  <a:schemeClr val="tx1">
                    <a:lumMod val="75000"/>
                    <a:lumOff val="25000"/>
                  </a:schemeClr>
                </a:solidFill>
                <a:latin typeface="Times New Roman" pitchFamily="18" charset="0"/>
                <a:cs typeface="Times New Roman" pitchFamily="18" charset="0"/>
              </a:rPr>
              <a:t>required</a:t>
            </a:r>
          </a:p>
          <a:p>
            <a:pPr marL="658368" lvl="1" indent="-246888" eaLnBrk="1" fontAlgn="auto" hangingPunct="1">
              <a:spcBef>
                <a:spcPts val="0"/>
              </a:spcBef>
              <a:spcAft>
                <a:spcPts val="1200"/>
              </a:spcAft>
              <a:buFont typeface="Georgia"/>
              <a:buChar char="▫"/>
              <a:defRPr/>
            </a:pPr>
            <a:r>
              <a:rPr lang="en-US" sz="1950" dirty="0" smtClean="0">
                <a:solidFill>
                  <a:schemeClr val="tx1">
                    <a:lumMod val="75000"/>
                    <a:lumOff val="25000"/>
                  </a:schemeClr>
                </a:solidFill>
                <a:latin typeface="Times New Roman" pitchFamily="18" charset="0"/>
                <a:cs typeface="Times New Roman" pitchFamily="18" charset="0"/>
              </a:rPr>
              <a:t>They can </a:t>
            </a:r>
            <a:r>
              <a:rPr lang="en-US" sz="1950" dirty="0">
                <a:solidFill>
                  <a:schemeClr val="tx1">
                    <a:lumMod val="75000"/>
                    <a:lumOff val="25000"/>
                  </a:schemeClr>
                </a:solidFill>
                <a:latin typeface="Times New Roman" pitchFamily="18" charset="0"/>
                <a:cs typeface="Times New Roman" pitchFamily="18" charset="0"/>
              </a:rPr>
              <a:t>raise liquid funds in timely fashion by borrowing or selling </a:t>
            </a:r>
            <a:r>
              <a:rPr lang="en-US" sz="1950" dirty="0" smtClean="0">
                <a:solidFill>
                  <a:schemeClr val="tx1">
                    <a:lumMod val="75000"/>
                    <a:lumOff val="25000"/>
                  </a:schemeClr>
                </a:solidFill>
                <a:latin typeface="Times New Roman" pitchFamily="18" charset="0"/>
                <a:cs typeface="Times New Roman" pitchFamily="18" charset="0"/>
              </a:rPr>
              <a:t>assets</a:t>
            </a:r>
            <a:endParaRPr lang="en-US" sz="1950" dirty="0">
              <a:solidFill>
                <a:schemeClr val="tx1">
                  <a:lumMod val="75000"/>
                  <a:lumOff val="25000"/>
                </a:schemeClr>
              </a:solidFill>
              <a:latin typeface="Times New Roman" pitchFamily="18" charset="0"/>
              <a:cs typeface="Times New Roman" pitchFamily="18" charset="0"/>
            </a:endParaRPr>
          </a:p>
          <a:p>
            <a:pPr marL="365760" indent="-256032" eaLnBrk="1" fontAlgn="auto" hangingPunct="1">
              <a:spcBef>
                <a:spcPts val="0"/>
              </a:spcBef>
              <a:spcAft>
                <a:spcPts val="1200"/>
              </a:spcAft>
              <a:buClr>
                <a:schemeClr val="accent3"/>
              </a:buClr>
              <a:buFont typeface="Georgia"/>
              <a:buChar char="•"/>
              <a:defRPr/>
            </a:pPr>
            <a:r>
              <a:rPr lang="en-US" sz="1950" dirty="0" smtClean="0">
                <a:latin typeface="Times New Roman" pitchFamily="18" charset="0"/>
                <a:cs typeface="Times New Roman" pitchFamily="18" charset="0"/>
              </a:rPr>
              <a:t>Lack </a:t>
            </a:r>
            <a:r>
              <a:rPr lang="en-US" sz="1950" dirty="0">
                <a:latin typeface="Times New Roman" pitchFamily="18" charset="0"/>
                <a:cs typeface="Times New Roman" pitchFamily="18" charset="0"/>
              </a:rPr>
              <a:t>of adequate liquidity can be one of the </a:t>
            </a:r>
            <a:r>
              <a:rPr lang="en-US" sz="1950" dirty="0" smtClean="0">
                <a:latin typeface="Times New Roman" pitchFamily="18" charset="0"/>
                <a:cs typeface="Times New Roman" pitchFamily="18" charset="0"/>
              </a:rPr>
              <a:t>first signs </a:t>
            </a:r>
            <a:r>
              <a:rPr lang="en-US" sz="1950" dirty="0">
                <a:latin typeface="Times New Roman" pitchFamily="18" charset="0"/>
                <a:cs typeface="Times New Roman" pitchFamily="18" charset="0"/>
              </a:rPr>
              <a:t>that a financial institution is in </a:t>
            </a:r>
            <a:r>
              <a:rPr lang="en-US" sz="1950" dirty="0" smtClean="0">
                <a:latin typeface="Times New Roman" pitchFamily="18" charset="0"/>
                <a:cs typeface="Times New Roman" pitchFamily="18" charset="0"/>
              </a:rPr>
              <a:t>trouble.</a:t>
            </a:r>
          </a:p>
          <a:p>
            <a:pPr marL="365760" indent="-256032" eaLnBrk="1" fontAlgn="auto" hangingPunct="1">
              <a:spcBef>
                <a:spcPts val="0"/>
              </a:spcBef>
              <a:spcAft>
                <a:spcPts val="1200"/>
              </a:spcAft>
              <a:buClr>
                <a:schemeClr val="accent3"/>
              </a:buClr>
              <a:buFont typeface="Georgia"/>
              <a:buChar char="•"/>
              <a:defRPr/>
            </a:pPr>
            <a:r>
              <a:rPr lang="en-US" sz="1950" dirty="0" smtClean="0">
                <a:latin typeface="Times New Roman" pitchFamily="18" charset="0"/>
                <a:cs typeface="Times New Roman" pitchFamily="18" charset="0"/>
              </a:rPr>
              <a:t>A </a:t>
            </a:r>
            <a:r>
              <a:rPr lang="en-US" sz="1950" dirty="0">
                <a:latin typeface="Times New Roman" pitchFamily="18" charset="0"/>
                <a:cs typeface="Times New Roman" pitchFamily="18" charset="0"/>
              </a:rPr>
              <a:t>financial firm can be closed if it cannot raise sufficient </a:t>
            </a:r>
            <a:r>
              <a:rPr lang="en-US" sz="1950" dirty="0" smtClean="0">
                <a:latin typeface="Times New Roman" pitchFamily="18" charset="0"/>
                <a:cs typeface="Times New Roman" pitchFamily="18" charset="0"/>
              </a:rPr>
              <a:t>liquidity </a:t>
            </a:r>
            <a:r>
              <a:rPr lang="en-US" sz="1950" dirty="0">
                <a:latin typeface="Times New Roman" pitchFamily="18" charset="0"/>
                <a:cs typeface="Times New Roman" pitchFamily="18" charset="0"/>
              </a:rPr>
              <a:t>even though, technically, it may still be </a:t>
            </a:r>
            <a:r>
              <a:rPr lang="en-US" sz="1950" dirty="0" smtClean="0">
                <a:latin typeface="Times New Roman" pitchFamily="18" charset="0"/>
                <a:cs typeface="Times New Roman" pitchFamily="18" charset="0"/>
              </a:rPr>
              <a:t>solvent</a:t>
            </a:r>
          </a:p>
        </p:txBody>
      </p:sp>
      <p:sp>
        <p:nvSpPr>
          <p:cNvPr id="15364"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9F83CEC4-69C4-4C1A-B880-B451C6D182B5}" type="slidenum">
              <a:rPr lang="en-US" sz="1200">
                <a:solidFill>
                  <a:srgbClr val="FFFFFF"/>
                </a:solidFill>
              </a:rPr>
              <a:pPr algn="r"/>
              <a:t>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70262" y="464820"/>
            <a:ext cx="8229600" cy="841466"/>
          </a:xfrm>
        </p:spPr>
        <p:txBody>
          <a:bodyPr/>
          <a:lstStyle/>
          <a:p>
            <a:pPr algn="ctr" eaLnBrk="1" hangingPunct="1"/>
            <a:r>
              <a:rPr lang="en-US" sz="3200" b="1" dirty="0" smtClean="0">
                <a:latin typeface="Times New Roman" pitchFamily="18" charset="0"/>
                <a:cs typeface="Times New Roman" pitchFamily="18" charset="0"/>
              </a:rPr>
              <a:t>The Demand for and Supply of Liquidity</a:t>
            </a:r>
          </a:p>
        </p:txBody>
      </p:sp>
      <p:sp>
        <p:nvSpPr>
          <p:cNvPr id="6147" name="Rectangle 3"/>
          <p:cNvSpPr>
            <a:spLocks noGrp="1" noChangeArrowheads="1"/>
          </p:cNvSpPr>
          <p:nvPr>
            <p:ph idx="1"/>
          </p:nvPr>
        </p:nvSpPr>
        <p:spPr>
          <a:xfrm>
            <a:off x="457199" y="1554480"/>
            <a:ext cx="8334103" cy="4898571"/>
          </a:xfrm>
        </p:spPr>
        <p:txBody>
          <a:bodyPr>
            <a:normAutofit fontScale="92500" lnSpcReduction="10000"/>
          </a:bodyPr>
          <a:lstStyle/>
          <a:p>
            <a:pPr marL="365760" indent="-256032" eaLnBrk="1" fontAlgn="auto" hangingPunct="1">
              <a:lnSpc>
                <a:spcPct val="110000"/>
              </a:lnSpc>
              <a:spcAft>
                <a:spcPts val="0"/>
              </a:spcAft>
              <a:buClr>
                <a:schemeClr val="accent3"/>
              </a:buClr>
              <a:buFont typeface="Georgia"/>
              <a:buChar char="•"/>
              <a:defRPr/>
            </a:pPr>
            <a:r>
              <a:rPr lang="en-US" sz="2400" b="1" dirty="0">
                <a:latin typeface="Times New Roman" pitchFamily="18" charset="0"/>
                <a:cs typeface="Times New Roman" pitchFamily="18" charset="0"/>
              </a:rPr>
              <a:t>Demands for Liquidity</a:t>
            </a:r>
          </a:p>
          <a:p>
            <a:pPr marL="658368" lvl="1" indent="-246888" eaLnBrk="1" fontAlgn="auto" hangingPunct="1">
              <a:lnSpc>
                <a:spcPct val="120000"/>
              </a:lnSpc>
              <a:spcAft>
                <a:spcPts val="0"/>
              </a:spcAft>
              <a:buFont typeface="Georgia"/>
              <a:buChar char="▫"/>
              <a:defRPr/>
            </a:pPr>
            <a:r>
              <a:rPr lang="en-US" sz="2400" dirty="0">
                <a:solidFill>
                  <a:schemeClr val="tx1">
                    <a:lumMod val="75000"/>
                    <a:lumOff val="25000"/>
                  </a:schemeClr>
                </a:solidFill>
                <a:latin typeface="Times New Roman" pitchFamily="18" charset="0"/>
                <a:cs typeface="Times New Roman" pitchFamily="18" charset="0"/>
              </a:rPr>
              <a:t>Customer </a:t>
            </a:r>
            <a:r>
              <a:rPr lang="en-US" sz="2400" dirty="0" smtClean="0">
                <a:solidFill>
                  <a:schemeClr val="tx1">
                    <a:lumMod val="75000"/>
                    <a:lumOff val="25000"/>
                  </a:schemeClr>
                </a:solidFill>
                <a:latin typeface="Times New Roman" pitchFamily="18" charset="0"/>
                <a:cs typeface="Times New Roman" pitchFamily="18" charset="0"/>
              </a:rPr>
              <a:t>deposit withdrawals</a:t>
            </a:r>
            <a:endParaRPr lang="en-US" sz="24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a:solidFill>
                  <a:schemeClr val="tx1">
                    <a:lumMod val="75000"/>
                    <a:lumOff val="25000"/>
                  </a:schemeClr>
                </a:solidFill>
                <a:latin typeface="Times New Roman" pitchFamily="18" charset="0"/>
                <a:cs typeface="Times New Roman" pitchFamily="18" charset="0"/>
              </a:rPr>
              <a:t>Credit </a:t>
            </a:r>
            <a:r>
              <a:rPr lang="en-US" sz="2400" dirty="0" smtClean="0">
                <a:solidFill>
                  <a:schemeClr val="tx1">
                    <a:lumMod val="75000"/>
                    <a:lumOff val="25000"/>
                  </a:schemeClr>
                </a:solidFill>
                <a:latin typeface="Times New Roman" pitchFamily="18" charset="0"/>
                <a:cs typeface="Times New Roman" pitchFamily="18" charset="0"/>
              </a:rPr>
              <a:t>requests </a:t>
            </a:r>
            <a:r>
              <a:rPr lang="en-US" sz="2400" dirty="0">
                <a:solidFill>
                  <a:schemeClr val="tx1">
                    <a:lumMod val="75000"/>
                    <a:lumOff val="25000"/>
                  </a:schemeClr>
                </a:solidFill>
                <a:latin typeface="Times New Roman" pitchFamily="18" charset="0"/>
                <a:cs typeface="Times New Roman" pitchFamily="18" charset="0"/>
              </a:rPr>
              <a:t>from </a:t>
            </a:r>
            <a:r>
              <a:rPr lang="en-US" sz="2400" dirty="0" smtClean="0">
                <a:solidFill>
                  <a:schemeClr val="tx1">
                    <a:lumMod val="75000"/>
                    <a:lumOff val="25000"/>
                  </a:schemeClr>
                </a:solidFill>
                <a:latin typeface="Times New Roman" pitchFamily="18" charset="0"/>
                <a:cs typeface="Times New Roman" pitchFamily="18" charset="0"/>
              </a:rPr>
              <a:t>quality loan customers</a:t>
            </a:r>
            <a:endParaRPr lang="en-US" sz="24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a:solidFill>
                  <a:schemeClr val="tx1">
                    <a:lumMod val="75000"/>
                    <a:lumOff val="25000"/>
                  </a:schemeClr>
                </a:solidFill>
                <a:latin typeface="Times New Roman" pitchFamily="18" charset="0"/>
                <a:cs typeface="Times New Roman" pitchFamily="18" charset="0"/>
              </a:rPr>
              <a:t>Repayment of </a:t>
            </a:r>
            <a:r>
              <a:rPr lang="en-US" sz="2400" dirty="0" smtClean="0">
                <a:solidFill>
                  <a:schemeClr val="tx1">
                    <a:lumMod val="75000"/>
                    <a:lumOff val="25000"/>
                  </a:schemeClr>
                </a:solidFill>
                <a:latin typeface="Times New Roman" pitchFamily="18" charset="0"/>
                <a:cs typeface="Times New Roman" pitchFamily="18" charset="0"/>
              </a:rPr>
              <a:t>nondeposit borrowings</a:t>
            </a:r>
            <a:endParaRPr lang="en-US" sz="24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a:solidFill>
                  <a:schemeClr val="tx1">
                    <a:lumMod val="75000"/>
                    <a:lumOff val="25000"/>
                  </a:schemeClr>
                </a:solidFill>
                <a:latin typeface="Times New Roman" pitchFamily="18" charset="0"/>
                <a:cs typeface="Times New Roman" pitchFamily="18" charset="0"/>
              </a:rPr>
              <a:t>Operating </a:t>
            </a:r>
            <a:r>
              <a:rPr lang="en-US" sz="2400" dirty="0" smtClean="0">
                <a:solidFill>
                  <a:schemeClr val="tx1">
                    <a:lumMod val="75000"/>
                    <a:lumOff val="25000"/>
                  </a:schemeClr>
                </a:solidFill>
                <a:latin typeface="Times New Roman" pitchFamily="18" charset="0"/>
                <a:cs typeface="Times New Roman" pitchFamily="18" charset="0"/>
              </a:rPr>
              <a:t>expenses </a:t>
            </a:r>
            <a:r>
              <a:rPr lang="en-US" sz="2400" dirty="0">
                <a:solidFill>
                  <a:schemeClr val="tx1">
                    <a:lumMod val="75000"/>
                    <a:lumOff val="25000"/>
                  </a:schemeClr>
                </a:solidFill>
                <a:latin typeface="Times New Roman" pitchFamily="18" charset="0"/>
                <a:cs typeface="Times New Roman" pitchFamily="18" charset="0"/>
              </a:rPr>
              <a:t>and </a:t>
            </a:r>
            <a:r>
              <a:rPr lang="en-US" sz="2400" dirty="0" smtClean="0">
                <a:solidFill>
                  <a:schemeClr val="tx1">
                    <a:lumMod val="75000"/>
                    <a:lumOff val="25000"/>
                  </a:schemeClr>
                </a:solidFill>
                <a:latin typeface="Times New Roman" pitchFamily="18" charset="0"/>
                <a:cs typeface="Times New Roman" pitchFamily="18" charset="0"/>
              </a:rPr>
              <a:t>taxes</a:t>
            </a:r>
            <a:endParaRPr lang="en-US" sz="24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a:solidFill>
                  <a:schemeClr val="tx1">
                    <a:lumMod val="75000"/>
                    <a:lumOff val="25000"/>
                  </a:schemeClr>
                </a:solidFill>
                <a:latin typeface="Times New Roman" pitchFamily="18" charset="0"/>
                <a:cs typeface="Times New Roman" pitchFamily="18" charset="0"/>
              </a:rPr>
              <a:t>Payment of </a:t>
            </a:r>
            <a:r>
              <a:rPr lang="en-US" sz="2400" dirty="0" smtClean="0">
                <a:solidFill>
                  <a:schemeClr val="tx1">
                    <a:lumMod val="75000"/>
                    <a:lumOff val="25000"/>
                  </a:schemeClr>
                </a:solidFill>
                <a:latin typeface="Times New Roman" pitchFamily="18" charset="0"/>
                <a:cs typeface="Times New Roman" pitchFamily="18" charset="0"/>
              </a:rPr>
              <a:t>stockholder dividends</a:t>
            </a:r>
          </a:p>
          <a:p>
            <a:pPr marL="658368" lvl="1" indent="-246888" eaLnBrk="1" fontAlgn="auto" hangingPunct="1">
              <a:lnSpc>
                <a:spcPct val="120000"/>
              </a:lnSpc>
              <a:spcAft>
                <a:spcPts val="0"/>
              </a:spcAft>
              <a:buFont typeface="Georgia"/>
              <a:buChar char="▫"/>
              <a:defRPr/>
            </a:pPr>
            <a:endParaRPr lang="en-US" sz="2400" dirty="0">
              <a:solidFill>
                <a:schemeClr val="tx1">
                  <a:lumMod val="75000"/>
                  <a:lumOff val="25000"/>
                </a:schemeClr>
              </a:solidFill>
              <a:latin typeface="Times New Roman" pitchFamily="18" charset="0"/>
              <a:cs typeface="Times New Roman" pitchFamily="18" charset="0"/>
            </a:endParaRPr>
          </a:p>
          <a:p>
            <a:pPr marL="365760" indent="-256032" eaLnBrk="1" fontAlgn="auto" hangingPunct="1">
              <a:lnSpc>
                <a:spcPct val="110000"/>
              </a:lnSpc>
              <a:spcAft>
                <a:spcPts val="0"/>
              </a:spcAft>
              <a:buClr>
                <a:schemeClr val="accent3"/>
              </a:buClr>
              <a:buFont typeface="Georgia"/>
              <a:buChar char="•"/>
              <a:defRPr/>
            </a:pPr>
            <a:r>
              <a:rPr lang="en-US" sz="2400" b="1" dirty="0">
                <a:latin typeface="Times New Roman" pitchFamily="18" charset="0"/>
                <a:cs typeface="Times New Roman" pitchFamily="18" charset="0"/>
              </a:rPr>
              <a:t>Supplies of Liquid Funds</a:t>
            </a:r>
            <a:endParaRPr lang="en-US" sz="2400" b="1" dirty="0" smtClean="0">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a:solidFill>
                  <a:schemeClr val="tx1">
                    <a:lumMod val="75000"/>
                    <a:lumOff val="25000"/>
                  </a:schemeClr>
                </a:solidFill>
                <a:latin typeface="Times New Roman" pitchFamily="18" charset="0"/>
                <a:cs typeface="Times New Roman" pitchFamily="18" charset="0"/>
              </a:rPr>
              <a:t>Incoming </a:t>
            </a:r>
            <a:r>
              <a:rPr lang="en-US" sz="2400" dirty="0" smtClean="0">
                <a:solidFill>
                  <a:schemeClr val="tx1">
                    <a:lumMod val="75000"/>
                    <a:lumOff val="25000"/>
                  </a:schemeClr>
                </a:solidFill>
                <a:latin typeface="Times New Roman" pitchFamily="18" charset="0"/>
                <a:cs typeface="Times New Roman" pitchFamily="18" charset="0"/>
              </a:rPr>
              <a:t>customer deposits</a:t>
            </a:r>
            <a:endParaRPr lang="en-US" sz="24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smtClean="0">
                <a:solidFill>
                  <a:schemeClr val="tx1">
                    <a:lumMod val="75000"/>
                    <a:lumOff val="25000"/>
                  </a:schemeClr>
                </a:solidFill>
                <a:latin typeface="Times New Roman" pitchFamily="18" charset="0"/>
                <a:cs typeface="Times New Roman" pitchFamily="18" charset="0"/>
              </a:rPr>
              <a:t>Revenues </a:t>
            </a:r>
            <a:r>
              <a:rPr lang="en-US" sz="2400" dirty="0">
                <a:solidFill>
                  <a:schemeClr val="tx1">
                    <a:lumMod val="75000"/>
                    <a:lumOff val="25000"/>
                  </a:schemeClr>
                </a:solidFill>
                <a:latin typeface="Times New Roman" pitchFamily="18" charset="0"/>
                <a:cs typeface="Times New Roman" pitchFamily="18" charset="0"/>
              </a:rPr>
              <a:t>from the </a:t>
            </a:r>
            <a:r>
              <a:rPr lang="en-US" sz="2400" dirty="0" smtClean="0">
                <a:solidFill>
                  <a:schemeClr val="tx1">
                    <a:lumMod val="75000"/>
                    <a:lumOff val="25000"/>
                  </a:schemeClr>
                </a:solidFill>
                <a:latin typeface="Times New Roman" pitchFamily="18" charset="0"/>
                <a:cs typeface="Times New Roman" pitchFamily="18" charset="0"/>
              </a:rPr>
              <a:t>sale </a:t>
            </a:r>
            <a:r>
              <a:rPr lang="en-US" sz="2400" dirty="0">
                <a:solidFill>
                  <a:schemeClr val="tx1">
                    <a:lumMod val="75000"/>
                    <a:lumOff val="25000"/>
                  </a:schemeClr>
                </a:solidFill>
                <a:latin typeface="Times New Roman" pitchFamily="18" charset="0"/>
                <a:cs typeface="Times New Roman" pitchFamily="18" charset="0"/>
              </a:rPr>
              <a:t>of </a:t>
            </a:r>
            <a:r>
              <a:rPr lang="en-US" sz="2400" dirty="0" smtClean="0">
                <a:solidFill>
                  <a:schemeClr val="tx1">
                    <a:lumMod val="75000"/>
                    <a:lumOff val="25000"/>
                  </a:schemeClr>
                </a:solidFill>
                <a:latin typeface="Times New Roman" pitchFamily="18" charset="0"/>
                <a:cs typeface="Times New Roman" pitchFamily="18" charset="0"/>
              </a:rPr>
              <a:t>nondeposit services</a:t>
            </a:r>
            <a:endParaRPr lang="en-US" sz="24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smtClean="0">
                <a:solidFill>
                  <a:schemeClr val="tx1">
                    <a:lumMod val="75000"/>
                    <a:lumOff val="25000"/>
                  </a:schemeClr>
                </a:solidFill>
                <a:latin typeface="Times New Roman" pitchFamily="18" charset="0"/>
                <a:cs typeface="Times New Roman" pitchFamily="18" charset="0"/>
              </a:rPr>
              <a:t>Customer loan </a:t>
            </a:r>
            <a:r>
              <a:rPr lang="en-US" sz="2400" dirty="0">
                <a:solidFill>
                  <a:schemeClr val="tx1">
                    <a:lumMod val="75000"/>
                    <a:lumOff val="25000"/>
                  </a:schemeClr>
                </a:solidFill>
                <a:latin typeface="Times New Roman" pitchFamily="18" charset="0"/>
                <a:cs typeface="Times New Roman" pitchFamily="18" charset="0"/>
              </a:rPr>
              <a:t>r</a:t>
            </a:r>
            <a:r>
              <a:rPr lang="en-US" sz="2400" dirty="0" smtClean="0">
                <a:solidFill>
                  <a:schemeClr val="tx1">
                    <a:lumMod val="75000"/>
                    <a:lumOff val="25000"/>
                  </a:schemeClr>
                </a:solidFill>
                <a:latin typeface="Times New Roman" pitchFamily="18" charset="0"/>
                <a:cs typeface="Times New Roman" pitchFamily="18" charset="0"/>
              </a:rPr>
              <a:t>epayments</a:t>
            </a:r>
            <a:endParaRPr lang="en-US" sz="24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smtClean="0">
                <a:solidFill>
                  <a:schemeClr val="tx1">
                    <a:lumMod val="75000"/>
                    <a:lumOff val="25000"/>
                  </a:schemeClr>
                </a:solidFill>
                <a:latin typeface="Times New Roman" pitchFamily="18" charset="0"/>
                <a:cs typeface="Times New Roman" pitchFamily="18" charset="0"/>
              </a:rPr>
              <a:t>Sales </a:t>
            </a:r>
            <a:r>
              <a:rPr lang="en-US" sz="2400" dirty="0">
                <a:solidFill>
                  <a:schemeClr val="tx1">
                    <a:lumMod val="75000"/>
                    <a:lumOff val="25000"/>
                  </a:schemeClr>
                </a:solidFill>
                <a:latin typeface="Times New Roman" pitchFamily="18" charset="0"/>
                <a:cs typeface="Times New Roman" pitchFamily="18" charset="0"/>
              </a:rPr>
              <a:t>of b</a:t>
            </a:r>
            <a:r>
              <a:rPr lang="en-US" sz="2400" dirty="0" smtClean="0">
                <a:solidFill>
                  <a:schemeClr val="tx1">
                    <a:lumMod val="75000"/>
                    <a:lumOff val="25000"/>
                  </a:schemeClr>
                </a:solidFill>
                <a:latin typeface="Times New Roman" pitchFamily="18" charset="0"/>
                <a:cs typeface="Times New Roman" pitchFamily="18" charset="0"/>
              </a:rPr>
              <a:t>ank assets </a:t>
            </a:r>
            <a:endParaRPr lang="en-US" sz="2400" dirty="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120000"/>
              </a:lnSpc>
              <a:spcAft>
                <a:spcPts val="0"/>
              </a:spcAft>
              <a:buFont typeface="Georgia"/>
              <a:buChar char="▫"/>
              <a:defRPr/>
            </a:pPr>
            <a:r>
              <a:rPr lang="en-US" sz="2400" dirty="0" smtClean="0">
                <a:solidFill>
                  <a:schemeClr val="tx1">
                    <a:lumMod val="75000"/>
                    <a:lumOff val="25000"/>
                  </a:schemeClr>
                </a:solidFill>
                <a:latin typeface="Times New Roman" pitchFamily="18" charset="0"/>
                <a:cs typeface="Times New Roman" pitchFamily="18" charset="0"/>
              </a:rPr>
              <a:t>Borrowings </a:t>
            </a:r>
            <a:r>
              <a:rPr lang="en-US" sz="2400" dirty="0">
                <a:solidFill>
                  <a:schemeClr val="tx1">
                    <a:lumMod val="75000"/>
                    <a:lumOff val="25000"/>
                  </a:schemeClr>
                </a:solidFill>
                <a:latin typeface="Times New Roman" pitchFamily="18" charset="0"/>
                <a:cs typeface="Times New Roman" pitchFamily="18" charset="0"/>
              </a:rPr>
              <a:t>from the </a:t>
            </a:r>
            <a:r>
              <a:rPr lang="en-US" sz="2400" dirty="0" smtClean="0">
                <a:solidFill>
                  <a:schemeClr val="tx1">
                    <a:lumMod val="75000"/>
                    <a:lumOff val="25000"/>
                  </a:schemeClr>
                </a:solidFill>
                <a:latin typeface="Times New Roman" pitchFamily="18" charset="0"/>
                <a:cs typeface="Times New Roman" pitchFamily="18" charset="0"/>
              </a:rPr>
              <a:t>money market</a:t>
            </a:r>
            <a:endParaRPr lang="en-US" sz="2400" dirty="0">
              <a:solidFill>
                <a:schemeClr val="tx1">
                  <a:lumMod val="75000"/>
                  <a:lumOff val="25000"/>
                </a:schemeClr>
              </a:solidFill>
              <a:latin typeface="Times New Roman" pitchFamily="18" charset="0"/>
              <a:cs typeface="Times New Roman" pitchFamily="18" charset="0"/>
            </a:endParaRPr>
          </a:p>
        </p:txBody>
      </p:sp>
      <p:sp>
        <p:nvSpPr>
          <p:cNvPr id="16388"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A70EB926-E416-4F70-9C8C-FBB5CB38E797}" type="slidenum">
              <a:rPr lang="en-US" sz="1200">
                <a:solidFill>
                  <a:srgbClr val="FFFFFF"/>
                </a:solidFill>
              </a:rPr>
              <a:pPr algn="r"/>
              <a:t>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09452"/>
            <a:ext cx="8229600" cy="875211"/>
          </a:xfrm>
        </p:spPr>
        <p:txBody>
          <a:bodyPr/>
          <a:lstStyle/>
          <a:p>
            <a:pPr algn="ctr" eaLnBrk="1" hangingPunct="1"/>
            <a:r>
              <a:rPr lang="en-US" sz="2800" b="1" dirty="0" smtClean="0">
                <a:latin typeface="Times New Roman" pitchFamily="18" charset="0"/>
                <a:cs typeface="Times New Roman" pitchFamily="18" charset="0"/>
              </a:rPr>
              <a:t>The Demand for and Supply of Liquidity (cont)</a:t>
            </a:r>
          </a:p>
        </p:txBody>
      </p:sp>
      <p:sp>
        <p:nvSpPr>
          <p:cNvPr id="6147" name="Rectangle 3"/>
          <p:cNvSpPr>
            <a:spLocks noGrp="1" noChangeArrowheads="1"/>
          </p:cNvSpPr>
          <p:nvPr>
            <p:ph idx="1"/>
          </p:nvPr>
        </p:nvSpPr>
        <p:spPr>
          <a:xfrm>
            <a:off x="339633" y="2259874"/>
            <a:ext cx="8490857" cy="4293326"/>
          </a:xfrm>
        </p:spPr>
        <p:txBody>
          <a:bodyPr>
            <a:normAutofit/>
          </a:bodyPr>
          <a:lstStyle/>
          <a:p>
            <a:pPr marL="365760" indent="-256032" eaLnBrk="1" fontAlgn="auto" hangingPunct="1">
              <a:lnSpc>
                <a:spcPct val="110000"/>
              </a:lnSpc>
              <a:spcBef>
                <a:spcPts val="0"/>
              </a:spcBef>
              <a:spcAft>
                <a:spcPts val="600"/>
              </a:spcAft>
              <a:buClr>
                <a:schemeClr val="accent3"/>
              </a:buClr>
              <a:buFont typeface="Georgia"/>
              <a:buChar char="•"/>
              <a:defRPr/>
            </a:pPr>
            <a:r>
              <a:rPr lang="en-US" sz="2000" dirty="0">
                <a:latin typeface="Times New Roman" pitchFamily="18" charset="0"/>
                <a:cs typeface="Times New Roman" pitchFamily="18" charset="0"/>
              </a:rPr>
              <a:t>These various sources of liquidity demand and supply come together to determine each </a:t>
            </a:r>
            <a:r>
              <a:rPr lang="en-US" sz="2000" dirty="0" smtClean="0">
                <a:latin typeface="Times New Roman" pitchFamily="18" charset="0"/>
                <a:cs typeface="Times New Roman" pitchFamily="18" charset="0"/>
              </a:rPr>
              <a:t>financial firm’s net </a:t>
            </a:r>
            <a:r>
              <a:rPr lang="en-US" sz="2000" dirty="0">
                <a:latin typeface="Times New Roman" pitchFamily="18" charset="0"/>
                <a:cs typeface="Times New Roman" pitchFamily="18" charset="0"/>
              </a:rPr>
              <a:t>liquidity position </a:t>
            </a:r>
            <a:r>
              <a:rPr lang="en-US" sz="2000" dirty="0" smtClean="0">
                <a:latin typeface="Times New Roman" pitchFamily="18" charset="0"/>
                <a:cs typeface="Times New Roman" pitchFamily="18" charset="0"/>
              </a:rPr>
              <a:t>at </a:t>
            </a:r>
            <a:r>
              <a:rPr lang="en-US" sz="2000" dirty="0">
                <a:latin typeface="Times New Roman" pitchFamily="18" charset="0"/>
                <a:cs typeface="Times New Roman" pitchFamily="18" charset="0"/>
              </a:rPr>
              <a:t>any moment in </a:t>
            </a:r>
            <a:r>
              <a:rPr lang="en-US" sz="2000" dirty="0" smtClean="0">
                <a:latin typeface="Times New Roman" pitchFamily="18" charset="0"/>
                <a:cs typeface="Times New Roman" pitchFamily="18" charset="0"/>
              </a:rPr>
              <a:t>time</a:t>
            </a:r>
          </a:p>
          <a:p>
            <a:pPr marL="365760" indent="-256032" eaLnBrk="1" fontAlgn="auto" hangingPunct="1">
              <a:lnSpc>
                <a:spcPct val="110000"/>
              </a:lnSpc>
              <a:spcBef>
                <a:spcPts val="0"/>
              </a:spcBef>
              <a:spcAft>
                <a:spcPts val="600"/>
              </a:spcAft>
              <a:buClr>
                <a:schemeClr val="accent3"/>
              </a:buClr>
              <a:buFont typeface="Georgia"/>
              <a:buChar char="•"/>
              <a:defRPr/>
            </a:pPr>
            <a:r>
              <a:rPr lang="en-US" sz="2000" dirty="0" smtClean="0">
                <a:latin typeface="Times New Roman" pitchFamily="18" charset="0"/>
                <a:cs typeface="Times New Roman" pitchFamily="18" charset="0"/>
              </a:rPr>
              <a:t>That </a:t>
            </a:r>
            <a:r>
              <a:rPr lang="en-US" sz="2000" b="1" dirty="0">
                <a:latin typeface="Times New Roman" pitchFamily="18" charset="0"/>
                <a:cs typeface="Times New Roman" pitchFamily="18" charset="0"/>
              </a:rPr>
              <a:t>net liquidity position </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L) </a:t>
            </a:r>
            <a:endParaRPr lang="en-US" sz="2000" dirty="0" smtClean="0">
              <a:latin typeface="Times New Roman" pitchFamily="18" charset="0"/>
              <a:cs typeface="Times New Roman" pitchFamily="18" charset="0"/>
            </a:endParaRPr>
          </a:p>
          <a:p>
            <a:pPr marL="365760" indent="-256032" eaLnBrk="1" fontAlgn="auto" hangingPunct="1">
              <a:lnSpc>
                <a:spcPct val="110000"/>
              </a:lnSpc>
              <a:spcAft>
                <a:spcPts val="0"/>
              </a:spcAft>
              <a:buClr>
                <a:schemeClr val="accent3"/>
              </a:buClr>
              <a:buFont typeface="Georgia"/>
              <a:buChar char="•"/>
              <a:defRPr/>
            </a:pPr>
            <a:r>
              <a:rPr lang="en-US" sz="2000" dirty="0" smtClean="0">
                <a:latin typeface="Times New Roman" pitchFamily="18" charset="0"/>
                <a:cs typeface="Times New Roman" pitchFamily="18" charset="0"/>
              </a:rPr>
              <a:t>Liquidity Deficit is L</a:t>
            </a:r>
            <a:r>
              <a:rPr lang="en-US" sz="2000" baseline="-25000"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 &lt; 0 and Liquidity </a:t>
            </a:r>
            <a:r>
              <a:rPr lang="en-US" sz="2000" dirty="0">
                <a:latin typeface="Times New Roman" pitchFamily="18" charset="0"/>
                <a:cs typeface="Times New Roman" pitchFamily="18" charset="0"/>
              </a:rPr>
              <a:t>S</a:t>
            </a:r>
            <a:r>
              <a:rPr lang="en-US" sz="2000" dirty="0" smtClean="0">
                <a:latin typeface="Times New Roman" pitchFamily="18" charset="0"/>
                <a:cs typeface="Times New Roman" pitchFamily="18" charset="0"/>
              </a:rPr>
              <a:t>urplus is L</a:t>
            </a:r>
            <a:r>
              <a:rPr lang="en-US" sz="2000" baseline="-25000"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 &gt; 0</a:t>
            </a:r>
            <a:endParaRPr lang="en-US" sz="2000" dirty="0">
              <a:latin typeface="Times New Roman" pitchFamily="18" charset="0"/>
              <a:cs typeface="Times New Roman" pitchFamily="18" charset="0"/>
            </a:endParaRPr>
          </a:p>
        </p:txBody>
      </p:sp>
      <p:sp>
        <p:nvSpPr>
          <p:cNvPr id="17412"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58DAD3D7-CD05-4D87-B71A-02C13E630E54}" type="slidenum">
              <a:rPr lang="en-US" sz="1200">
                <a:solidFill>
                  <a:srgbClr val="FFFFFF"/>
                </a:solidFill>
              </a:rPr>
              <a:pPr algn="r"/>
              <a:t>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48640"/>
            <a:ext cx="8229600" cy="888274"/>
          </a:xfrm>
        </p:spPr>
        <p:txBody>
          <a:bodyPr/>
          <a:lstStyle/>
          <a:p>
            <a:pPr algn="ctr" eaLnBrk="1" hangingPunct="1"/>
            <a:r>
              <a:rPr lang="en-US" sz="2800" b="1" dirty="0" smtClean="0">
                <a:latin typeface="Times New Roman" pitchFamily="18" charset="0"/>
                <a:cs typeface="Times New Roman" pitchFamily="18" charset="0"/>
              </a:rPr>
              <a:t>The Demand for and Supply of Liquidity (cont) </a:t>
            </a:r>
          </a:p>
        </p:txBody>
      </p:sp>
      <p:sp>
        <p:nvSpPr>
          <p:cNvPr id="6147" name="Rectangle 3"/>
          <p:cNvSpPr>
            <a:spLocks noGrp="1" noChangeArrowheads="1"/>
          </p:cNvSpPr>
          <p:nvPr>
            <p:ph idx="1"/>
          </p:nvPr>
        </p:nvSpPr>
        <p:spPr>
          <a:xfrm>
            <a:off x="326571" y="1789610"/>
            <a:ext cx="8360229" cy="4763589"/>
          </a:xfrm>
        </p:spPr>
        <p:txBody>
          <a:bodyPr>
            <a:normAutofit/>
          </a:bodyPr>
          <a:lstStyle/>
          <a:p>
            <a:pPr marL="365760" indent="-256032" eaLnBrk="1" fontAlgn="auto" hangingPunct="1">
              <a:spcBef>
                <a:spcPts val="0"/>
              </a:spcBef>
              <a:spcAft>
                <a:spcPts val="1200"/>
              </a:spcAft>
              <a:buClr>
                <a:schemeClr val="accent3"/>
              </a:buClr>
              <a:buFont typeface="Georgia"/>
              <a:buChar char="•"/>
              <a:defRPr/>
            </a:pPr>
            <a:r>
              <a:rPr lang="en-US" sz="2000" b="1" dirty="0">
                <a:latin typeface="Times New Roman" pitchFamily="18" charset="0"/>
                <a:cs typeface="Times New Roman" pitchFamily="18" charset="0"/>
              </a:rPr>
              <a:t>The essence of liquidity management problems for financial </a:t>
            </a:r>
            <a:r>
              <a:rPr lang="en-US" sz="2000" b="1" dirty="0" smtClean="0">
                <a:latin typeface="Times New Roman" pitchFamily="18" charset="0"/>
                <a:cs typeface="Times New Roman" pitchFamily="18" charset="0"/>
              </a:rPr>
              <a:t>institutions</a:t>
            </a:r>
          </a:p>
          <a:p>
            <a:pPr marL="868680" lvl="1" indent="-457200" eaLnBrk="1" fontAlgn="auto" hangingPunct="1">
              <a:spcAft>
                <a:spcPts val="0"/>
              </a:spcAft>
              <a:buFont typeface="+mj-lt"/>
              <a:buAutoNum type="arabicPeriod"/>
              <a:defRPr/>
            </a:pPr>
            <a:r>
              <a:rPr lang="en-US" sz="2000" b="1" dirty="0">
                <a:solidFill>
                  <a:schemeClr val="tx1"/>
                </a:solidFill>
                <a:latin typeface="Times New Roman" pitchFamily="18" charset="0"/>
                <a:cs typeface="Times New Roman" pitchFamily="18" charset="0"/>
              </a:rPr>
              <a:t>Rarely are demands for liquidity equal to the supply of liquidity at any particular moment in </a:t>
            </a:r>
            <a:r>
              <a:rPr lang="en-US" sz="2000" b="1" dirty="0" smtClean="0">
                <a:solidFill>
                  <a:schemeClr val="tx1"/>
                </a:solidFill>
                <a:latin typeface="Times New Roman" pitchFamily="18" charset="0"/>
                <a:cs typeface="Times New Roman" pitchFamily="18" charset="0"/>
              </a:rPr>
              <a:t>time</a:t>
            </a:r>
          </a:p>
          <a:p>
            <a:pPr marL="923481" lvl="2" indent="-246888" eaLnBrk="1" fontAlgn="auto" hangingPunct="1">
              <a:spcAft>
                <a:spcPts val="0"/>
              </a:spcAft>
              <a:buFont typeface="Georgia"/>
              <a:buChar char="▫"/>
              <a:defRPr/>
            </a:pPr>
            <a:r>
              <a:rPr lang="en-US" sz="2000" b="1" dirty="0" smtClean="0">
                <a:solidFill>
                  <a:schemeClr val="tx1">
                    <a:lumMod val="65000"/>
                    <a:lumOff val="35000"/>
                  </a:schemeClr>
                </a:solidFill>
                <a:latin typeface="Times New Roman" pitchFamily="18" charset="0"/>
                <a:cs typeface="Times New Roman" pitchFamily="18" charset="0"/>
              </a:rPr>
              <a:t>The </a:t>
            </a:r>
            <a:r>
              <a:rPr lang="en-US" sz="2000" b="1" dirty="0">
                <a:solidFill>
                  <a:schemeClr val="tx1">
                    <a:lumMod val="65000"/>
                    <a:lumOff val="35000"/>
                  </a:schemeClr>
                </a:solidFill>
                <a:latin typeface="Times New Roman" pitchFamily="18" charset="0"/>
                <a:cs typeface="Times New Roman" pitchFamily="18" charset="0"/>
              </a:rPr>
              <a:t>financial firm must continually deal with either a liquidity deficit or a liquidity surplus</a:t>
            </a:r>
            <a:r>
              <a:rPr lang="en-US" sz="2000" b="1" dirty="0" smtClean="0">
                <a:solidFill>
                  <a:schemeClr val="tx1">
                    <a:lumMod val="65000"/>
                    <a:lumOff val="35000"/>
                  </a:schemeClr>
                </a:solidFill>
                <a:latin typeface="Times New Roman" pitchFamily="18" charset="0"/>
                <a:cs typeface="Times New Roman" pitchFamily="18" charset="0"/>
              </a:rPr>
              <a:t>.</a:t>
            </a:r>
          </a:p>
          <a:p>
            <a:pPr marL="923481" lvl="2" indent="-246888" eaLnBrk="1" fontAlgn="auto" hangingPunct="1">
              <a:spcAft>
                <a:spcPts val="0"/>
              </a:spcAft>
              <a:buNone/>
              <a:defRPr/>
            </a:pPr>
            <a:r>
              <a:rPr lang="en-US" sz="2000" b="1" dirty="0" smtClean="0">
                <a:solidFill>
                  <a:schemeClr val="tx1">
                    <a:lumMod val="65000"/>
                    <a:lumOff val="35000"/>
                  </a:schemeClr>
                </a:solidFill>
                <a:latin typeface="Times New Roman" pitchFamily="18" charset="0"/>
                <a:cs typeface="Times New Roman" pitchFamily="18" charset="0"/>
              </a:rPr>
              <a:t>  </a:t>
            </a:r>
            <a:endParaRPr lang="en-US" sz="2000" b="1" dirty="0">
              <a:solidFill>
                <a:schemeClr val="tx1">
                  <a:lumMod val="65000"/>
                  <a:lumOff val="35000"/>
                </a:schemeClr>
              </a:solidFill>
              <a:latin typeface="Times New Roman" pitchFamily="18" charset="0"/>
              <a:cs typeface="Times New Roman" pitchFamily="18" charset="0"/>
            </a:endParaRPr>
          </a:p>
          <a:p>
            <a:pPr marL="868680" lvl="1" indent="-457200" eaLnBrk="1" fontAlgn="auto" hangingPunct="1">
              <a:spcAft>
                <a:spcPts val="0"/>
              </a:spcAft>
              <a:buFont typeface="+mj-lt"/>
              <a:buAutoNum type="arabicPeriod"/>
              <a:defRPr/>
            </a:pPr>
            <a:r>
              <a:rPr lang="en-US" sz="2000" b="1" dirty="0">
                <a:solidFill>
                  <a:schemeClr val="tx1"/>
                </a:solidFill>
                <a:latin typeface="Times New Roman" pitchFamily="18" charset="0"/>
                <a:cs typeface="Times New Roman" pitchFamily="18" charset="0"/>
              </a:rPr>
              <a:t>There is a trade-off between liquidity and profitability</a:t>
            </a:r>
          </a:p>
          <a:p>
            <a:pPr marL="923481" lvl="2" indent="-246888" eaLnBrk="1" fontAlgn="auto" hangingPunct="1">
              <a:spcAft>
                <a:spcPts val="0"/>
              </a:spcAft>
              <a:buFont typeface="Georgia"/>
              <a:buChar char="▫"/>
              <a:defRPr/>
            </a:pPr>
            <a:r>
              <a:rPr lang="en-US" sz="2000" b="1" dirty="0" smtClean="0">
                <a:solidFill>
                  <a:schemeClr val="tx1">
                    <a:lumMod val="65000"/>
                    <a:lumOff val="35000"/>
                  </a:schemeClr>
                </a:solidFill>
                <a:latin typeface="Times New Roman" pitchFamily="18" charset="0"/>
                <a:cs typeface="Times New Roman" pitchFamily="18" charset="0"/>
              </a:rPr>
              <a:t>The </a:t>
            </a:r>
            <a:r>
              <a:rPr lang="en-US" sz="2000" b="1" dirty="0">
                <a:solidFill>
                  <a:schemeClr val="tx1">
                    <a:lumMod val="65000"/>
                    <a:lumOff val="35000"/>
                  </a:schemeClr>
                </a:solidFill>
                <a:latin typeface="Times New Roman" pitchFamily="18" charset="0"/>
                <a:cs typeface="Times New Roman" pitchFamily="18" charset="0"/>
              </a:rPr>
              <a:t>more resources are tied up in readiness to meet demands for liquidity, the lower is that financial firm’s expected profitability (other factors held constant</a:t>
            </a:r>
            <a:r>
              <a:rPr lang="en-US" sz="2000" b="1" dirty="0" smtClean="0">
                <a:solidFill>
                  <a:schemeClr val="tx1">
                    <a:lumMod val="65000"/>
                    <a:lumOff val="35000"/>
                  </a:schemeClr>
                </a:solidFill>
                <a:latin typeface="Times New Roman" pitchFamily="18" charset="0"/>
                <a:cs typeface="Times New Roman" pitchFamily="18" charset="0"/>
              </a:rPr>
              <a:t>)</a:t>
            </a:r>
            <a:endParaRPr lang="en-US" sz="2000" b="1" dirty="0">
              <a:solidFill>
                <a:schemeClr val="tx1">
                  <a:lumMod val="65000"/>
                  <a:lumOff val="35000"/>
                </a:schemeClr>
              </a:solidFill>
              <a:latin typeface="Times New Roman" pitchFamily="18" charset="0"/>
              <a:cs typeface="Times New Roman" pitchFamily="18" charset="0"/>
            </a:endParaRPr>
          </a:p>
        </p:txBody>
      </p:sp>
      <p:sp>
        <p:nvSpPr>
          <p:cNvPr id="18436"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8F6F45C5-26F6-4086-B36B-7A1B8FF36C9C}" type="slidenum">
              <a:rPr lang="en-US" sz="1200">
                <a:solidFill>
                  <a:srgbClr val="FFFFFF"/>
                </a:solidFill>
              </a:rPr>
              <a:pPr algn="r"/>
              <a:t>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35131" y="647700"/>
            <a:ext cx="8582297" cy="1066800"/>
          </a:xfrm>
        </p:spPr>
        <p:txBody>
          <a:bodyPr/>
          <a:lstStyle/>
          <a:p>
            <a:pPr eaLnBrk="1" hangingPunct="1"/>
            <a:r>
              <a:rPr lang="en-US" sz="2800" b="1" dirty="0" smtClean="0">
                <a:latin typeface="Times New Roman" pitchFamily="18" charset="0"/>
                <a:cs typeface="Times New Roman" pitchFamily="18" charset="0"/>
              </a:rPr>
              <a:t>Why Financial Firms Often Face Significant Liquidity Problems</a:t>
            </a:r>
          </a:p>
        </p:txBody>
      </p:sp>
      <p:sp>
        <p:nvSpPr>
          <p:cNvPr id="6147" name="Rectangle 3"/>
          <p:cNvSpPr>
            <a:spLocks noGrp="1" noChangeArrowheads="1"/>
          </p:cNvSpPr>
          <p:nvPr>
            <p:ph idx="1"/>
          </p:nvPr>
        </p:nvSpPr>
        <p:spPr>
          <a:xfrm>
            <a:off x="209006" y="2190750"/>
            <a:ext cx="8595360" cy="4170861"/>
          </a:xfrm>
        </p:spPr>
        <p:txBody>
          <a:bodyPr>
            <a:normAutofit/>
          </a:bodyPr>
          <a:lstStyle/>
          <a:p>
            <a:pPr marL="566928" indent="-457200" eaLnBrk="1" fontAlgn="auto" hangingPunct="1">
              <a:spcBef>
                <a:spcPts val="0"/>
              </a:spcBef>
              <a:spcAft>
                <a:spcPts val="1200"/>
              </a:spcAft>
              <a:buClr>
                <a:schemeClr val="accent3"/>
              </a:buClr>
              <a:buFont typeface="+mj-lt"/>
              <a:buAutoNum type="arabicPeriod"/>
              <a:defRPr/>
            </a:pPr>
            <a:r>
              <a:rPr lang="en-US" sz="2200" dirty="0">
                <a:latin typeface="Times New Roman" pitchFamily="18" charset="0"/>
                <a:cs typeface="Times New Roman" pitchFamily="18" charset="0"/>
              </a:rPr>
              <a:t>Imbalances </a:t>
            </a:r>
            <a:r>
              <a:rPr lang="en-US" sz="2200" dirty="0" smtClean="0">
                <a:latin typeface="Times New Roman" pitchFamily="18" charset="0"/>
                <a:cs typeface="Times New Roman" pitchFamily="18" charset="0"/>
              </a:rPr>
              <a:t>between maturity dates </a:t>
            </a:r>
            <a:r>
              <a:rPr lang="en-US" sz="2200" dirty="0">
                <a:latin typeface="Times New Roman" pitchFamily="18" charset="0"/>
                <a:cs typeface="Times New Roman" pitchFamily="18" charset="0"/>
              </a:rPr>
              <a:t>of </a:t>
            </a:r>
            <a:r>
              <a:rPr lang="en-US" sz="2200" dirty="0" smtClean="0">
                <a:latin typeface="Times New Roman" pitchFamily="18" charset="0"/>
                <a:cs typeface="Times New Roman" pitchFamily="18" charset="0"/>
              </a:rPr>
              <a:t>their assets </a:t>
            </a:r>
            <a:r>
              <a:rPr lang="en-US" sz="2200" dirty="0">
                <a:latin typeface="Times New Roman" pitchFamily="18" charset="0"/>
                <a:cs typeface="Times New Roman" pitchFamily="18" charset="0"/>
              </a:rPr>
              <a:t>and </a:t>
            </a:r>
            <a:r>
              <a:rPr lang="en-US" sz="2200" dirty="0" smtClean="0">
                <a:latin typeface="Times New Roman" pitchFamily="18" charset="0"/>
                <a:cs typeface="Times New Roman" pitchFamily="18" charset="0"/>
              </a:rPr>
              <a:t>liabilities</a:t>
            </a:r>
            <a:endParaRPr lang="en-US" sz="2200" dirty="0">
              <a:latin typeface="Times New Roman" pitchFamily="18" charset="0"/>
              <a:cs typeface="Times New Roman" pitchFamily="18" charset="0"/>
            </a:endParaRPr>
          </a:p>
          <a:p>
            <a:pPr marL="566928" indent="-457200" eaLnBrk="1" fontAlgn="auto" hangingPunct="1">
              <a:spcBef>
                <a:spcPts val="0"/>
              </a:spcBef>
              <a:spcAft>
                <a:spcPts val="1200"/>
              </a:spcAft>
              <a:buClr>
                <a:schemeClr val="accent3"/>
              </a:buClr>
              <a:buFont typeface="+mj-lt"/>
              <a:buAutoNum type="arabicPeriod"/>
              <a:defRPr/>
            </a:pPr>
            <a:r>
              <a:rPr lang="en-US" sz="2200" dirty="0" smtClean="0">
                <a:latin typeface="Times New Roman" pitchFamily="18" charset="0"/>
                <a:cs typeface="Times New Roman" pitchFamily="18" charset="0"/>
              </a:rPr>
              <a:t>High proportion </a:t>
            </a:r>
            <a:r>
              <a:rPr lang="en-US" sz="2200" dirty="0">
                <a:latin typeface="Times New Roman" pitchFamily="18" charset="0"/>
                <a:cs typeface="Times New Roman" pitchFamily="18" charset="0"/>
              </a:rPr>
              <a:t>of </a:t>
            </a:r>
            <a:r>
              <a:rPr lang="en-US" sz="2200" dirty="0" smtClean="0">
                <a:latin typeface="Times New Roman" pitchFamily="18" charset="0"/>
                <a:cs typeface="Times New Roman" pitchFamily="18" charset="0"/>
              </a:rPr>
              <a:t>liabilities </a:t>
            </a:r>
            <a:r>
              <a:rPr lang="en-US" sz="2200" dirty="0">
                <a:latin typeface="Times New Roman" pitchFamily="18" charset="0"/>
                <a:cs typeface="Times New Roman" pitchFamily="18" charset="0"/>
              </a:rPr>
              <a:t>(especially demand deposits and money market borrowings) </a:t>
            </a:r>
            <a:r>
              <a:rPr lang="en-US" sz="2200" dirty="0" smtClean="0">
                <a:latin typeface="Times New Roman" pitchFamily="18" charset="0"/>
                <a:cs typeface="Times New Roman" pitchFamily="18" charset="0"/>
              </a:rPr>
              <a:t>are subject </a:t>
            </a:r>
            <a:r>
              <a:rPr lang="en-US" sz="2200" dirty="0">
                <a:latin typeface="Times New Roman" pitchFamily="18" charset="0"/>
                <a:cs typeface="Times New Roman" pitchFamily="18" charset="0"/>
              </a:rPr>
              <a:t>to </a:t>
            </a:r>
            <a:r>
              <a:rPr lang="en-US" sz="2200" dirty="0" smtClean="0">
                <a:latin typeface="Times New Roman" pitchFamily="18" charset="0"/>
                <a:cs typeface="Times New Roman" pitchFamily="18" charset="0"/>
              </a:rPr>
              <a:t>immediate repayment</a:t>
            </a:r>
            <a:endParaRPr lang="en-US" sz="2200" dirty="0">
              <a:latin typeface="Times New Roman" pitchFamily="18" charset="0"/>
              <a:cs typeface="Times New Roman" pitchFamily="18" charset="0"/>
            </a:endParaRPr>
          </a:p>
          <a:p>
            <a:pPr marL="566928" indent="-457200" eaLnBrk="1" fontAlgn="auto" hangingPunct="1">
              <a:spcBef>
                <a:spcPts val="0"/>
              </a:spcBef>
              <a:spcAft>
                <a:spcPts val="600"/>
              </a:spcAft>
              <a:buClr>
                <a:schemeClr val="accent3"/>
              </a:buClr>
              <a:buFont typeface="+mj-lt"/>
              <a:buAutoNum type="arabicPeriod"/>
              <a:defRPr/>
            </a:pPr>
            <a:r>
              <a:rPr lang="en-US" sz="2200" dirty="0" smtClean="0">
                <a:latin typeface="Times New Roman" pitchFamily="18" charset="0"/>
                <a:cs typeface="Times New Roman" pitchFamily="18" charset="0"/>
              </a:rPr>
              <a:t>Sensitivity </a:t>
            </a:r>
            <a:r>
              <a:rPr lang="en-US" sz="2200" dirty="0">
                <a:latin typeface="Times New Roman" pitchFamily="18" charset="0"/>
                <a:cs typeface="Times New Roman" pitchFamily="18" charset="0"/>
              </a:rPr>
              <a:t>to </a:t>
            </a:r>
            <a:r>
              <a:rPr lang="en-US" sz="2200" dirty="0" smtClean="0">
                <a:latin typeface="Times New Roman" pitchFamily="18" charset="0"/>
                <a:cs typeface="Times New Roman" pitchFamily="18" charset="0"/>
              </a:rPr>
              <a:t>changes </a:t>
            </a:r>
            <a:r>
              <a:rPr lang="en-US" sz="2200" dirty="0">
                <a:latin typeface="Times New Roman" pitchFamily="18" charset="0"/>
                <a:cs typeface="Times New Roman" pitchFamily="18" charset="0"/>
              </a:rPr>
              <a:t>in </a:t>
            </a:r>
            <a:r>
              <a:rPr lang="en-US" sz="2200" dirty="0" smtClean="0">
                <a:latin typeface="Times New Roman" pitchFamily="18" charset="0"/>
                <a:cs typeface="Times New Roman" pitchFamily="18" charset="0"/>
              </a:rPr>
              <a:t>interest rates</a:t>
            </a:r>
          </a:p>
          <a:p>
            <a:pPr marL="859028" lvl="1" indent="-457200" eaLnBrk="1" fontAlgn="auto" hangingPunct="1">
              <a:spcBef>
                <a:spcPts val="0"/>
              </a:spcBef>
              <a:spcAft>
                <a:spcPts val="0"/>
              </a:spcAft>
              <a:buClr>
                <a:schemeClr val="accent3"/>
              </a:buClr>
              <a:buSzPct val="70000"/>
              <a:buFont typeface="Times New Roman" pitchFamily="18" charset="0"/>
              <a:buChar char="□"/>
              <a:defRPr/>
            </a:pPr>
            <a:r>
              <a:rPr lang="en-US" sz="2000" dirty="0" smtClean="0">
                <a:solidFill>
                  <a:schemeClr val="tx1">
                    <a:lumMod val="75000"/>
                    <a:lumOff val="25000"/>
                  </a:schemeClr>
                </a:solidFill>
                <a:latin typeface="Times New Roman" pitchFamily="18" charset="0"/>
                <a:cs typeface="Times New Roman" pitchFamily="18" charset="0"/>
              </a:rPr>
              <a:t>May </a:t>
            </a:r>
            <a:r>
              <a:rPr lang="en-US" sz="2000" dirty="0">
                <a:solidFill>
                  <a:schemeClr val="tx1">
                    <a:lumMod val="75000"/>
                    <a:lumOff val="25000"/>
                  </a:schemeClr>
                </a:solidFill>
                <a:latin typeface="Times New Roman" pitchFamily="18" charset="0"/>
                <a:cs typeface="Times New Roman" pitchFamily="18" charset="0"/>
              </a:rPr>
              <a:t>affect customer demand for </a:t>
            </a:r>
            <a:r>
              <a:rPr lang="en-US" sz="2000" dirty="0" smtClean="0">
                <a:solidFill>
                  <a:schemeClr val="tx1">
                    <a:lumMod val="75000"/>
                    <a:lumOff val="25000"/>
                  </a:schemeClr>
                </a:solidFill>
                <a:latin typeface="Times New Roman" pitchFamily="18" charset="0"/>
                <a:cs typeface="Times New Roman" pitchFamily="18" charset="0"/>
              </a:rPr>
              <a:t>deposits</a:t>
            </a:r>
          </a:p>
          <a:p>
            <a:pPr marL="859028" lvl="1" indent="-457200" eaLnBrk="1" fontAlgn="auto" hangingPunct="1">
              <a:spcBef>
                <a:spcPts val="0"/>
              </a:spcBef>
              <a:spcAft>
                <a:spcPts val="0"/>
              </a:spcAft>
              <a:buClr>
                <a:schemeClr val="accent3"/>
              </a:buClr>
              <a:buSzPct val="70000"/>
              <a:buFont typeface="Times New Roman" pitchFamily="18" charset="0"/>
              <a:buChar char="□"/>
              <a:defRPr/>
            </a:pPr>
            <a:r>
              <a:rPr lang="en-US" sz="2000" dirty="0" smtClean="0">
                <a:solidFill>
                  <a:schemeClr val="tx1">
                    <a:lumMod val="75000"/>
                    <a:lumOff val="25000"/>
                  </a:schemeClr>
                </a:solidFill>
                <a:latin typeface="Times New Roman" pitchFamily="18" charset="0"/>
                <a:cs typeface="Times New Roman" pitchFamily="18" charset="0"/>
              </a:rPr>
              <a:t>May </a:t>
            </a:r>
            <a:r>
              <a:rPr lang="en-US" sz="2000" dirty="0">
                <a:solidFill>
                  <a:schemeClr val="tx1">
                    <a:lumMod val="75000"/>
                    <a:lumOff val="25000"/>
                  </a:schemeClr>
                </a:solidFill>
                <a:latin typeface="Times New Roman" pitchFamily="18" charset="0"/>
                <a:cs typeface="Times New Roman" pitchFamily="18" charset="0"/>
              </a:rPr>
              <a:t>affect customer demand for </a:t>
            </a:r>
            <a:r>
              <a:rPr lang="en-US" sz="2000" dirty="0" smtClean="0">
                <a:solidFill>
                  <a:schemeClr val="tx1">
                    <a:lumMod val="75000"/>
                    <a:lumOff val="25000"/>
                  </a:schemeClr>
                </a:solidFill>
                <a:latin typeface="Times New Roman" pitchFamily="18" charset="0"/>
                <a:cs typeface="Times New Roman" pitchFamily="18" charset="0"/>
              </a:rPr>
              <a:t>loans</a:t>
            </a:r>
          </a:p>
          <a:p>
            <a:pPr marL="859028" lvl="1" indent="-457200" eaLnBrk="1" fontAlgn="auto" hangingPunct="1">
              <a:spcBef>
                <a:spcPts val="0"/>
              </a:spcBef>
              <a:spcAft>
                <a:spcPts val="1200"/>
              </a:spcAft>
              <a:buClr>
                <a:schemeClr val="accent3"/>
              </a:buClr>
              <a:buSzPct val="70000"/>
              <a:buFont typeface="Times New Roman" pitchFamily="18" charset="0"/>
              <a:buChar char="□"/>
              <a:defRPr/>
            </a:pPr>
            <a:r>
              <a:rPr lang="en-US" sz="2000" dirty="0" smtClean="0">
                <a:solidFill>
                  <a:schemeClr val="tx1">
                    <a:lumMod val="75000"/>
                    <a:lumOff val="25000"/>
                  </a:schemeClr>
                </a:solidFill>
                <a:latin typeface="Times New Roman" pitchFamily="18" charset="0"/>
                <a:cs typeface="Times New Roman" pitchFamily="18" charset="0"/>
              </a:rPr>
              <a:t>May affect the market value of assets the firm may need to sell in order  to liquidate</a:t>
            </a:r>
          </a:p>
          <a:p>
            <a:pPr marL="365760" indent="-256032" eaLnBrk="1" fontAlgn="auto" hangingPunct="1">
              <a:spcAft>
                <a:spcPts val="0"/>
              </a:spcAft>
              <a:buClr>
                <a:schemeClr val="accent3"/>
              </a:buClr>
              <a:buFont typeface="Georgia"/>
              <a:buChar char="•"/>
              <a:defRPr/>
            </a:pPr>
            <a:endParaRPr lang="en-US" sz="2400" b="1" dirty="0" smtClean="0">
              <a:latin typeface="Times New Roman" pitchFamily="18" charset="0"/>
              <a:cs typeface="Times New Roman" pitchFamily="18" charset="0"/>
            </a:endParaRPr>
          </a:p>
        </p:txBody>
      </p:sp>
      <p:sp>
        <p:nvSpPr>
          <p:cNvPr id="19460"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C7CFD1FF-BB5A-4520-855E-BB1AC30E357F}" type="slidenum">
              <a:rPr lang="en-US" sz="1200">
                <a:solidFill>
                  <a:srgbClr val="FFFFFF"/>
                </a:solidFill>
              </a:rPr>
              <a:pPr algn="r"/>
              <a:t>6</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96389"/>
            <a:ext cx="8229600" cy="613954"/>
          </a:xfrm>
        </p:spPr>
        <p:txBody>
          <a:bodyPr/>
          <a:lstStyle/>
          <a:p>
            <a:pPr algn="ctr" eaLnBrk="1" hangingPunct="1"/>
            <a:r>
              <a:rPr lang="en-US" sz="2800" b="1" dirty="0" smtClean="0">
                <a:latin typeface="Times New Roman" pitchFamily="18" charset="0"/>
                <a:cs typeface="Times New Roman" pitchFamily="18" charset="0"/>
              </a:rPr>
              <a:t>Strategies for Liquidity Managers</a:t>
            </a:r>
          </a:p>
        </p:txBody>
      </p:sp>
      <p:sp>
        <p:nvSpPr>
          <p:cNvPr id="6147" name="Rectangle 3"/>
          <p:cNvSpPr>
            <a:spLocks noGrp="1" noChangeArrowheads="1"/>
          </p:cNvSpPr>
          <p:nvPr>
            <p:ph idx="1"/>
          </p:nvPr>
        </p:nvSpPr>
        <p:spPr>
          <a:xfrm>
            <a:off x="156754" y="1240971"/>
            <a:ext cx="8804366" cy="5329646"/>
          </a:xfrm>
        </p:spPr>
        <p:txBody>
          <a:bodyPr>
            <a:normAutofit fontScale="85000" lnSpcReduction="20000"/>
          </a:bodyPr>
          <a:lstStyle/>
          <a:p>
            <a:pPr marL="365760" indent="-256032" eaLnBrk="1" fontAlgn="auto" hangingPunct="1">
              <a:spcBef>
                <a:spcPts val="0"/>
              </a:spcBef>
              <a:spcAft>
                <a:spcPts val="600"/>
              </a:spcAft>
              <a:buClr>
                <a:schemeClr val="accent3"/>
              </a:buClr>
              <a:buFont typeface="Georgia"/>
              <a:buChar char="•"/>
              <a:defRPr/>
            </a:pPr>
            <a:r>
              <a:rPr lang="en-US" sz="2000" b="1" dirty="0" smtClean="0">
                <a:latin typeface="Times New Roman" pitchFamily="18" charset="0"/>
                <a:cs typeface="Times New Roman" pitchFamily="18" charset="0"/>
              </a:rPr>
              <a:t>What </a:t>
            </a:r>
            <a:r>
              <a:rPr lang="en-US" sz="2000" b="1" dirty="0">
                <a:latin typeface="Times New Roman" pitchFamily="18" charset="0"/>
                <a:cs typeface="Times New Roman" pitchFamily="18" charset="0"/>
              </a:rPr>
              <a:t>is a liquid </a:t>
            </a:r>
            <a:r>
              <a:rPr lang="en-US" sz="2000" b="1" dirty="0" smtClean="0">
                <a:latin typeface="Times New Roman" pitchFamily="18" charset="0"/>
                <a:cs typeface="Times New Roman" pitchFamily="18" charset="0"/>
              </a:rPr>
              <a:t>asset?</a:t>
            </a:r>
          </a:p>
          <a:p>
            <a:pPr marL="731520" lvl="1" indent="-365760" eaLnBrk="1" fontAlgn="auto" hangingPunct="1">
              <a:spcBef>
                <a:spcPts val="0"/>
              </a:spcBef>
              <a:spcAft>
                <a:spcPts val="0"/>
              </a:spcAft>
              <a:buFont typeface="+mj-lt"/>
              <a:buAutoNum type="arabicPeriod"/>
              <a:defRPr/>
            </a:pPr>
            <a:r>
              <a:rPr lang="en-US" sz="2000" dirty="0">
                <a:solidFill>
                  <a:schemeClr val="tx1">
                    <a:lumMod val="75000"/>
                    <a:lumOff val="25000"/>
                  </a:schemeClr>
                </a:solidFill>
                <a:latin typeface="Times New Roman" pitchFamily="18" charset="0"/>
                <a:cs typeface="Times New Roman" pitchFamily="18" charset="0"/>
              </a:rPr>
              <a:t>Liquid assets have a ready </a:t>
            </a:r>
            <a:r>
              <a:rPr lang="en-US" sz="2000" dirty="0" smtClean="0">
                <a:solidFill>
                  <a:schemeClr val="tx1">
                    <a:lumMod val="75000"/>
                    <a:lumOff val="25000"/>
                  </a:schemeClr>
                </a:solidFill>
                <a:latin typeface="Times New Roman" pitchFamily="18" charset="0"/>
                <a:cs typeface="Times New Roman" pitchFamily="18" charset="0"/>
              </a:rPr>
              <a:t>market</a:t>
            </a:r>
          </a:p>
          <a:p>
            <a:pPr marL="731520" lvl="1" indent="-365760" eaLnBrk="1" fontAlgn="auto" hangingPunct="1">
              <a:spcBef>
                <a:spcPts val="0"/>
              </a:spcBef>
              <a:spcAft>
                <a:spcPts val="0"/>
              </a:spcAft>
              <a:buFont typeface="+mj-lt"/>
              <a:buAutoNum type="arabicPeriod"/>
              <a:defRPr/>
            </a:pPr>
            <a:r>
              <a:rPr lang="en-US" sz="2000" dirty="0" smtClean="0">
                <a:solidFill>
                  <a:schemeClr val="tx1">
                    <a:lumMod val="75000"/>
                    <a:lumOff val="25000"/>
                  </a:schemeClr>
                </a:solidFill>
                <a:latin typeface="Times New Roman" pitchFamily="18" charset="0"/>
                <a:cs typeface="Times New Roman" pitchFamily="18" charset="0"/>
              </a:rPr>
              <a:t>Stable price without significant decline in price</a:t>
            </a:r>
          </a:p>
          <a:p>
            <a:pPr marL="731520" lvl="1" indent="-365760" eaLnBrk="1" fontAlgn="auto" hangingPunct="1">
              <a:spcBef>
                <a:spcPts val="0"/>
              </a:spcBef>
              <a:spcAft>
                <a:spcPts val="1200"/>
              </a:spcAft>
              <a:buFont typeface="+mj-lt"/>
              <a:buAutoNum type="arabicPeriod"/>
              <a:defRPr/>
            </a:pPr>
            <a:r>
              <a:rPr lang="en-US" sz="2000" dirty="0" smtClean="0">
                <a:solidFill>
                  <a:schemeClr val="tx1">
                    <a:lumMod val="75000"/>
                    <a:lumOff val="25000"/>
                  </a:schemeClr>
                </a:solidFill>
                <a:latin typeface="Times New Roman" pitchFamily="18" charset="0"/>
                <a:cs typeface="Times New Roman" pitchFamily="18" charset="0"/>
              </a:rPr>
              <a:t>Reversible so that can recover original investment with little loss</a:t>
            </a:r>
            <a:endParaRPr lang="en-US" sz="2000" dirty="0">
              <a:solidFill>
                <a:schemeClr val="tx1">
                  <a:lumMod val="75000"/>
                  <a:lumOff val="25000"/>
                </a:schemeClr>
              </a:solidFill>
              <a:latin typeface="Times New Roman" pitchFamily="18" charset="0"/>
              <a:cs typeface="Times New Roman" pitchFamily="18" charset="0"/>
            </a:endParaRPr>
          </a:p>
          <a:p>
            <a:pPr marL="365760" indent="-256032" eaLnBrk="1" fontAlgn="auto" hangingPunct="1">
              <a:spcBef>
                <a:spcPts val="0"/>
              </a:spcBef>
              <a:spcAft>
                <a:spcPts val="600"/>
              </a:spcAft>
              <a:buClr>
                <a:schemeClr val="accent3"/>
              </a:buClr>
              <a:buFont typeface="Georgia"/>
              <a:buChar char="•"/>
              <a:defRPr/>
            </a:pPr>
            <a:r>
              <a:rPr lang="en-US" sz="2000" dirty="0">
                <a:latin typeface="Times New Roman" pitchFamily="18" charset="0"/>
                <a:cs typeface="Times New Roman" pitchFamily="18" charset="0"/>
              </a:rPr>
              <a:t>Identify strategies for liquidity management</a:t>
            </a:r>
          </a:p>
          <a:p>
            <a:pPr marL="658368" lvl="1" indent="-246888" eaLnBrk="1" fontAlgn="auto" hangingPunct="1">
              <a:spcBef>
                <a:spcPts val="0"/>
              </a:spcBef>
              <a:spcAft>
                <a:spcPts val="600"/>
              </a:spcAft>
              <a:buFont typeface="Georgia"/>
              <a:buChar char="▫"/>
              <a:defRPr/>
            </a:pPr>
            <a:r>
              <a:rPr lang="en-US" sz="2000" b="1" dirty="0">
                <a:solidFill>
                  <a:schemeClr val="tx1">
                    <a:lumMod val="75000"/>
                    <a:lumOff val="25000"/>
                  </a:schemeClr>
                </a:solidFill>
                <a:latin typeface="Times New Roman" pitchFamily="18" charset="0"/>
                <a:cs typeface="Times New Roman" pitchFamily="18" charset="0"/>
              </a:rPr>
              <a:t>Asset Liquidity Management or Asset Conversion </a:t>
            </a:r>
            <a:r>
              <a:rPr lang="en-US" sz="2000" b="1" dirty="0" smtClean="0">
                <a:solidFill>
                  <a:schemeClr val="tx1">
                    <a:lumMod val="75000"/>
                    <a:lumOff val="25000"/>
                  </a:schemeClr>
                </a:solidFill>
                <a:latin typeface="Times New Roman" pitchFamily="18" charset="0"/>
                <a:cs typeface="Times New Roman" pitchFamily="18" charset="0"/>
              </a:rPr>
              <a:t>Strategy</a:t>
            </a:r>
          </a:p>
          <a:p>
            <a:pPr marL="731520" lvl="2" indent="-246888" eaLnBrk="1" fontAlgn="auto" hangingPunct="1">
              <a:spcBef>
                <a:spcPts val="0"/>
              </a:spcBef>
              <a:spcAft>
                <a:spcPts val="600"/>
              </a:spcAft>
              <a:buFont typeface="Georgia"/>
              <a:buChar char="▫"/>
              <a:defRPr/>
            </a:pPr>
            <a:r>
              <a:rPr lang="en-US" sz="2000" dirty="0">
                <a:solidFill>
                  <a:schemeClr val="tx1">
                    <a:lumMod val="65000"/>
                    <a:lumOff val="35000"/>
                  </a:schemeClr>
                </a:solidFill>
                <a:latin typeface="Times New Roman" pitchFamily="18" charset="0"/>
                <a:cs typeface="Times New Roman" pitchFamily="18" charset="0"/>
              </a:rPr>
              <a:t>This </a:t>
            </a:r>
            <a:r>
              <a:rPr lang="en-US" sz="2000" dirty="0" smtClean="0">
                <a:solidFill>
                  <a:schemeClr val="tx1">
                    <a:lumMod val="65000"/>
                    <a:lumOff val="35000"/>
                  </a:schemeClr>
                </a:solidFill>
                <a:latin typeface="Times New Roman" pitchFamily="18" charset="0"/>
                <a:cs typeface="Times New Roman" pitchFamily="18" charset="0"/>
              </a:rPr>
              <a:t>strategy calls </a:t>
            </a:r>
            <a:r>
              <a:rPr lang="en-US" sz="2000" dirty="0">
                <a:solidFill>
                  <a:schemeClr val="tx1">
                    <a:lumMod val="65000"/>
                    <a:lumOff val="35000"/>
                  </a:schemeClr>
                </a:solidFill>
                <a:latin typeface="Times New Roman" pitchFamily="18" charset="0"/>
                <a:cs typeface="Times New Roman" pitchFamily="18" charset="0"/>
              </a:rPr>
              <a:t>for </a:t>
            </a:r>
            <a:r>
              <a:rPr lang="en-US" sz="2000" dirty="0" smtClean="0">
                <a:solidFill>
                  <a:schemeClr val="tx1">
                    <a:lumMod val="65000"/>
                    <a:lumOff val="35000"/>
                  </a:schemeClr>
                </a:solidFill>
                <a:latin typeface="Times New Roman" pitchFamily="18" charset="0"/>
                <a:cs typeface="Times New Roman" pitchFamily="18" charset="0"/>
              </a:rPr>
              <a:t>storing liquidity </a:t>
            </a:r>
            <a:r>
              <a:rPr lang="en-US" sz="2000" dirty="0">
                <a:solidFill>
                  <a:schemeClr val="tx1">
                    <a:lumMod val="65000"/>
                    <a:lumOff val="35000"/>
                  </a:schemeClr>
                </a:solidFill>
                <a:latin typeface="Times New Roman" pitchFamily="18" charset="0"/>
                <a:cs typeface="Times New Roman" pitchFamily="18" charset="0"/>
              </a:rPr>
              <a:t>in the </a:t>
            </a:r>
            <a:r>
              <a:rPr lang="en-US" sz="2000" dirty="0" smtClean="0">
                <a:solidFill>
                  <a:schemeClr val="tx1">
                    <a:lumMod val="65000"/>
                    <a:lumOff val="35000"/>
                  </a:schemeClr>
                </a:solidFill>
                <a:latin typeface="Times New Roman" pitchFamily="18" charset="0"/>
                <a:cs typeface="Times New Roman" pitchFamily="18" charset="0"/>
              </a:rPr>
              <a:t>form </a:t>
            </a:r>
            <a:r>
              <a:rPr lang="en-US" sz="2000" dirty="0">
                <a:solidFill>
                  <a:schemeClr val="tx1">
                    <a:lumMod val="65000"/>
                    <a:lumOff val="35000"/>
                  </a:schemeClr>
                </a:solidFill>
                <a:latin typeface="Times New Roman" pitchFamily="18" charset="0"/>
                <a:cs typeface="Times New Roman" pitchFamily="18" charset="0"/>
              </a:rPr>
              <a:t>of </a:t>
            </a:r>
            <a:r>
              <a:rPr lang="en-US" sz="2000" dirty="0" smtClean="0">
                <a:solidFill>
                  <a:schemeClr val="tx1">
                    <a:lumMod val="65000"/>
                    <a:lumOff val="35000"/>
                  </a:schemeClr>
                </a:solidFill>
                <a:latin typeface="Times New Roman" pitchFamily="18" charset="0"/>
                <a:cs typeface="Times New Roman" pitchFamily="18" charset="0"/>
              </a:rPr>
              <a:t>liquid assets </a:t>
            </a:r>
            <a:r>
              <a:rPr lang="en-US" sz="2000" dirty="0">
                <a:solidFill>
                  <a:schemeClr val="tx1">
                    <a:lumMod val="65000"/>
                    <a:lumOff val="35000"/>
                  </a:schemeClr>
                </a:solidFill>
                <a:latin typeface="Times New Roman" pitchFamily="18" charset="0"/>
                <a:cs typeface="Times New Roman" pitchFamily="18" charset="0"/>
              </a:rPr>
              <a:t>(T-bills, fed funds loans, CDs, etc.) and </a:t>
            </a:r>
            <a:r>
              <a:rPr lang="en-US" sz="2000" dirty="0" smtClean="0">
                <a:solidFill>
                  <a:schemeClr val="tx1">
                    <a:lumMod val="65000"/>
                    <a:lumOff val="35000"/>
                  </a:schemeClr>
                </a:solidFill>
                <a:latin typeface="Times New Roman" pitchFamily="18" charset="0"/>
                <a:cs typeface="Times New Roman" pitchFamily="18" charset="0"/>
              </a:rPr>
              <a:t>selling them when liquidity </a:t>
            </a:r>
            <a:r>
              <a:rPr lang="en-US" sz="2000" dirty="0">
                <a:solidFill>
                  <a:schemeClr val="tx1">
                    <a:lumMod val="65000"/>
                    <a:lumOff val="35000"/>
                  </a:schemeClr>
                </a:solidFill>
                <a:latin typeface="Times New Roman" pitchFamily="18" charset="0"/>
                <a:cs typeface="Times New Roman" pitchFamily="18" charset="0"/>
              </a:rPr>
              <a:t>is </a:t>
            </a:r>
            <a:r>
              <a:rPr lang="en-US" sz="2000" dirty="0" smtClean="0">
                <a:solidFill>
                  <a:schemeClr val="tx1">
                    <a:lumMod val="65000"/>
                    <a:lumOff val="35000"/>
                  </a:schemeClr>
                </a:solidFill>
                <a:latin typeface="Times New Roman" pitchFamily="18" charset="0"/>
                <a:cs typeface="Times New Roman" pitchFamily="18" charset="0"/>
              </a:rPr>
              <a:t>needed</a:t>
            </a:r>
          </a:p>
          <a:p>
            <a:pPr marL="731520" lvl="2" indent="-246888" eaLnBrk="1" fontAlgn="auto" hangingPunct="1">
              <a:spcBef>
                <a:spcPts val="0"/>
              </a:spcBef>
              <a:spcAft>
                <a:spcPts val="1200"/>
              </a:spcAft>
              <a:buFont typeface="Georgia"/>
              <a:buChar char="▫"/>
              <a:defRPr/>
            </a:pPr>
            <a:r>
              <a:rPr lang="en-US" sz="2000" dirty="0" smtClean="0">
                <a:solidFill>
                  <a:schemeClr val="tx1">
                    <a:lumMod val="65000"/>
                    <a:lumOff val="35000"/>
                  </a:schemeClr>
                </a:solidFill>
                <a:latin typeface="Times New Roman" pitchFamily="18" charset="0"/>
                <a:cs typeface="Times New Roman" pitchFamily="18" charset="0"/>
              </a:rPr>
              <a:t>Mainly used by smaller financial institutions considering borrowing risky </a:t>
            </a:r>
            <a:endParaRPr lang="en-US" sz="2000" dirty="0">
              <a:solidFill>
                <a:schemeClr val="tx1">
                  <a:lumMod val="65000"/>
                  <a:lumOff val="35000"/>
                </a:schemeClr>
              </a:solidFill>
              <a:latin typeface="Times New Roman" pitchFamily="18" charset="0"/>
              <a:cs typeface="Times New Roman" pitchFamily="18" charset="0"/>
            </a:endParaRPr>
          </a:p>
          <a:p>
            <a:pPr marL="658368" lvl="1" indent="-246888" eaLnBrk="1" fontAlgn="auto" hangingPunct="1">
              <a:spcBef>
                <a:spcPts val="0"/>
              </a:spcBef>
              <a:spcAft>
                <a:spcPts val="600"/>
              </a:spcAft>
              <a:buFont typeface="Georgia"/>
              <a:buChar char="▫"/>
              <a:defRPr/>
            </a:pPr>
            <a:r>
              <a:rPr lang="en-US" sz="2000" b="1" dirty="0" smtClean="0">
                <a:solidFill>
                  <a:schemeClr val="tx1">
                    <a:lumMod val="75000"/>
                    <a:lumOff val="25000"/>
                  </a:schemeClr>
                </a:solidFill>
                <a:latin typeface="Times New Roman" pitchFamily="18" charset="0"/>
                <a:cs typeface="Times New Roman" pitchFamily="18" charset="0"/>
              </a:rPr>
              <a:t>Borrowed </a:t>
            </a:r>
            <a:r>
              <a:rPr lang="en-US" sz="2000" b="1" dirty="0">
                <a:solidFill>
                  <a:schemeClr val="tx1">
                    <a:lumMod val="75000"/>
                    <a:lumOff val="25000"/>
                  </a:schemeClr>
                </a:solidFill>
                <a:latin typeface="Times New Roman" pitchFamily="18" charset="0"/>
                <a:cs typeface="Times New Roman" pitchFamily="18" charset="0"/>
              </a:rPr>
              <a:t>Liquidity or Liability Management Strategy</a:t>
            </a:r>
          </a:p>
          <a:p>
            <a:pPr marL="731520" lvl="2" indent="-246888" eaLnBrk="1" fontAlgn="auto" hangingPunct="1">
              <a:spcBef>
                <a:spcPts val="0"/>
              </a:spcBef>
              <a:spcAft>
                <a:spcPts val="600"/>
              </a:spcAft>
              <a:buFont typeface="Georgia"/>
              <a:buChar char="▫"/>
              <a:defRPr/>
            </a:pPr>
            <a:r>
              <a:rPr lang="en-US" sz="2000" dirty="0">
                <a:solidFill>
                  <a:schemeClr val="tx1">
                    <a:lumMod val="65000"/>
                    <a:lumOff val="35000"/>
                  </a:schemeClr>
                </a:solidFill>
                <a:latin typeface="Times New Roman" pitchFamily="18" charset="0"/>
                <a:cs typeface="Times New Roman" pitchFamily="18" charset="0"/>
              </a:rPr>
              <a:t>This </a:t>
            </a:r>
            <a:r>
              <a:rPr lang="en-US" sz="2000" dirty="0" smtClean="0">
                <a:solidFill>
                  <a:schemeClr val="tx1">
                    <a:lumMod val="65000"/>
                    <a:lumOff val="35000"/>
                  </a:schemeClr>
                </a:solidFill>
                <a:latin typeface="Times New Roman" pitchFamily="18" charset="0"/>
                <a:cs typeface="Times New Roman" pitchFamily="18" charset="0"/>
              </a:rPr>
              <a:t>strategy calls </a:t>
            </a:r>
            <a:r>
              <a:rPr lang="en-US" sz="2000" dirty="0">
                <a:solidFill>
                  <a:schemeClr val="tx1">
                    <a:lumMod val="65000"/>
                    <a:lumOff val="35000"/>
                  </a:schemeClr>
                </a:solidFill>
                <a:latin typeface="Times New Roman" pitchFamily="18" charset="0"/>
                <a:cs typeface="Times New Roman" pitchFamily="18" charset="0"/>
              </a:rPr>
              <a:t>for the </a:t>
            </a:r>
            <a:r>
              <a:rPr lang="en-US" sz="2000" dirty="0" smtClean="0">
                <a:solidFill>
                  <a:schemeClr val="tx1">
                    <a:lumMod val="65000"/>
                    <a:lumOff val="35000"/>
                  </a:schemeClr>
                </a:solidFill>
                <a:latin typeface="Times New Roman" pitchFamily="18" charset="0"/>
                <a:cs typeface="Times New Roman" pitchFamily="18" charset="0"/>
              </a:rPr>
              <a:t>bank </a:t>
            </a:r>
            <a:r>
              <a:rPr lang="en-US" sz="2000" dirty="0">
                <a:solidFill>
                  <a:schemeClr val="tx1">
                    <a:lumMod val="65000"/>
                    <a:lumOff val="35000"/>
                  </a:schemeClr>
                </a:solidFill>
                <a:latin typeface="Times New Roman" pitchFamily="18" charset="0"/>
                <a:cs typeface="Times New Roman" pitchFamily="18" charset="0"/>
              </a:rPr>
              <a:t>to </a:t>
            </a:r>
            <a:r>
              <a:rPr lang="en-US" sz="2000" dirty="0" smtClean="0">
                <a:solidFill>
                  <a:schemeClr val="tx1">
                    <a:lumMod val="65000"/>
                    <a:lumOff val="35000"/>
                  </a:schemeClr>
                </a:solidFill>
                <a:latin typeface="Times New Roman" pitchFamily="18" charset="0"/>
                <a:cs typeface="Times New Roman" pitchFamily="18" charset="0"/>
              </a:rPr>
              <a:t>purchase </a:t>
            </a:r>
            <a:r>
              <a:rPr lang="en-US" sz="2000" dirty="0">
                <a:solidFill>
                  <a:schemeClr val="tx1">
                    <a:lumMod val="65000"/>
                    <a:lumOff val="35000"/>
                  </a:schemeClr>
                </a:solidFill>
                <a:latin typeface="Times New Roman" pitchFamily="18" charset="0"/>
                <a:cs typeface="Times New Roman" pitchFamily="18" charset="0"/>
              </a:rPr>
              <a:t>or </a:t>
            </a:r>
            <a:r>
              <a:rPr lang="en-US" sz="2000" dirty="0" smtClean="0">
                <a:solidFill>
                  <a:schemeClr val="tx1">
                    <a:lumMod val="65000"/>
                    <a:lumOff val="35000"/>
                  </a:schemeClr>
                </a:solidFill>
                <a:latin typeface="Times New Roman" pitchFamily="18" charset="0"/>
                <a:cs typeface="Times New Roman" pitchFamily="18" charset="0"/>
              </a:rPr>
              <a:t>borrow </a:t>
            </a:r>
            <a:r>
              <a:rPr lang="en-US" sz="2000" dirty="0">
                <a:solidFill>
                  <a:schemeClr val="tx1">
                    <a:lumMod val="65000"/>
                    <a:lumOff val="35000"/>
                  </a:schemeClr>
                </a:solidFill>
                <a:latin typeface="Times New Roman" pitchFamily="18" charset="0"/>
                <a:cs typeface="Times New Roman" pitchFamily="18" charset="0"/>
              </a:rPr>
              <a:t>from the </a:t>
            </a:r>
            <a:r>
              <a:rPr lang="en-US" sz="2000" dirty="0" smtClean="0">
                <a:solidFill>
                  <a:schemeClr val="tx1">
                    <a:lumMod val="65000"/>
                    <a:lumOff val="35000"/>
                  </a:schemeClr>
                </a:solidFill>
                <a:latin typeface="Times New Roman" pitchFamily="18" charset="0"/>
                <a:cs typeface="Times New Roman" pitchFamily="18" charset="0"/>
              </a:rPr>
              <a:t>money market ( CDs, federal funds borrowing, repurchase agreements, Eurocurrency borrowings) to cover all </a:t>
            </a:r>
            <a:r>
              <a:rPr lang="en-US" sz="2000" dirty="0">
                <a:solidFill>
                  <a:schemeClr val="tx1">
                    <a:lumMod val="65000"/>
                    <a:lumOff val="35000"/>
                  </a:schemeClr>
                </a:solidFill>
                <a:latin typeface="Times New Roman" pitchFamily="18" charset="0"/>
                <a:cs typeface="Times New Roman" pitchFamily="18" charset="0"/>
              </a:rPr>
              <a:t>of </a:t>
            </a:r>
            <a:r>
              <a:rPr lang="en-US" sz="2000" dirty="0" smtClean="0">
                <a:solidFill>
                  <a:schemeClr val="tx1">
                    <a:lumMod val="65000"/>
                    <a:lumOff val="35000"/>
                  </a:schemeClr>
                </a:solidFill>
                <a:latin typeface="Times New Roman" pitchFamily="18" charset="0"/>
                <a:cs typeface="Times New Roman" pitchFamily="18" charset="0"/>
              </a:rPr>
              <a:t>its liquidity needs</a:t>
            </a:r>
          </a:p>
          <a:p>
            <a:pPr marL="731520" lvl="2" indent="-246888" eaLnBrk="1" fontAlgn="auto" hangingPunct="1">
              <a:spcBef>
                <a:spcPts val="0"/>
              </a:spcBef>
              <a:spcAft>
                <a:spcPts val="1200"/>
              </a:spcAft>
              <a:buFont typeface="Georgia"/>
              <a:buChar char="▫"/>
              <a:defRPr/>
            </a:pPr>
            <a:r>
              <a:rPr lang="en-US" sz="2000" dirty="0" smtClean="0">
                <a:solidFill>
                  <a:schemeClr val="tx1">
                    <a:lumMod val="65000"/>
                    <a:lumOff val="35000"/>
                  </a:schemeClr>
                </a:solidFill>
                <a:latin typeface="Times New Roman" pitchFamily="18" charset="0"/>
                <a:cs typeface="Times New Roman" pitchFamily="18" charset="0"/>
              </a:rPr>
              <a:t>It is a costless approach compare to asset liquidity management</a:t>
            </a:r>
          </a:p>
          <a:p>
            <a:pPr marL="731520" lvl="2" indent="-246888" eaLnBrk="1" fontAlgn="auto" hangingPunct="1">
              <a:spcBef>
                <a:spcPts val="0"/>
              </a:spcBef>
              <a:spcAft>
                <a:spcPts val="1200"/>
              </a:spcAft>
              <a:buFont typeface="Georgia"/>
              <a:buChar char="▫"/>
              <a:defRPr/>
            </a:pPr>
            <a:r>
              <a:rPr lang="en-US" sz="2000" dirty="0" smtClean="0">
                <a:latin typeface="Times New Roman" pitchFamily="18" charset="0"/>
                <a:cs typeface="Times New Roman" pitchFamily="18" charset="0"/>
              </a:rPr>
              <a:t>This is the most risky approach to solving liquidity problems because of the volatility of money market interest rates &amp; the rapidity with which the availability of credit can change.</a:t>
            </a:r>
            <a:endParaRPr lang="en-US" sz="2000" dirty="0">
              <a:solidFill>
                <a:schemeClr val="tx1">
                  <a:lumMod val="65000"/>
                  <a:lumOff val="35000"/>
                </a:schemeClr>
              </a:solidFill>
              <a:latin typeface="Times New Roman" pitchFamily="18" charset="0"/>
              <a:cs typeface="Times New Roman" pitchFamily="18" charset="0"/>
            </a:endParaRPr>
          </a:p>
          <a:p>
            <a:pPr marL="658368" lvl="1" indent="-246888" eaLnBrk="1" fontAlgn="auto" hangingPunct="1">
              <a:spcBef>
                <a:spcPts val="0"/>
              </a:spcBef>
              <a:spcAft>
                <a:spcPts val="600"/>
              </a:spcAft>
              <a:buFont typeface="Georgia"/>
              <a:buChar char="▫"/>
              <a:defRPr/>
            </a:pPr>
            <a:r>
              <a:rPr lang="en-US" sz="2000" b="1" dirty="0" smtClean="0">
                <a:solidFill>
                  <a:schemeClr val="tx1">
                    <a:lumMod val="75000"/>
                    <a:lumOff val="25000"/>
                  </a:schemeClr>
                </a:solidFill>
                <a:latin typeface="Times New Roman" pitchFamily="18" charset="0"/>
                <a:cs typeface="Times New Roman" pitchFamily="18" charset="0"/>
              </a:rPr>
              <a:t>Balanced </a:t>
            </a:r>
            <a:r>
              <a:rPr lang="en-US" sz="2000" b="1" dirty="0">
                <a:solidFill>
                  <a:schemeClr val="tx1">
                    <a:lumMod val="75000"/>
                    <a:lumOff val="25000"/>
                  </a:schemeClr>
                </a:solidFill>
                <a:latin typeface="Times New Roman" pitchFamily="18" charset="0"/>
                <a:cs typeface="Times New Roman" pitchFamily="18" charset="0"/>
              </a:rPr>
              <a:t>Liquidity </a:t>
            </a:r>
            <a:r>
              <a:rPr lang="en-US" sz="2000" b="1" dirty="0" smtClean="0">
                <a:solidFill>
                  <a:schemeClr val="tx1">
                    <a:lumMod val="75000"/>
                    <a:lumOff val="25000"/>
                  </a:schemeClr>
                </a:solidFill>
                <a:latin typeface="Times New Roman" pitchFamily="18" charset="0"/>
                <a:cs typeface="Times New Roman" pitchFamily="18" charset="0"/>
              </a:rPr>
              <a:t>Strategy</a:t>
            </a:r>
          </a:p>
          <a:p>
            <a:pPr marL="731520" lvl="2" indent="-246888" eaLnBrk="1" fontAlgn="auto" hangingPunct="1">
              <a:spcAft>
                <a:spcPts val="0"/>
              </a:spcAft>
              <a:buFont typeface="Georgia"/>
              <a:buChar char="▫"/>
              <a:defRPr/>
            </a:pPr>
            <a:r>
              <a:rPr lang="en-US" sz="2000" dirty="0">
                <a:solidFill>
                  <a:schemeClr val="tx1">
                    <a:lumMod val="65000"/>
                    <a:lumOff val="35000"/>
                  </a:schemeClr>
                </a:solidFill>
                <a:latin typeface="Times New Roman" pitchFamily="18" charset="0"/>
                <a:cs typeface="Times New Roman" pitchFamily="18" charset="0"/>
              </a:rPr>
              <a:t>The </a:t>
            </a:r>
            <a:r>
              <a:rPr lang="en-US" sz="2000" dirty="0" smtClean="0">
                <a:solidFill>
                  <a:schemeClr val="tx1">
                    <a:lumMod val="65000"/>
                    <a:lumOff val="35000"/>
                  </a:schemeClr>
                </a:solidFill>
                <a:latin typeface="Times New Roman" pitchFamily="18" charset="0"/>
                <a:cs typeface="Times New Roman" pitchFamily="18" charset="0"/>
              </a:rPr>
              <a:t>combined use </a:t>
            </a:r>
            <a:r>
              <a:rPr lang="en-US" sz="2000" dirty="0">
                <a:solidFill>
                  <a:schemeClr val="tx1">
                    <a:lumMod val="65000"/>
                    <a:lumOff val="35000"/>
                  </a:schemeClr>
                </a:solidFill>
                <a:latin typeface="Times New Roman" pitchFamily="18" charset="0"/>
                <a:cs typeface="Times New Roman" pitchFamily="18" charset="0"/>
              </a:rPr>
              <a:t>of </a:t>
            </a:r>
            <a:r>
              <a:rPr lang="en-US" sz="2000" dirty="0" smtClean="0">
                <a:solidFill>
                  <a:schemeClr val="tx1">
                    <a:lumMod val="65000"/>
                    <a:lumOff val="35000"/>
                  </a:schemeClr>
                </a:solidFill>
                <a:latin typeface="Times New Roman" pitchFamily="18" charset="0"/>
                <a:cs typeface="Times New Roman" pitchFamily="18" charset="0"/>
              </a:rPr>
              <a:t>liquid asset holdings </a:t>
            </a:r>
            <a:r>
              <a:rPr lang="en-US" sz="2000" dirty="0">
                <a:solidFill>
                  <a:schemeClr val="tx1">
                    <a:lumMod val="65000"/>
                    <a:lumOff val="35000"/>
                  </a:schemeClr>
                </a:solidFill>
                <a:latin typeface="Times New Roman" pitchFamily="18" charset="0"/>
                <a:cs typeface="Times New Roman" pitchFamily="18" charset="0"/>
              </a:rPr>
              <a:t>(Asset Management) and </a:t>
            </a:r>
            <a:r>
              <a:rPr lang="en-US" sz="2000" dirty="0" smtClean="0">
                <a:solidFill>
                  <a:schemeClr val="tx1">
                    <a:lumMod val="65000"/>
                    <a:lumOff val="35000"/>
                  </a:schemeClr>
                </a:solidFill>
                <a:latin typeface="Times New Roman" pitchFamily="18" charset="0"/>
                <a:cs typeface="Times New Roman" pitchFamily="18" charset="0"/>
              </a:rPr>
              <a:t>borrowed liquidity </a:t>
            </a:r>
            <a:r>
              <a:rPr lang="en-US" sz="2000" dirty="0">
                <a:solidFill>
                  <a:schemeClr val="tx1">
                    <a:lumMod val="65000"/>
                    <a:lumOff val="35000"/>
                  </a:schemeClr>
                </a:solidFill>
                <a:latin typeface="Times New Roman" pitchFamily="18" charset="0"/>
                <a:cs typeface="Times New Roman" pitchFamily="18" charset="0"/>
              </a:rPr>
              <a:t>(Liability Management) to </a:t>
            </a:r>
            <a:r>
              <a:rPr lang="en-US" sz="2000" dirty="0" smtClean="0">
                <a:solidFill>
                  <a:schemeClr val="tx1">
                    <a:lumMod val="65000"/>
                    <a:lumOff val="35000"/>
                  </a:schemeClr>
                </a:solidFill>
                <a:latin typeface="Times New Roman" pitchFamily="18" charset="0"/>
                <a:cs typeface="Times New Roman" pitchFamily="18" charset="0"/>
              </a:rPr>
              <a:t>meet liquidity needs</a:t>
            </a:r>
            <a:endParaRPr lang="en-US" sz="2000" dirty="0">
              <a:solidFill>
                <a:schemeClr val="tx1">
                  <a:lumMod val="65000"/>
                  <a:lumOff val="35000"/>
                </a:schemeClr>
              </a:solidFill>
              <a:latin typeface="Times New Roman" pitchFamily="18" charset="0"/>
              <a:cs typeface="Times New Roman" pitchFamily="18" charset="0"/>
            </a:endParaRPr>
          </a:p>
          <a:p>
            <a:pPr marL="658368" lvl="1" indent="-246888" eaLnBrk="1" fontAlgn="auto" hangingPunct="1">
              <a:spcAft>
                <a:spcPts val="0"/>
              </a:spcAft>
              <a:buFont typeface="Georgia"/>
              <a:buChar char="▫"/>
              <a:defRPr/>
            </a:pPr>
            <a:endParaRPr lang="en-US" sz="2000" dirty="0">
              <a:solidFill>
                <a:schemeClr val="tx1">
                  <a:lumMod val="75000"/>
                  <a:lumOff val="25000"/>
                </a:schemeClr>
              </a:solidFill>
              <a:latin typeface="Times New Roman" pitchFamily="18" charset="0"/>
              <a:cs typeface="Times New Roman" pitchFamily="18" charset="0"/>
            </a:endParaRPr>
          </a:p>
        </p:txBody>
      </p:sp>
      <p:sp>
        <p:nvSpPr>
          <p:cNvPr id="20484"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187E5A1C-F38F-4A6A-9A44-D1AEA501EFCF}" type="slidenum">
              <a:rPr lang="en-US" sz="1200">
                <a:solidFill>
                  <a:srgbClr val="FFFFFF"/>
                </a:solidFill>
              </a:rPr>
              <a:pPr algn="r"/>
              <a:t>7</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09451" y="790303"/>
            <a:ext cx="8229600" cy="1066800"/>
          </a:xfrm>
        </p:spPr>
        <p:txBody>
          <a:bodyPr/>
          <a:lstStyle/>
          <a:p>
            <a:pPr algn="ctr" eaLnBrk="1" hangingPunct="1"/>
            <a:r>
              <a:rPr lang="en-US" sz="3600" dirty="0" smtClean="0"/>
              <a:t>Options for Storing Liquidity</a:t>
            </a:r>
          </a:p>
        </p:txBody>
      </p:sp>
      <p:sp>
        <p:nvSpPr>
          <p:cNvPr id="25603" name="Rectangle 3"/>
          <p:cNvSpPr>
            <a:spLocks noGrp="1" noChangeArrowheads="1"/>
          </p:cNvSpPr>
          <p:nvPr>
            <p:ph sz="half" idx="1"/>
          </p:nvPr>
        </p:nvSpPr>
        <p:spPr>
          <a:xfrm>
            <a:off x="457200" y="2251755"/>
            <a:ext cx="4038600" cy="3286896"/>
          </a:xfrm>
        </p:spPr>
        <p:txBody>
          <a:bodyPr/>
          <a:lstStyle/>
          <a:p>
            <a:pPr eaLnBrk="1" hangingPunct="1"/>
            <a:r>
              <a:rPr lang="en-US" sz="2400" dirty="0" smtClean="0"/>
              <a:t>Treasury Bills</a:t>
            </a:r>
          </a:p>
          <a:p>
            <a:pPr eaLnBrk="1" hangingPunct="1"/>
            <a:r>
              <a:rPr lang="en-US" sz="2400" dirty="0" smtClean="0"/>
              <a:t>Fed Funds Sold to Other Banks</a:t>
            </a:r>
          </a:p>
          <a:p>
            <a:pPr eaLnBrk="1" hangingPunct="1"/>
            <a:r>
              <a:rPr lang="en-US" sz="2400" dirty="0" smtClean="0"/>
              <a:t>Purchasing Securities for Resale (Repos)</a:t>
            </a:r>
          </a:p>
          <a:p>
            <a:pPr eaLnBrk="1" hangingPunct="1"/>
            <a:r>
              <a:rPr lang="en-US" sz="2400" dirty="0" smtClean="0"/>
              <a:t>Deposits with Correspondent Banks</a:t>
            </a:r>
          </a:p>
        </p:txBody>
      </p:sp>
      <p:sp>
        <p:nvSpPr>
          <p:cNvPr id="25604" name="Rectangle 4"/>
          <p:cNvSpPr>
            <a:spLocks noGrp="1" noChangeArrowheads="1"/>
          </p:cNvSpPr>
          <p:nvPr>
            <p:ph sz="half" idx="2"/>
          </p:nvPr>
        </p:nvSpPr>
        <p:spPr>
          <a:xfrm>
            <a:off x="4504508" y="2188982"/>
            <a:ext cx="4038600" cy="3205978"/>
          </a:xfrm>
        </p:spPr>
        <p:txBody>
          <a:bodyPr/>
          <a:lstStyle/>
          <a:p>
            <a:pPr eaLnBrk="1" hangingPunct="1"/>
            <a:r>
              <a:rPr lang="en-US" sz="2400" dirty="0" smtClean="0"/>
              <a:t>Municipal Bonds and Notes</a:t>
            </a:r>
          </a:p>
          <a:p>
            <a:pPr eaLnBrk="1" hangingPunct="1"/>
            <a:r>
              <a:rPr lang="en-US" sz="2400" dirty="0" smtClean="0"/>
              <a:t>Federal Agency Securities</a:t>
            </a:r>
          </a:p>
          <a:p>
            <a:pPr eaLnBrk="1" hangingPunct="1"/>
            <a:r>
              <a:rPr lang="en-US" sz="2400" dirty="0" smtClean="0"/>
              <a:t>Negotiable Certificates of Deposits</a:t>
            </a:r>
          </a:p>
          <a:p>
            <a:pPr eaLnBrk="1" hangingPunct="1"/>
            <a:r>
              <a:rPr lang="en-US" sz="2400" dirty="0" smtClean="0"/>
              <a:t>Eurocurrency Loans</a:t>
            </a:r>
          </a:p>
        </p:txBody>
      </p:sp>
      <p:sp>
        <p:nvSpPr>
          <p:cNvPr id="25605" name="Rectangle 6"/>
          <p:cNvSpPr>
            <a:spLocks noChangeArrowheads="1"/>
          </p:cNvSpPr>
          <p:nvPr/>
        </p:nvSpPr>
        <p:spPr bwMode="auto">
          <a:xfrm>
            <a:off x="8512175" y="38100"/>
            <a:ext cx="479425" cy="276225"/>
          </a:xfrm>
          <a:prstGeom prst="rect">
            <a:avLst/>
          </a:prstGeom>
          <a:noFill/>
          <a:ln w="9525" algn="ctr">
            <a:noFill/>
            <a:miter lim="800000"/>
            <a:headEnd/>
            <a:tailEnd/>
          </a:ln>
        </p:spPr>
        <p:txBody>
          <a:bodyPr wrap="none">
            <a:spAutoFit/>
          </a:bodyPr>
          <a:lstStyle/>
          <a:p>
            <a:pPr algn="r"/>
            <a:r>
              <a:rPr lang="en-US" sz="1200">
                <a:solidFill>
                  <a:srgbClr val="FFFFFF"/>
                </a:solidFill>
              </a:rPr>
              <a:t>11-</a:t>
            </a:r>
            <a:fld id="{5CDA3755-9A6C-4D69-BAE7-120A91B884BE}" type="slidenum">
              <a:rPr lang="en-US" sz="1200">
                <a:solidFill>
                  <a:srgbClr val="FFFFFF"/>
                </a:solidFill>
              </a:rPr>
              <a:pPr algn="r"/>
              <a:t>8</a:t>
            </a:fld>
            <a:endParaRPr lang="en-US" sz="1200">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3F207E5-7F22-41B5-A799-FE7215B2B500}" type="slidenum">
              <a:rPr lang="en-US"/>
              <a:pPr/>
              <a:t>9</a:t>
            </a:fld>
            <a:endParaRPr lang="en-US"/>
          </a:p>
        </p:txBody>
      </p:sp>
      <p:sp>
        <p:nvSpPr>
          <p:cNvPr id="126978" name="Rectangle 2"/>
          <p:cNvSpPr>
            <a:spLocks noGrp="1" noChangeArrowheads="1"/>
          </p:cNvSpPr>
          <p:nvPr>
            <p:ph type="title"/>
          </p:nvPr>
        </p:nvSpPr>
        <p:spPr>
          <a:xfrm>
            <a:off x="313509" y="613954"/>
            <a:ext cx="8543108" cy="609600"/>
          </a:xfrm>
        </p:spPr>
        <p:txBody>
          <a:bodyPr/>
          <a:lstStyle/>
          <a:p>
            <a:r>
              <a:rPr lang="en-US" sz="2400" b="1" dirty="0"/>
              <a:t>Implications of Asset Liquidity Management Strategies</a:t>
            </a:r>
          </a:p>
        </p:txBody>
      </p:sp>
      <p:sp>
        <p:nvSpPr>
          <p:cNvPr id="126979" name="Rectangle 3"/>
          <p:cNvSpPr>
            <a:spLocks noGrp="1" noChangeArrowheads="1"/>
          </p:cNvSpPr>
          <p:nvPr>
            <p:ph type="body" idx="1"/>
          </p:nvPr>
        </p:nvSpPr>
        <p:spPr>
          <a:xfrm>
            <a:off x="444138" y="1447799"/>
            <a:ext cx="8501426" cy="5005251"/>
          </a:xfrm>
        </p:spPr>
        <p:txBody>
          <a:bodyPr/>
          <a:lstStyle/>
          <a:p>
            <a:pPr algn="just">
              <a:spcBef>
                <a:spcPts val="0"/>
              </a:spcBef>
              <a:spcAft>
                <a:spcPts val="1200"/>
              </a:spcAft>
              <a:buFont typeface="Wingdings" pitchFamily="2" charset="2"/>
              <a:buChar char="Ø"/>
            </a:pPr>
            <a:r>
              <a:rPr lang="en-US" sz="2300" dirty="0"/>
              <a:t>Selling assets means the bank loses the future earnings possibility.</a:t>
            </a:r>
          </a:p>
          <a:p>
            <a:pPr algn="just">
              <a:spcBef>
                <a:spcPts val="0"/>
              </a:spcBef>
              <a:spcAft>
                <a:spcPts val="1200"/>
              </a:spcAft>
              <a:buFont typeface="Wingdings" pitchFamily="2" charset="2"/>
              <a:buChar char="Ø"/>
            </a:pPr>
            <a:r>
              <a:rPr lang="en-US" sz="2300" dirty="0"/>
              <a:t>Selling assets involve transaction cost paid to the security brokers.</a:t>
            </a:r>
          </a:p>
          <a:p>
            <a:pPr algn="just">
              <a:spcBef>
                <a:spcPts val="0"/>
              </a:spcBef>
              <a:spcAft>
                <a:spcPts val="1200"/>
              </a:spcAft>
              <a:buFont typeface="Wingdings" pitchFamily="2" charset="2"/>
              <a:buChar char="Ø"/>
            </a:pPr>
            <a:r>
              <a:rPr lang="en-US" sz="2300" dirty="0"/>
              <a:t>Asset in question may need to be sold in a market experiencing declining prices. (capital loss possibility)</a:t>
            </a:r>
          </a:p>
          <a:p>
            <a:pPr algn="just">
              <a:spcBef>
                <a:spcPts val="0"/>
              </a:spcBef>
              <a:spcAft>
                <a:spcPts val="1200"/>
              </a:spcAft>
              <a:buFont typeface="Wingdings" pitchFamily="2" charset="2"/>
              <a:buChar char="Ø"/>
            </a:pPr>
            <a:r>
              <a:rPr lang="en-US" sz="2300" dirty="0"/>
              <a:t>Selling assets tends to weaken the appearance of the bank’s balance sheet. </a:t>
            </a:r>
          </a:p>
          <a:p>
            <a:pPr algn="just">
              <a:spcBef>
                <a:spcPts val="0"/>
              </a:spcBef>
              <a:spcAft>
                <a:spcPts val="1200"/>
              </a:spcAft>
              <a:buFont typeface="Wingdings" pitchFamily="2" charset="2"/>
              <a:buChar char="Ø"/>
            </a:pPr>
            <a:r>
              <a:rPr lang="en-US" sz="2300" dirty="0"/>
              <a:t>Liquid assets generally holds lowest rate of </a:t>
            </a:r>
            <a:r>
              <a:rPr lang="en-US" sz="2300" dirty="0" err="1"/>
              <a:t>return,i.e</a:t>
            </a:r>
            <a:r>
              <a:rPr lang="en-US" sz="2300" dirty="0"/>
              <a:t>, by investing in liquid assets, banks are ignoring the possibility of higher return on other financial assets.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701</TotalTime>
  <Words>1666</Words>
  <Application>Microsoft Office PowerPoint</Application>
  <PresentationFormat>On-screen Show (4:3)</PresentationFormat>
  <Paragraphs>185</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Travelogue</vt:lpstr>
      <vt:lpstr>    Fin 464  Chapter 11: Liquidity and Reserves Management</vt:lpstr>
      <vt:lpstr>Introduction</vt:lpstr>
      <vt:lpstr>The Demand for and Supply of Liquidity</vt:lpstr>
      <vt:lpstr>The Demand for and Supply of Liquidity (cont)</vt:lpstr>
      <vt:lpstr>The Demand for and Supply of Liquidity (cont) </vt:lpstr>
      <vt:lpstr>Why Financial Firms Often Face Significant Liquidity Problems</vt:lpstr>
      <vt:lpstr>Strategies for Liquidity Managers</vt:lpstr>
      <vt:lpstr>Options for Storing Liquidity</vt:lpstr>
      <vt:lpstr>Implications of Asset Liquidity Management Strategies</vt:lpstr>
      <vt:lpstr>Sources of Borrowed Funds</vt:lpstr>
      <vt:lpstr>Estimating Liquidity Needs</vt:lpstr>
      <vt:lpstr>Sources and Uses of Funds Approach</vt:lpstr>
      <vt:lpstr>Sources and Uses of Funds Approach (cont) </vt:lpstr>
      <vt:lpstr>Structure of Funds Approach</vt:lpstr>
      <vt:lpstr>Liquidity Indicator Approach</vt:lpstr>
      <vt:lpstr>Signals from the Marketplace</vt:lpstr>
      <vt:lpstr>Legal Reserves and Money Position Management </vt:lpstr>
      <vt:lpstr>Legal Reserves and Money Position Management (cont)</vt:lpstr>
      <vt:lpstr>Legal Reserves and Money Position Management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Hp</cp:lastModifiedBy>
  <cp:revision>60</cp:revision>
  <dcterms:created xsi:type="dcterms:W3CDTF">2012-10-02T11:37:57Z</dcterms:created>
  <dcterms:modified xsi:type="dcterms:W3CDTF">2016-03-07T07:08:29Z</dcterms:modified>
</cp:coreProperties>
</file>