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77778" autoAdjust="0"/>
  </p:normalViewPr>
  <p:slideViewPr>
    <p:cSldViewPr>
      <p:cViewPr>
        <p:scale>
          <a:sx n="60" d="100"/>
          <a:sy n="60" d="100"/>
        </p:scale>
        <p:origin x="-1656"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8A933-56A3-DD4D-8BDF-A7A60794C0FB}" type="datetimeFigureOut">
              <a:rPr lang="en-US" smtClean="0"/>
              <a:pPr/>
              <a:t>2/29/2016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A64D2-8BDB-4C4B-869B-E3F2B9003EF4}" type="slidenum">
              <a:rPr lang="en-US" smtClean="0"/>
              <a:pPr/>
              <a:t>‹#›</a:t>
            </a:fld>
            <a:endParaRPr lang="en-US"/>
          </a:p>
        </p:txBody>
      </p:sp>
    </p:spTree>
    <p:extLst>
      <p:ext uri="{BB962C8B-B14F-4D97-AF65-F5344CB8AC3E}">
        <p14:creationId xmlns:p14="http://schemas.microsoft.com/office/powerpoint/2010/main" xmlns="" val="26282104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48E80D7-7A8F-4405-ACBB-469ECE9462A8}" type="slidenum">
              <a:rPr lang="en-US" smtClean="0"/>
              <a:pPr/>
              <a:t>1</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C7E97452-97ED-4479-AD10-15648452E481}" type="slidenum">
              <a:rPr lang="en-US" smtClean="0"/>
              <a:pPr/>
              <a:t>15</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A05A2081-F190-4BF7-BDC4-E3454C857BDD}" type="slidenum">
              <a:rPr lang="en-US" smtClean="0"/>
              <a:pPr/>
              <a:t>2</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9FB8816F-5142-4C3F-912B-78242F6D575B}" type="slidenum">
              <a:rPr lang="en-US" smtClean="0"/>
              <a:pPr/>
              <a:t>3</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977470A3-0B6A-4478-8DFA-B89E090EB7B6}" type="slidenum">
              <a:rPr lang="en-US" smtClean="0"/>
              <a:pPr/>
              <a:t>4</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DCACA0FB-9DB9-4487-8D06-DCF26906AFFE}" type="slidenum">
              <a:rPr lang="en-US" smtClean="0"/>
              <a:pPr/>
              <a:t>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61C10055-02B7-4780-AA2D-DCEF14D308AD}" type="slidenum">
              <a:rPr lang="en-US" smtClean="0"/>
              <a:pPr/>
              <a:t>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80EC4E8-B557-48C8-8BD9-388A7C237103}" type="slidenum">
              <a:rPr lang="en-US" smtClean="0"/>
              <a:pPr/>
              <a:t>7</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6F32C6E-7323-40FE-83F2-B91BE5EFA6EF}" type="slidenum">
              <a:rPr lang="en-US" smtClean="0"/>
              <a:pPr/>
              <a:t>9</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9552E275-FD3A-4FE7-A667-68CB74AA25CF}" type="slidenum">
              <a:rPr lang="en-US" smtClean="0"/>
              <a:pPr/>
              <a:t>11</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cstate="print"/>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3"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cstate="print"/>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4"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cstate="print"/>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15" name="Picture 14" descr="parAvion.png"/>
          <p:cNvPicPr>
            <a:picLocks noChangeAspect="1"/>
          </p:cNvPicPr>
          <p:nvPr/>
        </p:nvPicPr>
        <p:blipFill>
          <a:blip r:embed="rId3" cstate="print"/>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cstate="print"/>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cstate="print"/>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verticalRule.png"/>
          <p:cNvPicPr>
            <a:picLocks noChangeAspect="1"/>
          </p:cNvPicPr>
          <p:nvPr/>
        </p:nvPicPr>
        <p:blipFill>
          <a:blip r:embed="rId2" cstate="print"/>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cstate="print"/>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cstate="print"/>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cstate="print"/>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24EC31-9498-4592-84DF-DD4785B2B913}" type="slidenum">
              <a:rPr lang="en-AU" smtClean="0"/>
              <a:pPr/>
              <a:t>‹#›</a:t>
            </a:fld>
            <a:endParaRPr lang="en-AU"/>
          </a:p>
        </p:txBody>
      </p:sp>
      <p:pic>
        <p:nvPicPr>
          <p:cNvPr id="11" name="Picture 10"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29/02/2016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cstate="print"/>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AU"/>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221392C1-BE3D-455F-AE00-DCF4D6CF7997}" type="datetimeFigureOut">
              <a:rPr lang="en-AU" smtClean="0"/>
              <a:pPr/>
              <a:t>29/02/2016</a:t>
            </a:fld>
            <a:endParaRPr lang="en-AU"/>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8F24EC31-9498-4592-84DF-DD4785B2B91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457200" y="404948"/>
            <a:ext cx="8458200" cy="2690949"/>
          </a:xfrm>
        </p:spPr>
        <p:txBody>
          <a:bodyPr/>
          <a:lstStyle/>
          <a:p>
            <a:pPr marL="63500" eaLnBrk="1" hangingPunct="1"/>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Fin </a:t>
            </a:r>
            <a:r>
              <a:rPr lang="en-US" b="1" dirty="0" smtClean="0">
                <a:latin typeface="Times New Roman" pitchFamily="18" charset="0"/>
                <a:cs typeface="Times New Roman" pitchFamily="18" charset="0"/>
              </a:rPr>
              <a:t>464</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4300" b="1" dirty="0" smtClean="0">
                <a:latin typeface="Times New Roman" pitchFamily="18" charset="0"/>
                <a:cs typeface="Times New Roman" pitchFamily="18" charset="0"/>
              </a:rPr>
              <a:t>Chapter </a:t>
            </a:r>
            <a:r>
              <a:rPr lang="en-US" sz="4300" b="1" dirty="0" smtClean="0">
                <a:latin typeface="Times New Roman" pitchFamily="18" charset="0"/>
                <a:cs typeface="Times New Roman" pitchFamily="18" charset="0"/>
              </a:rPr>
              <a:t>10: </a:t>
            </a:r>
            <a:r>
              <a:rPr lang="en-US" sz="3600" b="1" dirty="0" smtClean="0">
                <a:latin typeface="Times New Roman" pitchFamily="18" charset="0"/>
                <a:cs typeface="Times New Roman" pitchFamily="18" charset="0"/>
              </a:rPr>
              <a:t>The Investment Function in Financial-Services Management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26"/>
          <p:cNvSpPr>
            <a:spLocks noGrp="1" noChangeArrowheads="1"/>
          </p:cNvSpPr>
          <p:nvPr>
            <p:ph type="title"/>
          </p:nvPr>
        </p:nvSpPr>
        <p:spPr>
          <a:xfrm>
            <a:off x="327546" y="641444"/>
            <a:ext cx="8434317" cy="1228299"/>
          </a:xfrm>
        </p:spPr>
        <p:txBody>
          <a:bodyPr/>
          <a:lstStyle/>
          <a:p>
            <a:pPr marL="838200" indent="-838200" algn="ctr"/>
            <a:r>
              <a:rPr lang="en-US" sz="2800" b="1" dirty="0" smtClean="0"/>
              <a:t>How </a:t>
            </a:r>
            <a:r>
              <a:rPr lang="en-US" sz="2800" b="1" dirty="0"/>
              <a:t>has the tax exposure of various bank security investments changed in recent years?</a:t>
            </a:r>
          </a:p>
        </p:txBody>
      </p:sp>
      <p:sp>
        <p:nvSpPr>
          <p:cNvPr id="44035" name="Rectangle 1027"/>
          <p:cNvSpPr>
            <a:spLocks noGrp="1" noChangeArrowheads="1"/>
          </p:cNvSpPr>
          <p:nvPr>
            <p:ph type="body" idx="1"/>
          </p:nvPr>
        </p:nvSpPr>
        <p:spPr>
          <a:xfrm>
            <a:off x="218363" y="2511187"/>
            <a:ext cx="8639033" cy="3912357"/>
          </a:xfrm>
        </p:spPr>
        <p:txBody>
          <a:bodyPr/>
          <a:lstStyle/>
          <a:p>
            <a:r>
              <a:rPr lang="en-US" sz="2000" dirty="0">
                <a:latin typeface="Times New Roman" pitchFamily="18" charset="0"/>
              </a:rPr>
              <a:t>In recent years, the government has treated interest income and capital gains from most bank investments as ordinary income for tax purposes. In the past, only interest was treated as ordinary income and capital gains were taxed at a lower rate. </a:t>
            </a:r>
            <a:endParaRPr lang="en-US" sz="2000" dirty="0" smtClean="0">
              <a:latin typeface="Times New Roman" pitchFamily="18" charset="0"/>
            </a:endParaRPr>
          </a:p>
          <a:p>
            <a:endParaRPr lang="en-US" sz="2000" dirty="0" smtClean="0">
              <a:latin typeface="Times New Roman" pitchFamily="18" charset="0"/>
            </a:endParaRPr>
          </a:p>
          <a:p>
            <a:r>
              <a:rPr lang="en-US" sz="2000" dirty="0" smtClean="0">
                <a:latin typeface="Times New Roman" pitchFamily="18" charset="0"/>
              </a:rPr>
              <a:t>Tax equivalent yield indicates what before-tax rate of return on a taxable investment provides an investor with same after tax rate of return. </a:t>
            </a:r>
          </a:p>
          <a:p>
            <a:endParaRPr lang="en-US" sz="2000" dirty="0">
              <a:latin typeface="Times New Roman" pitchFamily="18" charset="0"/>
            </a:endParaRPr>
          </a:p>
          <a:p>
            <a:endParaRPr lang="en-US" sz="2400" b="1" dirty="0">
              <a:latin typeface="Times New Roman" pitchFamily="18" charset="0"/>
            </a:endParaRPr>
          </a:p>
          <a:p>
            <a:pPr>
              <a:buFont typeface="Wingdings" pitchFamily="2" charset="2"/>
              <a:buNone/>
            </a:pPr>
            <a:endParaRPr lang="en-US" sz="2400" b="1" dirty="0">
              <a:latin typeface="Times New Roman" pitchFamily="18" charset="0"/>
            </a:endParaRPr>
          </a:p>
          <a:p>
            <a:pPr>
              <a:buFont typeface="Wingdings" pitchFamily="2" charset="2"/>
              <a:buNone/>
            </a:pPr>
            <a:endParaRPr lang="en-US" sz="2400" dirty="0">
              <a:latin typeface="Times New Roman" pitchFamily="18" charset="0"/>
            </a:endParaRPr>
          </a:p>
          <a:p>
            <a:pPr>
              <a:buFont typeface="Wingdings" pitchFamily="2" charset="2"/>
              <a:buNone/>
            </a:pPr>
            <a:endParaRPr lang="en-US" sz="2400" dirty="0"/>
          </a:p>
        </p:txBody>
      </p:sp>
      <p:sp>
        <p:nvSpPr>
          <p:cNvPr id="9"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dirty="0">
                <a:solidFill>
                  <a:srgbClr val="FFFFFF"/>
                </a:solidFill>
              </a:rPr>
              <a:t>10-</a:t>
            </a:r>
            <a:fld id="{C3D7A1A4-A003-4448-A65F-75B2D68C1F13}" type="slidenum">
              <a:rPr lang="en-US" sz="1200">
                <a:solidFill>
                  <a:srgbClr val="FFFFFF"/>
                </a:solidFill>
              </a:rPr>
              <a:pPr algn="r"/>
              <a:t>10</a:t>
            </a:fld>
            <a:endParaRPr lang="en-US" sz="1200" dirty="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647700"/>
            <a:ext cx="8229600" cy="1066800"/>
          </a:xfrm>
        </p:spPr>
        <p:txBody>
          <a:bodyPr/>
          <a:lstStyle/>
          <a:p>
            <a:pPr algn="ctr" eaLnBrk="1" hangingPunct="1"/>
            <a:r>
              <a:rPr lang="en-US" sz="3200" b="1" dirty="0" smtClean="0">
                <a:latin typeface="Times New Roman" pitchFamily="18" charset="0"/>
                <a:cs typeface="Times New Roman" pitchFamily="18" charset="0"/>
              </a:rPr>
              <a:t>Investment Maturity Strategies </a:t>
            </a:r>
          </a:p>
        </p:txBody>
      </p:sp>
      <p:sp>
        <p:nvSpPr>
          <p:cNvPr id="6147" name="Rectangle 3"/>
          <p:cNvSpPr>
            <a:spLocks noGrp="1" noChangeArrowheads="1"/>
          </p:cNvSpPr>
          <p:nvPr>
            <p:ph idx="1"/>
          </p:nvPr>
        </p:nvSpPr>
        <p:spPr>
          <a:xfrm>
            <a:off x="457200" y="1733550"/>
            <a:ext cx="8229600" cy="4819650"/>
          </a:xfrm>
        </p:spPr>
        <p:txBody>
          <a:bodyPr>
            <a:normAutofit/>
          </a:bodyPr>
          <a:lstStyle/>
          <a:p>
            <a:pPr marL="0" lvl="2" indent="0" eaLnBrk="1" fontAlgn="auto" hangingPunct="1">
              <a:spcAft>
                <a:spcPts val="0"/>
              </a:spcAft>
              <a:buClr>
                <a:schemeClr val="accent3"/>
              </a:buClr>
              <a:buNone/>
              <a:defRPr/>
            </a:pPr>
            <a:r>
              <a:rPr lang="en-US" sz="2800" dirty="0" smtClean="0">
                <a:solidFill>
                  <a:schemeClr val="tx1"/>
                </a:solidFill>
                <a:latin typeface="Times New Roman" pitchFamily="18" charset="0"/>
                <a:cs typeface="Times New Roman" pitchFamily="18" charset="0"/>
              </a:rPr>
              <a:t>How to distribute the types of security holding over time? </a:t>
            </a:r>
          </a:p>
          <a:p>
            <a:pPr marL="365760" lvl="2" indent="-256032" eaLnBrk="1" fontAlgn="auto" hangingPunct="1">
              <a:spcAft>
                <a:spcPts val="0"/>
              </a:spcAft>
              <a:buClr>
                <a:schemeClr val="accent3"/>
              </a:buClr>
              <a:buFont typeface="Georgia"/>
              <a:buChar char="•"/>
              <a:defRPr/>
            </a:pPr>
            <a:endParaRPr lang="en-US" sz="2800" b="1" dirty="0" smtClean="0">
              <a:solidFill>
                <a:schemeClr val="tx1"/>
              </a:solidFill>
              <a:latin typeface="Times New Roman" pitchFamily="18" charset="0"/>
              <a:cs typeface="Times New Roman" pitchFamily="18" charset="0"/>
            </a:endParaRPr>
          </a:p>
          <a:p>
            <a:pPr marL="365760" lvl="2" indent="-256032" eaLnBrk="1" fontAlgn="auto" hangingPunct="1">
              <a:spcAft>
                <a:spcPts val="0"/>
              </a:spcAft>
              <a:buClr>
                <a:schemeClr val="accent3"/>
              </a:buClr>
              <a:buFont typeface="Georgia"/>
              <a:buChar char="•"/>
              <a:defRPr/>
            </a:pPr>
            <a:r>
              <a:rPr lang="en-US" sz="2800" dirty="0" smtClean="0">
                <a:solidFill>
                  <a:schemeClr val="tx1"/>
                </a:solidFill>
                <a:latin typeface="Times New Roman" pitchFamily="18" charset="0"/>
                <a:cs typeface="Times New Roman" pitchFamily="18" charset="0"/>
              </a:rPr>
              <a:t>The Ladder or Spaced-Maturity Policy</a:t>
            </a:r>
          </a:p>
          <a:p>
            <a:pPr marL="365760" lvl="2" indent="-256032" eaLnBrk="1" fontAlgn="auto" hangingPunct="1">
              <a:spcAft>
                <a:spcPts val="0"/>
              </a:spcAft>
              <a:buClr>
                <a:schemeClr val="accent3"/>
              </a:buClr>
              <a:buFont typeface="Georgia"/>
              <a:buChar char="•"/>
              <a:defRPr/>
            </a:pPr>
            <a:r>
              <a:rPr lang="en-US" sz="2800" dirty="0" smtClean="0">
                <a:solidFill>
                  <a:schemeClr val="tx1"/>
                </a:solidFill>
                <a:latin typeface="Times New Roman" pitchFamily="18" charset="0"/>
                <a:cs typeface="Times New Roman" pitchFamily="18" charset="0"/>
              </a:rPr>
              <a:t>The Front-End Load Maturity Policy</a:t>
            </a:r>
          </a:p>
          <a:p>
            <a:pPr marL="365760" lvl="2" indent="-256032" eaLnBrk="1" fontAlgn="auto" hangingPunct="1">
              <a:spcAft>
                <a:spcPts val="0"/>
              </a:spcAft>
              <a:buClr>
                <a:schemeClr val="accent3"/>
              </a:buClr>
              <a:buFont typeface="Georgia"/>
              <a:buChar char="•"/>
              <a:defRPr/>
            </a:pPr>
            <a:r>
              <a:rPr lang="en-US" sz="2800" dirty="0" smtClean="0">
                <a:solidFill>
                  <a:schemeClr val="tx1"/>
                </a:solidFill>
                <a:latin typeface="Times New Roman" pitchFamily="18" charset="0"/>
                <a:cs typeface="Times New Roman" pitchFamily="18" charset="0"/>
              </a:rPr>
              <a:t>The Back-End Load Maturity Policy</a:t>
            </a:r>
          </a:p>
          <a:p>
            <a:pPr marL="365760" lvl="2" indent="-256032" eaLnBrk="1" fontAlgn="auto" hangingPunct="1">
              <a:spcAft>
                <a:spcPts val="0"/>
              </a:spcAft>
              <a:buClr>
                <a:schemeClr val="accent3"/>
              </a:buClr>
              <a:buFont typeface="Georgia"/>
              <a:buChar char="•"/>
              <a:defRPr/>
            </a:pPr>
            <a:r>
              <a:rPr lang="en-US" sz="2800" dirty="0" smtClean="0">
                <a:solidFill>
                  <a:schemeClr val="tx1"/>
                </a:solidFill>
                <a:latin typeface="Times New Roman" pitchFamily="18" charset="0"/>
                <a:cs typeface="Times New Roman" pitchFamily="18" charset="0"/>
              </a:rPr>
              <a:t>The Barbell Strategy</a:t>
            </a:r>
          </a:p>
          <a:p>
            <a:pPr marL="365760" lvl="2" indent="-256032" eaLnBrk="1" fontAlgn="auto" hangingPunct="1">
              <a:spcAft>
                <a:spcPts val="0"/>
              </a:spcAft>
              <a:buClr>
                <a:schemeClr val="accent3"/>
              </a:buClr>
              <a:buFont typeface="Georgia"/>
              <a:buChar char="•"/>
              <a:defRPr/>
            </a:pPr>
            <a:r>
              <a:rPr lang="en-US" sz="2800" dirty="0" smtClean="0">
                <a:solidFill>
                  <a:schemeClr val="tx1"/>
                </a:solidFill>
                <a:latin typeface="Times New Roman" pitchFamily="18" charset="0"/>
                <a:cs typeface="Times New Roman" pitchFamily="18" charset="0"/>
              </a:rPr>
              <a:t>The Rate Expectation Approach</a:t>
            </a:r>
          </a:p>
          <a:p>
            <a:pPr marL="365760" lvl="2" indent="-256032" eaLnBrk="1" fontAlgn="auto" hangingPunct="1">
              <a:spcAft>
                <a:spcPts val="0"/>
              </a:spcAft>
              <a:buClr>
                <a:schemeClr val="accent3"/>
              </a:buClr>
              <a:buFont typeface="Georgia"/>
              <a:buChar char="•"/>
              <a:defRPr/>
            </a:pPr>
            <a:endParaRPr lang="en-US" sz="2800" b="1" dirty="0" smtClean="0">
              <a:solidFill>
                <a:schemeClr val="tx1"/>
              </a:solidFill>
              <a:latin typeface="Times New Roman" pitchFamily="18" charset="0"/>
              <a:cs typeface="Times New Roman" pitchFamily="18" charset="0"/>
            </a:endParaRPr>
          </a:p>
        </p:txBody>
      </p:sp>
      <p:sp>
        <p:nvSpPr>
          <p:cNvPr id="41988"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10-</a:t>
            </a:r>
            <a:fld id="{B04288BC-4FE7-4BA7-A166-90B6E93EA9B4}" type="slidenum">
              <a:rPr lang="en-US" sz="1200">
                <a:solidFill>
                  <a:srgbClr val="FFFFFF"/>
                </a:solidFill>
              </a:rPr>
              <a:pPr algn="r"/>
              <a:t>11</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77922" y="665328"/>
            <a:ext cx="7772400" cy="685800"/>
          </a:xfrm>
        </p:spPr>
        <p:txBody>
          <a:bodyPr/>
          <a:lstStyle/>
          <a:p>
            <a:pPr algn="ctr"/>
            <a:r>
              <a:rPr lang="en-US" sz="3200" b="1" dirty="0"/>
              <a:t>Maturity Management Tools</a:t>
            </a:r>
          </a:p>
        </p:txBody>
      </p:sp>
      <p:sp>
        <p:nvSpPr>
          <p:cNvPr id="54275" name="Rectangle 3"/>
          <p:cNvSpPr>
            <a:spLocks noGrp="1" noChangeArrowheads="1"/>
          </p:cNvSpPr>
          <p:nvPr>
            <p:ph type="body" idx="1"/>
          </p:nvPr>
        </p:nvSpPr>
        <p:spPr>
          <a:xfrm>
            <a:off x="477672" y="1624084"/>
            <a:ext cx="8175009" cy="4612944"/>
          </a:xfrm>
        </p:spPr>
        <p:txBody>
          <a:bodyPr/>
          <a:lstStyle/>
          <a:p>
            <a:pPr marL="609600" lvl="1" indent="-609600">
              <a:buClr>
                <a:srgbClr val="A04DA3"/>
              </a:buClr>
              <a:buFont typeface="Wingdings" pitchFamily="2" charset="2"/>
              <a:buAutoNum type="arabicParenR"/>
            </a:pPr>
            <a:r>
              <a:rPr lang="en-US" sz="2400" b="1" dirty="0">
                <a:latin typeface="Times New Roman" pitchFamily="18" charset="0"/>
              </a:rPr>
              <a:t>The Yield Curve: </a:t>
            </a:r>
            <a:r>
              <a:rPr lang="en-US" sz="2400" dirty="0" smtClean="0">
                <a:solidFill>
                  <a:schemeClr val="tx1">
                    <a:lumMod val="75000"/>
                    <a:lumOff val="25000"/>
                  </a:schemeClr>
                </a:solidFill>
                <a:latin typeface="Times New Roman" pitchFamily="18" charset="0"/>
                <a:cs typeface="Times New Roman" pitchFamily="18" charset="0"/>
              </a:rPr>
              <a:t>Picture of how market interest rates differ across various maturities</a:t>
            </a:r>
          </a:p>
          <a:p>
            <a:pPr marL="609600" indent="-609600">
              <a:buFont typeface="Wingdings" pitchFamily="2" charset="2"/>
              <a:buAutoNum type="arabicParenR"/>
            </a:pPr>
            <a:endParaRPr lang="en-US" sz="2400" dirty="0">
              <a:latin typeface="Times New Roman" pitchFamily="18" charset="0"/>
            </a:endParaRPr>
          </a:p>
        </p:txBody>
      </p:sp>
      <p:pic>
        <p:nvPicPr>
          <p:cNvPr id="12" name="Picture 2"/>
          <p:cNvPicPr>
            <a:picLocks noChangeAspect="1" noChangeArrowheads="1"/>
          </p:cNvPicPr>
          <p:nvPr/>
        </p:nvPicPr>
        <p:blipFill>
          <a:blip r:embed="rId2" cstate="print"/>
          <a:srcRect/>
          <a:stretch>
            <a:fillRect/>
          </a:stretch>
        </p:blipFill>
        <p:spPr bwMode="ltGray">
          <a:xfrm>
            <a:off x="891867" y="2935263"/>
            <a:ext cx="7297737" cy="3317875"/>
          </a:xfrm>
          <a:prstGeom prst="rect">
            <a:avLst/>
          </a:prstGeom>
          <a:noFill/>
          <a:ln w="9525">
            <a:noFill/>
            <a:miter lim="800000"/>
            <a:headEnd/>
            <a:tailEnd/>
          </a:ln>
        </p:spPr>
      </p:pic>
      <p:sp>
        <p:nvSpPr>
          <p:cNvPr id="13"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dirty="0">
                <a:solidFill>
                  <a:srgbClr val="FFFFFF"/>
                </a:solidFill>
              </a:rPr>
              <a:t>10-</a:t>
            </a:r>
            <a:fld id="{C3D7A1A4-A003-4448-A65F-75B2D68C1F13}" type="slidenum">
              <a:rPr lang="en-US" sz="1200">
                <a:solidFill>
                  <a:srgbClr val="FFFFFF"/>
                </a:solidFill>
              </a:rPr>
              <a:pPr algn="r"/>
              <a:t>12</a:t>
            </a:fld>
            <a:endParaRPr lang="en-US" sz="1200" dirty="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681844" y="1353403"/>
            <a:ext cx="7772400" cy="5029200"/>
          </a:xfrm>
        </p:spPr>
        <p:txBody>
          <a:bodyPr/>
          <a:lstStyle/>
          <a:p>
            <a:pPr marL="660400" indent="-660400">
              <a:spcBef>
                <a:spcPts val="0"/>
              </a:spcBef>
              <a:spcAft>
                <a:spcPts val="1200"/>
              </a:spcAft>
              <a:buFont typeface="Wingdings" pitchFamily="2" charset="2"/>
              <a:buChar char="Ø"/>
            </a:pPr>
            <a:r>
              <a:rPr lang="en-US" sz="2400" b="1" dirty="0">
                <a:latin typeface="Times New Roman" pitchFamily="18" charset="0"/>
              </a:rPr>
              <a:t>Features of Yield Curve</a:t>
            </a:r>
            <a:r>
              <a:rPr lang="en-US" sz="2400" dirty="0">
                <a:latin typeface="Times New Roman" pitchFamily="18" charset="0"/>
              </a:rPr>
              <a:t>:</a:t>
            </a:r>
          </a:p>
          <a:p>
            <a:pPr marL="660400" indent="-660400">
              <a:buFont typeface="Wingdings" pitchFamily="2" charset="2"/>
              <a:buAutoNum type="romanLcPeriod"/>
            </a:pPr>
            <a:r>
              <a:rPr lang="en-US" sz="2400" dirty="0">
                <a:latin typeface="Times New Roman" pitchFamily="18" charset="0"/>
              </a:rPr>
              <a:t>Yield curves possibly provide a forecast of the future course of short-term rates, telling us what the current average expectation is in the market.</a:t>
            </a:r>
          </a:p>
          <a:p>
            <a:pPr marL="660400" indent="-660400">
              <a:buFont typeface="Wingdings" pitchFamily="2" charset="2"/>
              <a:buAutoNum type="romanLcPeriod"/>
            </a:pPr>
            <a:r>
              <a:rPr lang="en-US" sz="2400" dirty="0">
                <a:latin typeface="Times New Roman" pitchFamily="18" charset="0"/>
              </a:rPr>
              <a:t>The yield curve also provides an indication of equilibrium yields at varying maturities and, therefore, gives an indication if there are any significantly underpriced or overpriced securities.</a:t>
            </a:r>
          </a:p>
          <a:p>
            <a:pPr marL="660400" indent="-660400">
              <a:buFont typeface="Wingdings" pitchFamily="2" charset="2"/>
              <a:buAutoNum type="romanLcPeriod"/>
            </a:pPr>
            <a:r>
              <a:rPr lang="en-US" sz="2400" dirty="0">
                <a:latin typeface="Times New Roman" pitchFamily="18" charset="0"/>
              </a:rPr>
              <a:t>The yield curve's shape gives the bank's investment officer a measure of the yield trade-off - that is, how much yield will change, on average, if a security portfolio is shortened or lengthened in maturity.</a:t>
            </a:r>
          </a:p>
          <a:p>
            <a:pPr marL="660400" indent="-660400">
              <a:buFont typeface="Wingdings" pitchFamily="2" charset="2"/>
              <a:buNone/>
            </a:pPr>
            <a:endParaRPr lang="en-US" sz="2400" dirty="0">
              <a:latin typeface="Times New Roman" pitchFamily="18" charset="0"/>
            </a:endParaRPr>
          </a:p>
        </p:txBody>
      </p:sp>
      <p:sp>
        <p:nvSpPr>
          <p:cNvPr id="55300" name="Rectangle 4"/>
          <p:cNvSpPr>
            <a:spLocks noGrp="1" noChangeArrowheads="1"/>
          </p:cNvSpPr>
          <p:nvPr>
            <p:ph type="title"/>
          </p:nvPr>
        </p:nvSpPr>
        <p:spPr>
          <a:xfrm>
            <a:off x="859266" y="542498"/>
            <a:ext cx="7772400" cy="609600"/>
          </a:xfrm>
          <a:noFill/>
          <a:ln/>
        </p:spPr>
        <p:txBody>
          <a:bodyPr/>
          <a:lstStyle/>
          <a:p>
            <a:pPr algn="ctr"/>
            <a:r>
              <a:rPr lang="en-US" sz="2400" b="1" dirty="0"/>
              <a:t>Maturity Management Tools----</a:t>
            </a:r>
            <a:r>
              <a:rPr lang="en-US" sz="2400" b="1" dirty="0" err="1"/>
              <a:t>Contd</a:t>
            </a:r>
            <a:endParaRPr lang="en-US" sz="2400" b="1" dirty="0"/>
          </a:p>
        </p:txBody>
      </p:sp>
      <p:sp>
        <p:nvSpPr>
          <p:cNvPr id="7"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dirty="0">
                <a:solidFill>
                  <a:srgbClr val="FFFFFF"/>
                </a:solidFill>
              </a:rPr>
              <a:t>10-</a:t>
            </a:r>
            <a:fld id="{C3D7A1A4-A003-4448-A65F-75B2D68C1F13}" type="slidenum">
              <a:rPr lang="en-US" sz="1200">
                <a:solidFill>
                  <a:srgbClr val="FFFFFF"/>
                </a:solidFill>
              </a:rPr>
              <a:pPr algn="r"/>
              <a:t>13</a:t>
            </a:fld>
            <a:endParaRPr lang="en-US" sz="1200" dirty="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02DA95C-C04B-4869-B89E-B9E0444D2162}" type="slidenum">
              <a:rPr lang="en-US"/>
              <a:pPr/>
              <a:t>14</a:t>
            </a:fld>
            <a:endParaRPr lang="en-US"/>
          </a:p>
        </p:txBody>
      </p:sp>
      <p:sp>
        <p:nvSpPr>
          <p:cNvPr id="56323" name="Rectangle 3"/>
          <p:cNvSpPr>
            <a:spLocks noGrp="1" noChangeArrowheads="1"/>
          </p:cNvSpPr>
          <p:nvPr>
            <p:ph type="body" idx="1"/>
          </p:nvPr>
        </p:nvSpPr>
        <p:spPr>
          <a:xfrm>
            <a:off x="259307" y="1760561"/>
            <a:ext cx="8598090" cy="3835021"/>
          </a:xfrm>
        </p:spPr>
        <p:txBody>
          <a:bodyPr/>
          <a:lstStyle/>
          <a:p>
            <a:pPr marL="609600" indent="-609600">
              <a:spcBef>
                <a:spcPts val="0"/>
              </a:spcBef>
              <a:spcAft>
                <a:spcPts val="1800"/>
              </a:spcAft>
              <a:buFont typeface="Wingdings" pitchFamily="2" charset="2"/>
              <a:buAutoNum type="arabicParenR" startAt="2"/>
            </a:pPr>
            <a:r>
              <a:rPr lang="en-US" sz="2000" b="1" dirty="0">
                <a:latin typeface="Times New Roman" pitchFamily="18" charset="0"/>
              </a:rPr>
              <a:t>Duration: </a:t>
            </a:r>
            <a:r>
              <a:rPr lang="en-US" sz="2000" dirty="0">
                <a:latin typeface="Times New Roman" pitchFamily="18" charset="0"/>
              </a:rPr>
              <a:t>Duration tells a bank about the price volatility of its earning assets and liabilities due to changes in interest rates. Higher values of duration imply greater risk to the value of assets and liabilities held by a bank. For example, a loan or security with a duration of 4 years stands to lose twice as much in terms of value for the same change in interest rates as a loan or security with a duration of 2 years</a:t>
            </a:r>
            <a:r>
              <a:rPr lang="en-US" sz="2000" dirty="0" smtClean="0">
                <a:latin typeface="Times New Roman" pitchFamily="18" charset="0"/>
              </a:rPr>
              <a:t>.</a:t>
            </a:r>
          </a:p>
          <a:p>
            <a:pPr marL="609600" indent="-609600">
              <a:spcBef>
                <a:spcPts val="0"/>
              </a:spcBef>
              <a:spcAft>
                <a:spcPts val="1200"/>
              </a:spcAft>
              <a:buNone/>
            </a:pPr>
            <a:r>
              <a:rPr lang="en-US" sz="2000" dirty="0" smtClean="0">
                <a:latin typeface="Times New Roman" pitchFamily="18" charset="0"/>
              </a:rPr>
              <a:t>         Previously we learned, critical relationship between duration, market interest rates and assets prices.</a:t>
            </a:r>
          </a:p>
          <a:p>
            <a:pPr marL="548640" lvl="1" indent="-457200">
              <a:spcBef>
                <a:spcPts val="0"/>
              </a:spcBef>
              <a:spcAft>
                <a:spcPts val="600"/>
              </a:spcAft>
              <a:buClr>
                <a:srgbClr val="A04DA3"/>
              </a:buClr>
              <a:buNone/>
            </a:pPr>
            <a:r>
              <a:rPr lang="en-US" sz="2000" b="1" dirty="0" smtClean="0">
                <a:solidFill>
                  <a:schemeClr val="tx1"/>
                </a:solidFill>
                <a:latin typeface="Times New Roman" pitchFamily="18" charset="0"/>
                <a:cs typeface="Times New Roman" pitchFamily="18" charset="0"/>
              </a:rPr>
              <a:t>       The percentage change in the market price of an asset or a liability is equal to its duration times the relative change in interest rates attached to that particular asset or liability</a:t>
            </a:r>
          </a:p>
          <a:p>
            <a:pPr marL="609600" indent="-609600">
              <a:buFont typeface="Wingdings" pitchFamily="2" charset="2"/>
              <a:buAutoNum type="arabicParenR" startAt="2"/>
            </a:pPr>
            <a:endParaRPr lang="en-US" sz="2000" dirty="0">
              <a:latin typeface="Times New Roman" pitchFamily="18" charset="0"/>
            </a:endParaRPr>
          </a:p>
          <a:p>
            <a:pPr marL="609600" indent="-609600">
              <a:buFont typeface="Wingdings" pitchFamily="2" charset="2"/>
              <a:buAutoNum type="arabicParenR" startAt="2"/>
            </a:pPr>
            <a:endParaRPr lang="en-US" sz="2000" b="1" dirty="0">
              <a:latin typeface="Times New Roman" pitchFamily="18" charset="0"/>
            </a:endParaRPr>
          </a:p>
        </p:txBody>
      </p:sp>
      <p:sp>
        <p:nvSpPr>
          <p:cNvPr id="56324" name="Rectangle 4"/>
          <p:cNvSpPr>
            <a:spLocks noGrp="1" noChangeArrowheads="1"/>
          </p:cNvSpPr>
          <p:nvPr>
            <p:ph type="title"/>
          </p:nvPr>
        </p:nvSpPr>
        <p:spPr>
          <a:xfrm>
            <a:off x="709138" y="509515"/>
            <a:ext cx="7772400" cy="759727"/>
          </a:xfrm>
          <a:noFill/>
          <a:ln/>
        </p:spPr>
        <p:txBody>
          <a:bodyPr/>
          <a:lstStyle/>
          <a:p>
            <a:pPr algn="ctr"/>
            <a:r>
              <a:rPr lang="en-US" sz="2400" b="1" dirty="0"/>
              <a:t>Maturity Management Tools----</a:t>
            </a:r>
            <a:r>
              <a:rPr lang="en-US" sz="2400" b="1" dirty="0" err="1"/>
              <a:t>Contd</a:t>
            </a:r>
            <a:endParaRPr lang="en-US"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39087" y="497575"/>
            <a:ext cx="8229600" cy="1066800"/>
          </a:xfrm>
        </p:spPr>
        <p:txBody>
          <a:bodyPr/>
          <a:lstStyle/>
          <a:p>
            <a:pPr algn="ctr" eaLnBrk="1" hangingPunct="1"/>
            <a:r>
              <a:rPr lang="en-US" sz="3200" b="1" dirty="0" smtClean="0">
                <a:latin typeface="Times New Roman" pitchFamily="18" charset="0"/>
                <a:cs typeface="Times New Roman" pitchFamily="18" charset="0"/>
              </a:rPr>
              <a:t>Maturity Management Tools (continued)</a:t>
            </a:r>
          </a:p>
        </p:txBody>
      </p:sp>
      <p:sp>
        <p:nvSpPr>
          <p:cNvPr id="6147" name="Rectangle 3"/>
          <p:cNvSpPr>
            <a:spLocks noGrp="1" noChangeArrowheads="1"/>
          </p:cNvSpPr>
          <p:nvPr>
            <p:ph idx="1"/>
          </p:nvPr>
        </p:nvSpPr>
        <p:spPr>
          <a:xfrm>
            <a:off x="177422" y="1992572"/>
            <a:ext cx="8639032" cy="4560627"/>
          </a:xfrm>
        </p:spPr>
        <p:txBody>
          <a:bodyPr>
            <a:normAutofit/>
          </a:bodyPr>
          <a:lstStyle/>
          <a:p>
            <a:pPr marL="365760" lvl="2" indent="-256032" eaLnBrk="1" fontAlgn="auto" hangingPunct="1">
              <a:spcAft>
                <a:spcPts val="0"/>
              </a:spcAft>
              <a:buClr>
                <a:schemeClr val="accent3"/>
              </a:buClr>
              <a:buNone/>
              <a:defRPr/>
            </a:pPr>
            <a:r>
              <a:rPr lang="en-US" sz="2600" b="1" dirty="0" smtClean="0">
                <a:solidFill>
                  <a:schemeClr val="tx1"/>
                </a:solidFill>
                <a:latin typeface="Times New Roman" pitchFamily="18" charset="0"/>
                <a:cs typeface="Times New Roman" pitchFamily="18" charset="0"/>
              </a:rPr>
              <a:t>Immunization</a:t>
            </a:r>
          </a:p>
          <a:p>
            <a:pPr marL="658368" lvl="1" indent="-246888" eaLnBrk="1" fontAlgn="auto" hangingPunct="1">
              <a:spcAft>
                <a:spcPts val="0"/>
              </a:spcAft>
              <a:buFont typeface="Georgia"/>
              <a:buChar char="▫"/>
              <a:defRPr/>
            </a:pPr>
            <a:r>
              <a:rPr lang="en-US" sz="2400" dirty="0" smtClean="0">
                <a:solidFill>
                  <a:schemeClr val="tx1">
                    <a:lumMod val="75000"/>
                    <a:lumOff val="25000"/>
                  </a:schemeClr>
                </a:solidFill>
                <a:latin typeface="Times New Roman" pitchFamily="18" charset="0"/>
                <a:cs typeface="Times New Roman" pitchFamily="18" charset="0"/>
              </a:rPr>
              <a:t>Duration also suggests a way to minimize damage to an investing institution’s earnings that changes in market interest rates may cause</a:t>
            </a:r>
          </a:p>
          <a:p>
            <a:pPr marL="658368" lvl="1" indent="-246888" eaLnBrk="1" fontAlgn="auto" hangingPunct="1">
              <a:spcAft>
                <a:spcPts val="0"/>
              </a:spcAft>
              <a:buFont typeface="Georgia"/>
              <a:buChar char="▫"/>
              <a:defRPr/>
            </a:pPr>
            <a:r>
              <a:rPr lang="en-US" sz="2400" dirty="0" smtClean="0">
                <a:solidFill>
                  <a:schemeClr val="tx1">
                    <a:lumMod val="75000"/>
                    <a:lumOff val="25000"/>
                  </a:schemeClr>
                </a:solidFill>
                <a:latin typeface="Times New Roman" pitchFamily="18" charset="0"/>
                <a:cs typeface="Times New Roman" pitchFamily="18" charset="0"/>
              </a:rPr>
              <a:t>Duration gives the investments officer a tool to reduce his or her institution’s exposure to interest rate risk</a:t>
            </a:r>
          </a:p>
          <a:p>
            <a:pPr marL="658368" lvl="1" indent="-246888" eaLnBrk="1" fontAlgn="auto" hangingPunct="1">
              <a:spcAft>
                <a:spcPts val="0"/>
              </a:spcAft>
              <a:buFont typeface="Georgia"/>
              <a:buChar char="▫"/>
              <a:defRPr/>
            </a:pPr>
            <a:r>
              <a:rPr lang="en-US" sz="2400" dirty="0" smtClean="0">
                <a:solidFill>
                  <a:schemeClr val="tx1">
                    <a:lumMod val="75000"/>
                    <a:lumOff val="25000"/>
                  </a:schemeClr>
                </a:solidFill>
                <a:latin typeface="Times New Roman" pitchFamily="18" charset="0"/>
                <a:cs typeface="Times New Roman" pitchFamily="18" charset="0"/>
              </a:rPr>
              <a:t>Portfolio immunization is protecting securities purchased from loss of return, no matter which way interest rates go</a:t>
            </a:r>
          </a:p>
          <a:p>
            <a:pPr marL="658368" lvl="1" indent="-246888" eaLnBrk="1" fontAlgn="auto" hangingPunct="1">
              <a:spcAft>
                <a:spcPts val="0"/>
              </a:spcAft>
              <a:buFont typeface="Georgia"/>
              <a:buChar char="▫"/>
              <a:defRPr/>
            </a:pPr>
            <a:endParaRPr lang="en-US" sz="2400" dirty="0" smtClean="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spcAft>
                <a:spcPts val="0"/>
              </a:spcAft>
              <a:buFont typeface="Georgia"/>
              <a:buChar char="▫"/>
              <a:defRPr/>
            </a:pPr>
            <a:endParaRPr lang="en-US" sz="2400" dirty="0" smtClean="0">
              <a:solidFill>
                <a:schemeClr val="tx1">
                  <a:lumMod val="75000"/>
                  <a:lumOff val="25000"/>
                </a:schemeClr>
              </a:solidFill>
              <a:latin typeface="Times New Roman" pitchFamily="18" charset="0"/>
              <a:cs typeface="Times New Roman" pitchFamily="18" charset="0"/>
            </a:endParaRPr>
          </a:p>
        </p:txBody>
      </p:sp>
      <p:sp>
        <p:nvSpPr>
          <p:cNvPr id="50180"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10-</a:t>
            </a:r>
            <a:fld id="{94F4AC6A-79F8-41FE-8EBF-B80011D292F1}" type="slidenum">
              <a:rPr lang="en-US" sz="1200">
                <a:solidFill>
                  <a:srgbClr val="FFFFFF"/>
                </a:solidFill>
              </a:rPr>
              <a:pPr algn="r"/>
              <a:t>15</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530134"/>
            <a:ext cx="8229600" cy="593271"/>
          </a:xfrm>
        </p:spPr>
        <p:txBody>
          <a:bodyPr/>
          <a:lstStyle/>
          <a:p>
            <a:pPr algn="ctr" eaLnBrk="1" hangingPunct="1"/>
            <a:r>
              <a:rPr lang="en-US" sz="3200" b="1" dirty="0" smtClean="0">
                <a:latin typeface="Times New Roman" pitchFamily="18" charset="0"/>
                <a:cs typeface="Times New Roman" pitchFamily="18" charset="0"/>
              </a:rPr>
              <a:t>Introduction</a:t>
            </a:r>
          </a:p>
        </p:txBody>
      </p:sp>
      <p:sp>
        <p:nvSpPr>
          <p:cNvPr id="6147" name="Rectangle 3"/>
          <p:cNvSpPr>
            <a:spLocks noGrp="1" noChangeArrowheads="1"/>
          </p:cNvSpPr>
          <p:nvPr>
            <p:ph idx="1"/>
          </p:nvPr>
        </p:nvSpPr>
        <p:spPr>
          <a:xfrm>
            <a:off x="156754" y="1515291"/>
            <a:ext cx="8765177" cy="5037910"/>
          </a:xfrm>
        </p:spPr>
        <p:txBody>
          <a:bodyPr>
            <a:noAutofit/>
          </a:bodyPr>
          <a:lstStyle/>
          <a:p>
            <a:pPr marL="274320" indent="-274320" eaLnBrk="1" fontAlgn="auto" hangingPunct="1">
              <a:spcBef>
                <a:spcPts val="0"/>
              </a:spcBef>
              <a:spcAft>
                <a:spcPts val="600"/>
              </a:spcAft>
              <a:buClr>
                <a:schemeClr val="accent1">
                  <a:lumMod val="75000"/>
                </a:schemeClr>
              </a:buClr>
              <a:buSzPct val="80000"/>
              <a:buFont typeface="Lucida Sans Unicode" pitchFamily="34" charset="0"/>
              <a:buChar char="●"/>
              <a:defRPr/>
            </a:pPr>
            <a:r>
              <a:rPr lang="en-US" sz="2100" dirty="0" smtClean="0">
                <a:latin typeface="Times New Roman" pitchFamily="18" charset="0"/>
                <a:cs typeface="Times New Roman" pitchFamily="18" charset="0"/>
              </a:rPr>
              <a:t>Depository institutions devote a significant portion of their asset portfolios to investments in securities</a:t>
            </a:r>
          </a:p>
          <a:p>
            <a:pPr marL="447993" lvl="2" indent="-274320" eaLnBrk="1" fontAlgn="auto" hangingPunct="1">
              <a:spcBef>
                <a:spcPts val="0"/>
              </a:spcBef>
              <a:spcAft>
                <a:spcPts val="600"/>
              </a:spcAft>
              <a:buClr>
                <a:schemeClr val="accent1">
                  <a:lumMod val="75000"/>
                </a:schemeClr>
              </a:buClr>
              <a:buSzPct val="80000"/>
              <a:buFont typeface="Wingdings" pitchFamily="2" charset="2"/>
              <a:buChar char="ü"/>
              <a:defRPr/>
            </a:pPr>
            <a:r>
              <a:rPr lang="en-US" sz="1900" dirty="0" smtClean="0">
                <a:solidFill>
                  <a:schemeClr val="tx1">
                    <a:lumMod val="75000"/>
                    <a:lumOff val="25000"/>
                  </a:schemeClr>
                </a:solidFill>
                <a:latin typeface="Times New Roman" pitchFamily="18" charset="0"/>
                <a:cs typeface="Times New Roman" pitchFamily="18" charset="0"/>
              </a:rPr>
              <a:t>Nonbank financial-service providers such as insurance companies, pension funds, and mutual funds often devote an even bigger portion of their assets to investment securities</a:t>
            </a:r>
          </a:p>
          <a:p>
            <a:pPr marL="274320" indent="-274320" eaLnBrk="1" fontAlgn="auto" hangingPunct="1">
              <a:spcBef>
                <a:spcPts val="0"/>
              </a:spcBef>
              <a:spcAft>
                <a:spcPts val="600"/>
              </a:spcAft>
              <a:buClr>
                <a:schemeClr val="accent1">
                  <a:lumMod val="75000"/>
                </a:schemeClr>
              </a:buClr>
              <a:buSzPct val="80000"/>
              <a:buFont typeface="Lucida Sans Unicode" pitchFamily="34" charset="0"/>
              <a:buChar char="●"/>
              <a:defRPr/>
            </a:pPr>
            <a:r>
              <a:rPr lang="en-US" sz="2100" dirty="0" smtClean="0">
                <a:latin typeface="Times New Roman" pitchFamily="18" charset="0"/>
              </a:rPr>
              <a:t>Banks primary function is to make loans to business and individuals. However, investments like buying &amp; selling bonds perform different roles that act as a necessary complement to the advantages loans provide. </a:t>
            </a:r>
          </a:p>
          <a:p>
            <a:pPr marL="447993" lvl="2" indent="-274320" eaLnBrk="1" fontAlgn="auto" hangingPunct="1">
              <a:spcBef>
                <a:spcPts val="0"/>
              </a:spcBef>
              <a:spcAft>
                <a:spcPts val="600"/>
              </a:spcAft>
              <a:buClr>
                <a:schemeClr val="accent1">
                  <a:lumMod val="75000"/>
                </a:schemeClr>
              </a:buClr>
              <a:buSzPct val="80000"/>
              <a:buFont typeface="Wingdings" pitchFamily="2" charset="2"/>
              <a:buChar char="ü"/>
              <a:defRPr/>
            </a:pPr>
            <a:r>
              <a:rPr lang="en-US" sz="1900" dirty="0" smtClean="0">
                <a:solidFill>
                  <a:schemeClr val="tx1">
                    <a:lumMod val="75000"/>
                    <a:lumOff val="25000"/>
                  </a:schemeClr>
                </a:solidFill>
                <a:latin typeface="Times New Roman" pitchFamily="18" charset="0"/>
              </a:rPr>
              <a:t>Not all funds can be allocated to loans</a:t>
            </a:r>
          </a:p>
          <a:p>
            <a:pPr marL="447993" lvl="2" indent="-274320" eaLnBrk="1" fontAlgn="auto" hangingPunct="1">
              <a:spcBef>
                <a:spcPts val="0"/>
              </a:spcBef>
              <a:spcAft>
                <a:spcPts val="600"/>
              </a:spcAft>
              <a:buClr>
                <a:schemeClr val="accent1">
                  <a:lumMod val="75000"/>
                </a:schemeClr>
              </a:buClr>
              <a:buSzPct val="80000"/>
              <a:buFont typeface="Wingdings" pitchFamily="2" charset="2"/>
              <a:buChar char="ü"/>
              <a:defRPr/>
            </a:pPr>
            <a:r>
              <a:rPr lang="en-US" sz="1900" dirty="0" smtClean="0">
                <a:solidFill>
                  <a:schemeClr val="tx1">
                    <a:lumMod val="75000"/>
                    <a:lumOff val="25000"/>
                  </a:schemeClr>
                </a:solidFill>
                <a:latin typeface="Times New Roman" pitchFamily="18" charset="0"/>
              </a:rPr>
              <a:t>Many loans are illiquid prior to maturity &amp; investment provide additional liquid reserves in case more cash is needed </a:t>
            </a:r>
          </a:p>
          <a:p>
            <a:pPr marL="447993" lvl="2" indent="-274320" eaLnBrk="1" fontAlgn="auto" hangingPunct="1">
              <a:spcBef>
                <a:spcPts val="0"/>
              </a:spcBef>
              <a:spcAft>
                <a:spcPts val="600"/>
              </a:spcAft>
              <a:buClr>
                <a:schemeClr val="accent1">
                  <a:lumMod val="75000"/>
                </a:schemeClr>
              </a:buClr>
              <a:buSzPct val="80000"/>
              <a:buFont typeface="Wingdings" pitchFamily="2" charset="2"/>
              <a:buChar char="ü"/>
              <a:defRPr/>
            </a:pPr>
            <a:r>
              <a:rPr lang="en-US" sz="1900" dirty="0" smtClean="0">
                <a:solidFill>
                  <a:schemeClr val="tx1">
                    <a:lumMod val="75000"/>
                    <a:lumOff val="25000"/>
                  </a:schemeClr>
                </a:solidFill>
                <a:latin typeface="Times New Roman" pitchFamily="18" charset="0"/>
                <a:cs typeface="Times New Roman" pitchFamily="18" charset="0"/>
              </a:rPr>
              <a:t>Investments also tend to stabilize earnings, providing supplemental income when other sources of revenue are in decline </a:t>
            </a:r>
          </a:p>
          <a:p>
            <a:pPr marL="447993" lvl="2" indent="-274320" eaLnBrk="1" fontAlgn="auto" hangingPunct="1">
              <a:spcBef>
                <a:spcPts val="0"/>
              </a:spcBef>
              <a:spcAft>
                <a:spcPts val="600"/>
              </a:spcAft>
              <a:buClr>
                <a:schemeClr val="accent1">
                  <a:lumMod val="75000"/>
                </a:schemeClr>
              </a:buClr>
              <a:buSzPct val="80000"/>
              <a:buFont typeface="Wingdings" pitchFamily="2" charset="2"/>
              <a:buChar char="ü"/>
              <a:defRPr/>
            </a:pPr>
            <a:endParaRPr lang="en-US" sz="1900" dirty="0" smtClean="0">
              <a:solidFill>
                <a:schemeClr val="tx1">
                  <a:lumMod val="75000"/>
                  <a:lumOff val="25000"/>
                </a:schemeClr>
              </a:solidFill>
              <a:latin typeface="Times New Roman" pitchFamily="18" charset="0"/>
              <a:cs typeface="Times New Roman" pitchFamily="18" charset="0"/>
            </a:endParaRPr>
          </a:p>
        </p:txBody>
      </p:sp>
      <p:sp>
        <p:nvSpPr>
          <p:cNvPr id="15364"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10-</a:t>
            </a:r>
            <a:fld id="{28C7A549-CA34-453D-9347-A12628C03960}" type="slidenum">
              <a:rPr lang="en-US" sz="1200">
                <a:solidFill>
                  <a:srgbClr val="FFFFFF"/>
                </a:solidFill>
              </a:rPr>
              <a:pPr algn="r"/>
              <a:t>2</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634637"/>
            <a:ext cx="8229600" cy="710837"/>
          </a:xfrm>
        </p:spPr>
        <p:txBody>
          <a:bodyPr/>
          <a:lstStyle/>
          <a:p>
            <a:pPr algn="ctr" eaLnBrk="1" hangingPunct="1"/>
            <a:r>
              <a:rPr lang="en-US" sz="2800" b="1" dirty="0" smtClean="0"/>
              <a:t>Functions of a Bank’s Security Portfolio</a:t>
            </a:r>
            <a:endParaRPr lang="en-US" sz="2800" b="1" dirty="0" smtClean="0">
              <a:latin typeface="Times New Roman" pitchFamily="18" charset="0"/>
              <a:cs typeface="Times New Roman" pitchFamily="18" charset="0"/>
            </a:endParaRPr>
          </a:p>
        </p:txBody>
      </p:sp>
      <p:sp>
        <p:nvSpPr>
          <p:cNvPr id="6147" name="Rectangle 3"/>
          <p:cNvSpPr>
            <a:spLocks noGrp="1" noChangeArrowheads="1"/>
          </p:cNvSpPr>
          <p:nvPr>
            <p:ph idx="1"/>
          </p:nvPr>
        </p:nvSpPr>
        <p:spPr>
          <a:xfrm>
            <a:off x="457200" y="1711234"/>
            <a:ext cx="8229600" cy="4841966"/>
          </a:xfrm>
        </p:spPr>
        <p:txBody>
          <a:bodyPr>
            <a:normAutofit/>
          </a:bodyPr>
          <a:lstStyle/>
          <a:p>
            <a:pPr marL="365760" lvl="2" indent="-256032" eaLnBrk="1" fontAlgn="auto" hangingPunct="1">
              <a:spcBef>
                <a:spcPts val="0"/>
              </a:spcBef>
              <a:spcAft>
                <a:spcPts val="600"/>
              </a:spcAft>
              <a:buClr>
                <a:schemeClr val="accent2">
                  <a:lumMod val="75000"/>
                </a:schemeClr>
              </a:buClr>
              <a:buSzPct val="65000"/>
              <a:buFont typeface="Lucida Sans Unicode" pitchFamily="34" charset="0"/>
              <a:buChar char="●"/>
              <a:defRPr/>
            </a:pPr>
            <a:r>
              <a:rPr lang="en-US" sz="2500" b="1" dirty="0" smtClean="0">
                <a:solidFill>
                  <a:schemeClr val="tx1"/>
                </a:solidFill>
                <a:latin typeface="Times New Roman" pitchFamily="18" charset="0"/>
                <a:cs typeface="Times New Roman" pitchFamily="18" charset="0"/>
              </a:rPr>
              <a:t>Investment security portfolios help to</a:t>
            </a:r>
          </a:p>
          <a:p>
            <a:pPr marL="658368" lvl="1" indent="-246888" eaLnBrk="1" fontAlgn="auto" hangingPunct="1">
              <a:spcBef>
                <a:spcPts val="0"/>
              </a:spcBef>
              <a:spcAft>
                <a:spcPts val="600"/>
              </a:spcAft>
              <a:buFont typeface="Georgia"/>
              <a:buChar char="▫"/>
              <a:defRPr/>
            </a:pPr>
            <a:r>
              <a:rPr lang="en-US" sz="2300" b="1" dirty="0" smtClean="0">
                <a:solidFill>
                  <a:schemeClr val="tx1">
                    <a:lumMod val="75000"/>
                    <a:lumOff val="25000"/>
                  </a:schemeClr>
                </a:solidFill>
                <a:latin typeface="Times New Roman" pitchFamily="18" charset="0"/>
                <a:cs typeface="Times New Roman" pitchFamily="18" charset="0"/>
              </a:rPr>
              <a:t>Stabilize the bank’s income</a:t>
            </a:r>
          </a:p>
          <a:p>
            <a:pPr marL="658368" lvl="1" indent="-246888" eaLnBrk="1" fontAlgn="auto" hangingPunct="1">
              <a:spcBef>
                <a:spcPts val="0"/>
              </a:spcBef>
              <a:spcAft>
                <a:spcPts val="600"/>
              </a:spcAft>
              <a:buFont typeface="Georgia"/>
              <a:buChar char="▫"/>
              <a:defRPr/>
            </a:pPr>
            <a:r>
              <a:rPr lang="en-US" sz="2300" b="1" dirty="0" smtClean="0">
                <a:solidFill>
                  <a:schemeClr val="tx1">
                    <a:lumMod val="75000"/>
                    <a:lumOff val="25000"/>
                  </a:schemeClr>
                </a:solidFill>
                <a:latin typeface="Times New Roman" pitchFamily="18" charset="0"/>
                <a:cs typeface="Times New Roman" pitchFamily="18" charset="0"/>
              </a:rPr>
              <a:t>Offset credit risk exposure</a:t>
            </a:r>
          </a:p>
          <a:p>
            <a:pPr marL="658368" lvl="1" indent="-246888" eaLnBrk="1" fontAlgn="auto" hangingPunct="1">
              <a:spcBef>
                <a:spcPts val="0"/>
              </a:spcBef>
              <a:spcAft>
                <a:spcPts val="600"/>
              </a:spcAft>
              <a:buFont typeface="Georgia"/>
              <a:buChar char="▫"/>
              <a:defRPr/>
            </a:pPr>
            <a:r>
              <a:rPr lang="en-US" sz="2300" b="1" dirty="0" smtClean="0">
                <a:solidFill>
                  <a:schemeClr val="tx1">
                    <a:lumMod val="75000"/>
                    <a:lumOff val="25000"/>
                  </a:schemeClr>
                </a:solidFill>
                <a:latin typeface="Times New Roman" pitchFamily="18" charset="0"/>
                <a:cs typeface="Times New Roman" pitchFamily="18" charset="0"/>
              </a:rPr>
              <a:t>Provide geographic diversification</a:t>
            </a:r>
          </a:p>
          <a:p>
            <a:pPr marL="658368" lvl="1" indent="-246888" eaLnBrk="1" fontAlgn="auto" hangingPunct="1">
              <a:spcBef>
                <a:spcPts val="0"/>
              </a:spcBef>
              <a:spcAft>
                <a:spcPts val="600"/>
              </a:spcAft>
              <a:buFont typeface="Georgia"/>
              <a:buChar char="▫"/>
              <a:defRPr/>
            </a:pPr>
            <a:r>
              <a:rPr lang="en-US" sz="2300" b="1" dirty="0" smtClean="0">
                <a:solidFill>
                  <a:schemeClr val="tx1">
                    <a:lumMod val="75000"/>
                    <a:lumOff val="25000"/>
                  </a:schemeClr>
                </a:solidFill>
                <a:latin typeface="Times New Roman" pitchFamily="18" charset="0"/>
                <a:cs typeface="Times New Roman" pitchFamily="18" charset="0"/>
              </a:rPr>
              <a:t>Provide backup source of liquidity</a:t>
            </a:r>
          </a:p>
          <a:p>
            <a:pPr marL="658368" lvl="1" indent="-246888" eaLnBrk="1" fontAlgn="auto" hangingPunct="1">
              <a:spcBef>
                <a:spcPts val="0"/>
              </a:spcBef>
              <a:spcAft>
                <a:spcPts val="600"/>
              </a:spcAft>
              <a:buFont typeface="Georgia"/>
              <a:buChar char="▫"/>
              <a:defRPr/>
            </a:pPr>
            <a:r>
              <a:rPr lang="en-US" sz="2300" b="1" dirty="0" smtClean="0">
                <a:solidFill>
                  <a:schemeClr val="tx1">
                    <a:lumMod val="75000"/>
                    <a:lumOff val="25000"/>
                  </a:schemeClr>
                </a:solidFill>
                <a:latin typeface="Times New Roman" pitchFamily="18" charset="0"/>
                <a:cs typeface="Times New Roman" pitchFamily="18" charset="0"/>
              </a:rPr>
              <a:t>Reduce tax exposure in offsetting taxable loan revenues</a:t>
            </a:r>
          </a:p>
          <a:p>
            <a:pPr marL="658368" lvl="1" indent="-246888" eaLnBrk="1" fontAlgn="auto" hangingPunct="1">
              <a:spcBef>
                <a:spcPts val="0"/>
              </a:spcBef>
              <a:spcAft>
                <a:spcPts val="600"/>
              </a:spcAft>
              <a:buFont typeface="Georgia"/>
              <a:buChar char="▫"/>
              <a:defRPr/>
            </a:pPr>
            <a:r>
              <a:rPr lang="en-US" sz="2300" b="1" dirty="0" smtClean="0">
                <a:solidFill>
                  <a:schemeClr val="tx1">
                    <a:lumMod val="75000"/>
                    <a:lumOff val="25000"/>
                  </a:schemeClr>
                </a:solidFill>
                <a:latin typeface="Times New Roman" pitchFamily="18" charset="0"/>
                <a:cs typeface="Times New Roman" pitchFamily="18" charset="0"/>
              </a:rPr>
              <a:t>Serve as collateral</a:t>
            </a:r>
          </a:p>
          <a:p>
            <a:pPr marL="658368" lvl="1" indent="-246888" eaLnBrk="1" fontAlgn="auto" hangingPunct="1">
              <a:spcBef>
                <a:spcPts val="0"/>
              </a:spcBef>
              <a:spcAft>
                <a:spcPts val="600"/>
              </a:spcAft>
              <a:buFont typeface="Georgia"/>
              <a:buChar char="▫"/>
              <a:defRPr/>
            </a:pPr>
            <a:r>
              <a:rPr lang="en-US" sz="2300" b="1" dirty="0" smtClean="0">
                <a:solidFill>
                  <a:schemeClr val="tx1">
                    <a:lumMod val="75000"/>
                    <a:lumOff val="25000"/>
                  </a:schemeClr>
                </a:solidFill>
                <a:latin typeface="Times New Roman" pitchFamily="18" charset="0"/>
                <a:cs typeface="Times New Roman" pitchFamily="18" charset="0"/>
              </a:rPr>
              <a:t>Hedge against interest rate risk</a:t>
            </a:r>
          </a:p>
          <a:p>
            <a:pPr marL="658368" lvl="1" indent="-246888" eaLnBrk="1" fontAlgn="auto" hangingPunct="1">
              <a:spcBef>
                <a:spcPts val="0"/>
              </a:spcBef>
              <a:spcAft>
                <a:spcPts val="600"/>
              </a:spcAft>
              <a:buFont typeface="Georgia"/>
              <a:buChar char="▫"/>
              <a:defRPr/>
            </a:pPr>
            <a:r>
              <a:rPr lang="en-US" sz="2300" b="1" dirty="0" smtClean="0">
                <a:solidFill>
                  <a:schemeClr val="tx1">
                    <a:lumMod val="75000"/>
                    <a:lumOff val="25000"/>
                  </a:schemeClr>
                </a:solidFill>
                <a:latin typeface="Times New Roman" pitchFamily="18" charset="0"/>
                <a:cs typeface="Times New Roman" pitchFamily="18" charset="0"/>
              </a:rPr>
              <a:t>Provide flexibility as it is liquid </a:t>
            </a:r>
          </a:p>
          <a:p>
            <a:pPr marL="658368" lvl="1" indent="-246888" eaLnBrk="1" fontAlgn="auto" hangingPunct="1">
              <a:spcBef>
                <a:spcPts val="0"/>
              </a:spcBef>
              <a:spcAft>
                <a:spcPts val="600"/>
              </a:spcAft>
              <a:buFont typeface="Georgia"/>
              <a:buChar char="▫"/>
              <a:defRPr/>
            </a:pPr>
            <a:r>
              <a:rPr lang="en-US" sz="2300" b="1" dirty="0" smtClean="0">
                <a:solidFill>
                  <a:schemeClr val="tx1">
                    <a:lumMod val="75000"/>
                    <a:lumOff val="25000"/>
                  </a:schemeClr>
                </a:solidFill>
                <a:latin typeface="Times New Roman" pitchFamily="18" charset="0"/>
                <a:cs typeface="Times New Roman" pitchFamily="18" charset="0"/>
              </a:rPr>
              <a:t>Dress up a bank’s balance sheet and make it look stronger</a:t>
            </a:r>
          </a:p>
          <a:p>
            <a:pPr marL="365760" lvl="2" indent="-256032" eaLnBrk="1" fontAlgn="auto" hangingPunct="1">
              <a:spcAft>
                <a:spcPts val="0"/>
              </a:spcAft>
              <a:buClr>
                <a:schemeClr val="accent3"/>
              </a:buClr>
              <a:buNone/>
              <a:defRPr/>
            </a:pPr>
            <a:endParaRPr lang="en-US" sz="2500" b="1" dirty="0" smtClean="0">
              <a:solidFill>
                <a:schemeClr val="tx1"/>
              </a:solidFill>
              <a:latin typeface="Times New Roman" pitchFamily="18" charset="0"/>
              <a:cs typeface="Times New Roman" pitchFamily="18" charset="0"/>
            </a:endParaRPr>
          </a:p>
        </p:txBody>
      </p:sp>
      <p:sp>
        <p:nvSpPr>
          <p:cNvPr id="18436"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10-</a:t>
            </a:r>
            <a:fld id="{C7574CD3-30F2-4CAB-A8E5-488E46AF7C73}" type="slidenum">
              <a:rPr lang="en-US" sz="1200">
                <a:solidFill>
                  <a:srgbClr val="FFFFFF"/>
                </a:solidFill>
              </a:rPr>
              <a:pPr algn="r"/>
              <a:t>3</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70262" y="451757"/>
            <a:ext cx="8229600" cy="1066800"/>
          </a:xfrm>
        </p:spPr>
        <p:txBody>
          <a:bodyPr/>
          <a:lstStyle/>
          <a:p>
            <a:pPr algn="ctr" eaLnBrk="1" hangingPunct="1"/>
            <a:r>
              <a:rPr lang="en-US" sz="3200" b="1" dirty="0" smtClean="0">
                <a:latin typeface="Times New Roman" pitchFamily="18" charset="0"/>
                <a:cs typeface="Times New Roman" pitchFamily="18" charset="0"/>
              </a:rPr>
              <a:t>Federal Guidelines regarding Investment</a:t>
            </a:r>
          </a:p>
        </p:txBody>
      </p:sp>
      <p:sp>
        <p:nvSpPr>
          <p:cNvPr id="6147" name="Rectangle 3"/>
          <p:cNvSpPr>
            <a:spLocks noGrp="1" noChangeArrowheads="1"/>
          </p:cNvSpPr>
          <p:nvPr>
            <p:ph idx="1"/>
          </p:nvPr>
        </p:nvSpPr>
        <p:spPr>
          <a:xfrm>
            <a:off x="195943" y="2006221"/>
            <a:ext cx="8673737" cy="4068007"/>
          </a:xfrm>
        </p:spPr>
        <p:txBody>
          <a:bodyPr>
            <a:normAutofit/>
          </a:bodyPr>
          <a:lstStyle/>
          <a:p>
            <a:pPr marL="365760" lvl="2" indent="-256032" eaLnBrk="1" fontAlgn="auto" hangingPunct="1">
              <a:spcBef>
                <a:spcPts val="0"/>
              </a:spcBef>
              <a:spcAft>
                <a:spcPts val="600"/>
              </a:spcAft>
              <a:buClr>
                <a:schemeClr val="accent1">
                  <a:lumMod val="60000"/>
                  <a:lumOff val="40000"/>
                </a:schemeClr>
              </a:buClr>
              <a:buSzPct val="60000"/>
              <a:buFont typeface="Lucida Sans Unicode" pitchFamily="34" charset="0"/>
              <a:buChar char="●"/>
              <a:defRPr/>
            </a:pPr>
            <a:r>
              <a:rPr lang="en-US" sz="2300" dirty="0" smtClean="0">
                <a:solidFill>
                  <a:schemeClr val="tx1"/>
                </a:solidFill>
                <a:latin typeface="Times New Roman" pitchFamily="18" charset="0"/>
                <a:cs typeface="Times New Roman" pitchFamily="18" charset="0"/>
              </a:rPr>
              <a:t>Federal regulations stress the need for every regulated institution to develop a written investment policy giving specific guidelines on</a:t>
            </a:r>
          </a:p>
          <a:p>
            <a:pPr marL="923481" lvl="2" indent="-246888" eaLnBrk="1" fontAlgn="auto" hangingPunct="1">
              <a:spcBef>
                <a:spcPts val="0"/>
              </a:spcBef>
              <a:spcAft>
                <a:spcPts val="1000"/>
              </a:spcAft>
              <a:buFont typeface="Georgia"/>
              <a:buChar char="▫"/>
              <a:defRPr/>
            </a:pPr>
            <a:r>
              <a:rPr lang="en-US" sz="2100" dirty="0" smtClean="0">
                <a:solidFill>
                  <a:schemeClr val="tx1">
                    <a:lumMod val="85000"/>
                    <a:lumOff val="15000"/>
                  </a:schemeClr>
                </a:solidFill>
                <a:latin typeface="Times New Roman" pitchFamily="18" charset="0"/>
                <a:cs typeface="Times New Roman" pitchFamily="18" charset="0"/>
              </a:rPr>
              <a:t>The quality or degree of default risk exposure the institution is willing to accept</a:t>
            </a:r>
          </a:p>
          <a:p>
            <a:pPr marL="923481" lvl="2" indent="-246888" eaLnBrk="1" fontAlgn="auto" hangingPunct="1">
              <a:spcBef>
                <a:spcPts val="0"/>
              </a:spcBef>
              <a:spcAft>
                <a:spcPts val="1000"/>
              </a:spcAft>
              <a:buFont typeface="Georgia"/>
              <a:buChar char="▫"/>
              <a:defRPr/>
            </a:pPr>
            <a:r>
              <a:rPr lang="en-US" sz="2100" dirty="0" smtClean="0">
                <a:solidFill>
                  <a:schemeClr val="tx1">
                    <a:lumMod val="85000"/>
                    <a:lumOff val="15000"/>
                  </a:schemeClr>
                </a:solidFill>
                <a:latin typeface="Times New Roman" pitchFamily="18" charset="0"/>
                <a:cs typeface="Times New Roman" pitchFamily="18" charset="0"/>
              </a:rPr>
              <a:t>The desired maturity range and degree of marketability sought for all securities purchased</a:t>
            </a:r>
          </a:p>
          <a:p>
            <a:pPr marL="923481" lvl="2" indent="-246888" eaLnBrk="1" fontAlgn="auto" hangingPunct="1">
              <a:spcBef>
                <a:spcPts val="0"/>
              </a:spcBef>
              <a:spcAft>
                <a:spcPts val="1000"/>
              </a:spcAft>
              <a:buFont typeface="Georgia"/>
              <a:buChar char="▫"/>
              <a:defRPr/>
            </a:pPr>
            <a:r>
              <a:rPr lang="en-US" sz="2100" dirty="0" smtClean="0">
                <a:solidFill>
                  <a:schemeClr val="tx1">
                    <a:lumMod val="85000"/>
                    <a:lumOff val="15000"/>
                  </a:schemeClr>
                </a:solidFill>
                <a:latin typeface="Times New Roman" pitchFamily="18" charset="0"/>
                <a:cs typeface="Times New Roman" pitchFamily="18" charset="0"/>
              </a:rPr>
              <a:t>The goals sought for its investment portfolio</a:t>
            </a:r>
          </a:p>
          <a:p>
            <a:pPr marL="923481" lvl="2" indent="-246888" eaLnBrk="1" fontAlgn="auto" hangingPunct="1">
              <a:spcBef>
                <a:spcPts val="0"/>
              </a:spcBef>
              <a:spcAft>
                <a:spcPts val="1000"/>
              </a:spcAft>
              <a:buFont typeface="Georgia"/>
              <a:buChar char="▫"/>
              <a:defRPr/>
            </a:pPr>
            <a:r>
              <a:rPr lang="en-US" sz="2100" dirty="0" smtClean="0">
                <a:solidFill>
                  <a:schemeClr val="tx1">
                    <a:lumMod val="85000"/>
                    <a:lumOff val="15000"/>
                  </a:schemeClr>
                </a:solidFill>
                <a:latin typeface="Times New Roman" pitchFamily="18" charset="0"/>
                <a:cs typeface="Times New Roman" pitchFamily="18" charset="0"/>
              </a:rPr>
              <a:t>The degree of portfolio diversification to reduce risk the institution wishes to achieve</a:t>
            </a:r>
          </a:p>
        </p:txBody>
      </p:sp>
      <p:sp>
        <p:nvSpPr>
          <p:cNvPr id="19460"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10-</a:t>
            </a:r>
            <a:fld id="{B03B8A50-55C1-446D-90DB-A2B1D9ED8008}" type="slidenum">
              <a:rPr lang="en-US" sz="1200">
                <a:solidFill>
                  <a:srgbClr val="FFFFFF"/>
                </a:solidFill>
              </a:rPr>
              <a:pPr algn="r"/>
              <a:t>4</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09452" y="464820"/>
            <a:ext cx="8229600" cy="906780"/>
          </a:xfrm>
        </p:spPr>
        <p:txBody>
          <a:bodyPr/>
          <a:lstStyle/>
          <a:p>
            <a:pPr eaLnBrk="1" hangingPunct="1"/>
            <a:r>
              <a:rPr lang="en-US" sz="2800" b="1" dirty="0" smtClean="0">
                <a:latin typeface="Times New Roman" pitchFamily="18" charset="0"/>
                <a:cs typeface="Times New Roman" pitchFamily="18" charset="0"/>
              </a:rPr>
              <a:t>Investment Instruments Available to Financial Firms </a:t>
            </a:r>
          </a:p>
        </p:txBody>
      </p:sp>
      <p:sp>
        <p:nvSpPr>
          <p:cNvPr id="6147" name="Rectangle 3"/>
          <p:cNvSpPr>
            <a:spLocks noGrp="1" noChangeArrowheads="1"/>
          </p:cNvSpPr>
          <p:nvPr>
            <p:ph idx="1"/>
          </p:nvPr>
        </p:nvSpPr>
        <p:spPr>
          <a:xfrm>
            <a:off x="235131" y="1733550"/>
            <a:ext cx="8660675" cy="4819650"/>
          </a:xfrm>
        </p:spPr>
        <p:txBody>
          <a:bodyPr>
            <a:normAutofit/>
          </a:bodyPr>
          <a:lstStyle/>
          <a:p>
            <a:pPr marL="365760" indent="-256032" eaLnBrk="1" fontAlgn="auto" hangingPunct="1">
              <a:spcBef>
                <a:spcPts val="0"/>
              </a:spcBef>
              <a:spcAft>
                <a:spcPts val="1200"/>
              </a:spcAft>
              <a:buClr>
                <a:schemeClr val="accent1">
                  <a:lumMod val="75000"/>
                </a:schemeClr>
              </a:buClr>
              <a:buSzPct val="60000"/>
              <a:buFont typeface="Lucida Sans Unicode" pitchFamily="34" charset="0"/>
              <a:buChar char="●"/>
              <a:defRPr/>
            </a:pPr>
            <a:r>
              <a:rPr lang="en-US" sz="2000" dirty="0" smtClean="0">
                <a:latin typeface="Times New Roman" pitchFamily="18" charset="0"/>
                <a:cs typeface="Times New Roman" pitchFamily="18" charset="0"/>
              </a:rPr>
              <a:t>The number of financial instruments available for financial institutions to add to their portfolios is both large and growing</a:t>
            </a:r>
          </a:p>
          <a:p>
            <a:pPr marL="365760" indent="-256032" eaLnBrk="1" fontAlgn="auto" hangingPunct="1">
              <a:spcBef>
                <a:spcPts val="0"/>
              </a:spcBef>
              <a:spcAft>
                <a:spcPts val="1200"/>
              </a:spcAft>
              <a:buClr>
                <a:schemeClr val="accent1">
                  <a:lumMod val="75000"/>
                </a:schemeClr>
              </a:buClr>
              <a:buSzPct val="60000"/>
              <a:buFont typeface="Lucida Sans Unicode" pitchFamily="34" charset="0"/>
              <a:buChar char="●"/>
              <a:defRPr/>
            </a:pPr>
            <a:r>
              <a:rPr lang="en-US" sz="2000" dirty="0" smtClean="0">
                <a:latin typeface="Times New Roman" pitchFamily="18" charset="0"/>
                <a:cs typeface="Times New Roman" pitchFamily="18" charset="0"/>
              </a:rPr>
              <a:t>Each financial instrument has different characteristics with regard to expected yields, risk, sensitivity to inflation, and sensitivity to shifting government policies and economic conditions</a:t>
            </a:r>
          </a:p>
          <a:p>
            <a:pPr marL="365760" indent="-256032" eaLnBrk="1" fontAlgn="auto" hangingPunct="1">
              <a:spcBef>
                <a:spcPts val="0"/>
              </a:spcBef>
              <a:spcAft>
                <a:spcPts val="1200"/>
              </a:spcAft>
              <a:buClr>
                <a:schemeClr val="accent1">
                  <a:lumMod val="75000"/>
                </a:schemeClr>
              </a:buClr>
              <a:buSzPct val="60000"/>
              <a:buFont typeface="Lucida Sans Unicode" pitchFamily="34" charset="0"/>
              <a:buChar char="●"/>
              <a:defRPr/>
            </a:pPr>
            <a:r>
              <a:rPr lang="en-US" sz="2000" dirty="0" smtClean="0">
                <a:latin typeface="Times New Roman" pitchFamily="18" charset="0"/>
                <a:cs typeface="Times New Roman" pitchFamily="18" charset="0"/>
              </a:rPr>
              <a:t>Instrument divided into two broad groups: </a:t>
            </a:r>
          </a:p>
          <a:p>
            <a:pPr marL="868680" lvl="1" indent="-457200" eaLnBrk="1" fontAlgn="auto" hangingPunct="1">
              <a:spcAft>
                <a:spcPts val="0"/>
              </a:spcAft>
              <a:buFont typeface="+mj-lt"/>
              <a:buAutoNum type="arabicPeriod"/>
              <a:defRPr/>
            </a:pPr>
            <a:r>
              <a:rPr lang="en-US" sz="2000" b="1" dirty="0" smtClean="0">
                <a:solidFill>
                  <a:schemeClr val="tx1">
                    <a:lumMod val="85000"/>
                    <a:lumOff val="15000"/>
                  </a:schemeClr>
                </a:solidFill>
                <a:latin typeface="Times New Roman" pitchFamily="18" charset="0"/>
                <a:cs typeface="Times New Roman" pitchFamily="18" charset="0"/>
              </a:rPr>
              <a:t>Money market instruments</a:t>
            </a:r>
          </a:p>
          <a:p>
            <a:pPr marL="923481" lvl="2" indent="-246888" eaLnBrk="1" fontAlgn="auto" hangingPunct="1">
              <a:spcAft>
                <a:spcPts val="0"/>
              </a:spcAft>
              <a:buFont typeface="Georgia"/>
              <a:buChar char="▫"/>
              <a:defRPr/>
            </a:pPr>
            <a:r>
              <a:rPr lang="en-US" sz="2000" dirty="0" smtClean="0">
                <a:solidFill>
                  <a:schemeClr val="tx1">
                    <a:lumMod val="65000"/>
                    <a:lumOff val="35000"/>
                  </a:schemeClr>
                </a:solidFill>
                <a:latin typeface="Times New Roman" pitchFamily="18" charset="0"/>
                <a:cs typeface="Times New Roman" pitchFamily="18" charset="0"/>
              </a:rPr>
              <a:t>Reach maturity within one year and are noted for their low risk and ready marketability</a:t>
            </a:r>
          </a:p>
          <a:p>
            <a:pPr marL="868680" lvl="1" indent="-457200" eaLnBrk="1" fontAlgn="auto" hangingPunct="1">
              <a:spcAft>
                <a:spcPts val="0"/>
              </a:spcAft>
              <a:buFont typeface="+mj-lt"/>
              <a:buAutoNum type="arabicPeriod" startAt="2"/>
              <a:defRPr/>
            </a:pPr>
            <a:r>
              <a:rPr lang="en-US" sz="2000" b="1" dirty="0" smtClean="0">
                <a:solidFill>
                  <a:schemeClr val="tx1">
                    <a:lumMod val="85000"/>
                    <a:lumOff val="15000"/>
                  </a:schemeClr>
                </a:solidFill>
                <a:latin typeface="Times New Roman" pitchFamily="18" charset="0"/>
                <a:cs typeface="Times New Roman" pitchFamily="18" charset="0"/>
              </a:rPr>
              <a:t>Capital market instruments</a:t>
            </a:r>
          </a:p>
          <a:p>
            <a:pPr marL="923481" lvl="2" indent="-246888" eaLnBrk="1" fontAlgn="auto" hangingPunct="1">
              <a:spcAft>
                <a:spcPts val="0"/>
              </a:spcAft>
              <a:buFont typeface="Georgia"/>
              <a:buChar char="▫"/>
              <a:defRPr/>
            </a:pPr>
            <a:r>
              <a:rPr lang="en-US" sz="2000" dirty="0" smtClean="0">
                <a:solidFill>
                  <a:schemeClr val="tx1">
                    <a:lumMod val="65000"/>
                    <a:lumOff val="35000"/>
                  </a:schemeClr>
                </a:solidFill>
                <a:latin typeface="Times New Roman" pitchFamily="18" charset="0"/>
                <a:cs typeface="Times New Roman" pitchFamily="18" charset="0"/>
              </a:rPr>
              <a:t>Have remaining maturities beyond one year and are generally noted for their higher expected rate of return and capital gains potential</a:t>
            </a:r>
          </a:p>
        </p:txBody>
      </p:sp>
      <p:sp>
        <p:nvSpPr>
          <p:cNvPr id="17412"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10-</a:t>
            </a:r>
            <a:fld id="{AD1937BA-6DCD-4182-87C3-5575492A11A9}" type="slidenum">
              <a:rPr lang="en-US" sz="1200">
                <a:solidFill>
                  <a:srgbClr val="FFFFFF"/>
                </a:solidFill>
              </a:rPr>
              <a:pPr algn="r"/>
              <a:t>5</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23684" y="562694"/>
            <a:ext cx="8229600" cy="867591"/>
          </a:xfrm>
        </p:spPr>
        <p:txBody>
          <a:bodyPr/>
          <a:lstStyle/>
          <a:p>
            <a:pPr algn="ctr" eaLnBrk="1" hangingPunct="1"/>
            <a:r>
              <a:rPr lang="en-US" sz="2800" b="1" dirty="0" smtClean="0"/>
              <a:t>Types of Investment Instruments </a:t>
            </a:r>
            <a:endParaRPr lang="en-US" sz="2800" b="1" dirty="0" smtClean="0">
              <a:latin typeface="Times New Roman" pitchFamily="18" charset="0"/>
              <a:cs typeface="Times New Roman" pitchFamily="18" charset="0"/>
            </a:endParaRPr>
          </a:p>
        </p:txBody>
      </p:sp>
      <p:sp>
        <p:nvSpPr>
          <p:cNvPr id="6147" name="Rectangle 3"/>
          <p:cNvSpPr>
            <a:spLocks noGrp="1" noChangeArrowheads="1"/>
          </p:cNvSpPr>
          <p:nvPr>
            <p:ph idx="1"/>
          </p:nvPr>
        </p:nvSpPr>
        <p:spPr>
          <a:xfrm>
            <a:off x="245659" y="1405719"/>
            <a:ext cx="8720920" cy="5125709"/>
          </a:xfrm>
        </p:spPr>
        <p:txBody>
          <a:bodyPr>
            <a:noAutofit/>
          </a:bodyPr>
          <a:lstStyle/>
          <a:p>
            <a:pPr marL="365760" lvl="2" indent="-256032" eaLnBrk="1" fontAlgn="auto" hangingPunct="1">
              <a:spcBef>
                <a:spcPts val="0"/>
              </a:spcBef>
              <a:spcAft>
                <a:spcPts val="800"/>
              </a:spcAft>
              <a:buClr>
                <a:schemeClr val="accent3"/>
              </a:buClr>
              <a:buNone/>
              <a:defRPr/>
            </a:pPr>
            <a:r>
              <a:rPr lang="en-US" sz="2000" b="1" dirty="0" smtClean="0">
                <a:latin typeface="Times New Roman" pitchFamily="18" charset="0"/>
                <a:cs typeface="Times New Roman" pitchFamily="18" charset="0"/>
              </a:rPr>
              <a:t>Money Market Investment Instruments</a:t>
            </a:r>
            <a:endParaRPr lang="en-US" sz="2000" b="1" dirty="0" smtClean="0">
              <a:solidFill>
                <a:schemeClr val="tx1"/>
              </a:solidFill>
              <a:latin typeface="Times New Roman" pitchFamily="18" charset="0"/>
              <a:cs typeface="Times New Roman" pitchFamily="18" charset="0"/>
            </a:endParaRPr>
          </a:p>
          <a:p>
            <a:pPr marL="622935" lvl="3" indent="-256032" eaLnBrk="1" fontAlgn="auto" hangingPunct="1">
              <a:spcBef>
                <a:spcPts val="0"/>
              </a:spcBef>
              <a:spcAft>
                <a:spcPts val="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Treasury Bills</a:t>
            </a:r>
          </a:p>
          <a:p>
            <a:pPr marL="622935" lvl="3" indent="-256032" eaLnBrk="1" fontAlgn="auto" hangingPunct="1">
              <a:spcBef>
                <a:spcPts val="0"/>
              </a:spcBef>
              <a:spcAft>
                <a:spcPts val="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Short-Term Treasury Notes and Bonds</a:t>
            </a:r>
          </a:p>
          <a:p>
            <a:pPr marL="622935" lvl="3" indent="-256032" eaLnBrk="1" fontAlgn="auto" hangingPunct="1">
              <a:spcBef>
                <a:spcPts val="0"/>
              </a:spcBef>
              <a:spcAft>
                <a:spcPts val="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Federal Agency Securities (USA only) </a:t>
            </a:r>
          </a:p>
          <a:p>
            <a:pPr marL="622935" lvl="3" indent="-256032" eaLnBrk="1" fontAlgn="auto" hangingPunct="1">
              <a:spcBef>
                <a:spcPts val="0"/>
              </a:spcBef>
              <a:spcAft>
                <a:spcPts val="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Certificates of Deposit : interest bearing time deposit</a:t>
            </a:r>
          </a:p>
          <a:p>
            <a:pPr marL="622935" lvl="3" indent="-256032" eaLnBrk="1" fontAlgn="auto" hangingPunct="1">
              <a:spcBef>
                <a:spcPts val="0"/>
              </a:spcBef>
              <a:spcAft>
                <a:spcPts val="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Eurocurrency Deposits: time deposits for 30, 60, 90 days</a:t>
            </a:r>
          </a:p>
          <a:p>
            <a:pPr marL="622935" lvl="3" indent="-256032" eaLnBrk="1" fontAlgn="auto" hangingPunct="1">
              <a:spcBef>
                <a:spcPts val="0"/>
              </a:spcBef>
              <a:spcAft>
                <a:spcPts val="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Banker’s Acceptances </a:t>
            </a:r>
          </a:p>
          <a:p>
            <a:pPr marL="622935" lvl="3" indent="-256032" eaLnBrk="1" fontAlgn="auto" hangingPunct="1">
              <a:spcBef>
                <a:spcPts val="0"/>
              </a:spcBef>
              <a:spcAft>
                <a:spcPts val="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Commercial </a:t>
            </a:r>
            <a:r>
              <a:rPr lang="en-US" sz="2000" dirty="0" smtClean="0">
                <a:solidFill>
                  <a:schemeClr val="tx1"/>
                </a:solidFill>
                <a:latin typeface="Times New Roman" pitchFamily="18" charset="0"/>
                <a:cs typeface="Times New Roman" pitchFamily="18" charset="0"/>
              </a:rPr>
              <a:t>Paper</a:t>
            </a:r>
            <a:endParaRPr lang="en-US" sz="2000" dirty="0" smtClean="0">
              <a:solidFill>
                <a:schemeClr val="tx1"/>
              </a:solidFill>
              <a:latin typeface="Times New Roman" pitchFamily="18" charset="0"/>
              <a:cs typeface="Times New Roman" pitchFamily="18" charset="0"/>
            </a:endParaRPr>
          </a:p>
          <a:p>
            <a:pPr marL="622935" lvl="3" indent="-256032" eaLnBrk="1" fontAlgn="auto" hangingPunct="1">
              <a:lnSpc>
                <a:spcPct val="110000"/>
              </a:lnSpc>
              <a:spcBef>
                <a:spcPts val="0"/>
              </a:spcBef>
              <a:spcAft>
                <a:spcPts val="180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Short-Term Municipal Obligations: e.g. Tax anticipation notes  (TAN</a:t>
            </a:r>
            <a:r>
              <a:rPr lang="en-US" sz="2000" dirty="0" smtClean="0">
                <a:solidFill>
                  <a:schemeClr val="tx1"/>
                </a:solidFill>
                <a:latin typeface="Times New Roman" pitchFamily="18" charset="0"/>
                <a:cs typeface="Times New Roman" pitchFamily="18" charset="0"/>
              </a:rPr>
              <a:t>)</a:t>
            </a:r>
            <a:endParaRPr lang="en-US" sz="2000" dirty="0" smtClean="0">
              <a:solidFill>
                <a:schemeClr val="tx1"/>
              </a:solidFill>
              <a:latin typeface="Times New Roman" pitchFamily="18" charset="0"/>
              <a:cs typeface="Times New Roman" pitchFamily="18" charset="0"/>
            </a:endParaRPr>
          </a:p>
          <a:p>
            <a:pPr marL="365760" lvl="2" indent="-256032" eaLnBrk="1" fontAlgn="auto" hangingPunct="1">
              <a:spcBef>
                <a:spcPts val="0"/>
              </a:spcBef>
              <a:spcAft>
                <a:spcPts val="800"/>
              </a:spcAft>
              <a:buClr>
                <a:schemeClr val="accent3"/>
              </a:buClr>
              <a:buNone/>
              <a:defRPr/>
            </a:pPr>
            <a:r>
              <a:rPr lang="en-US" sz="2000" b="1" dirty="0" smtClean="0">
                <a:solidFill>
                  <a:schemeClr val="tx1">
                    <a:lumMod val="75000"/>
                    <a:lumOff val="25000"/>
                  </a:schemeClr>
                </a:solidFill>
                <a:latin typeface="Times New Roman" pitchFamily="18" charset="0"/>
                <a:cs typeface="Times New Roman" pitchFamily="18" charset="0"/>
              </a:rPr>
              <a:t>Capital Market Investment Instruments</a:t>
            </a:r>
          </a:p>
          <a:p>
            <a:pPr marL="622935" lvl="3" indent="-256032" eaLnBrk="1" fontAlgn="auto" hangingPunct="1">
              <a:spcBef>
                <a:spcPts val="0"/>
              </a:spcBef>
              <a:spcAft>
                <a:spcPts val="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Treasury Notes and Bonds</a:t>
            </a:r>
          </a:p>
          <a:p>
            <a:pPr marL="622935" lvl="3" indent="-256032" eaLnBrk="1" fontAlgn="auto" hangingPunct="1">
              <a:spcBef>
                <a:spcPts val="0"/>
              </a:spcBef>
              <a:spcAft>
                <a:spcPts val="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Municipal Notes and Bonds</a:t>
            </a:r>
          </a:p>
          <a:p>
            <a:pPr marL="622935" lvl="3" indent="-256032" eaLnBrk="1" fontAlgn="auto" hangingPunct="1">
              <a:spcBef>
                <a:spcPts val="0"/>
              </a:spcBef>
              <a:spcAft>
                <a:spcPts val="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Corporate Notes and Bonds</a:t>
            </a:r>
          </a:p>
          <a:p>
            <a:pPr marL="365760" lvl="2" indent="-256032" eaLnBrk="1" fontAlgn="auto" hangingPunct="1">
              <a:spcAft>
                <a:spcPts val="0"/>
              </a:spcAft>
              <a:buClr>
                <a:schemeClr val="accent3"/>
              </a:buClr>
              <a:buFont typeface="Georgia"/>
              <a:buChar char="•"/>
              <a:defRPr/>
            </a:pPr>
            <a:endParaRPr lang="en-US" sz="2000" dirty="0" smtClean="0">
              <a:solidFill>
                <a:schemeClr val="tx1"/>
              </a:solidFill>
              <a:latin typeface="Times New Roman" pitchFamily="18" charset="0"/>
              <a:cs typeface="Times New Roman" pitchFamily="18" charset="0"/>
            </a:endParaRPr>
          </a:p>
        </p:txBody>
      </p:sp>
      <p:sp>
        <p:nvSpPr>
          <p:cNvPr id="20484"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10-</a:t>
            </a:r>
            <a:fld id="{C9A34823-2DA3-45AA-8E0E-27877B8F330A}" type="slidenum">
              <a:rPr lang="en-US" sz="1200">
                <a:solidFill>
                  <a:srgbClr val="FFFFFF"/>
                </a:solidFill>
              </a:rPr>
              <a:pPr algn="r"/>
              <a:t>6</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61258" y="477884"/>
            <a:ext cx="8556171" cy="602772"/>
          </a:xfrm>
        </p:spPr>
        <p:txBody>
          <a:bodyPr/>
          <a:lstStyle/>
          <a:p>
            <a:pPr algn="ctr" eaLnBrk="1" hangingPunct="1"/>
            <a:r>
              <a:rPr lang="en-US" sz="2800" b="1" dirty="0" smtClean="0">
                <a:latin typeface="Times New Roman" pitchFamily="18" charset="0"/>
                <a:cs typeface="Times New Roman" pitchFamily="18" charset="0"/>
              </a:rPr>
              <a:t>Other Investment Instruments Developed Recently</a:t>
            </a:r>
          </a:p>
        </p:txBody>
      </p:sp>
      <p:sp>
        <p:nvSpPr>
          <p:cNvPr id="6147" name="Rectangle 3"/>
          <p:cNvSpPr>
            <a:spLocks noGrp="1" noChangeArrowheads="1"/>
          </p:cNvSpPr>
          <p:nvPr>
            <p:ph idx="1"/>
          </p:nvPr>
        </p:nvSpPr>
        <p:spPr>
          <a:xfrm>
            <a:off x="142503" y="1241946"/>
            <a:ext cx="8835242" cy="5311254"/>
          </a:xfrm>
        </p:spPr>
        <p:txBody>
          <a:bodyPr>
            <a:noAutofit/>
          </a:bodyPr>
          <a:lstStyle/>
          <a:p>
            <a:pPr marL="182880" lvl="2" indent="-182880" eaLnBrk="1" fontAlgn="auto" hangingPunct="1">
              <a:spcBef>
                <a:spcPts val="0"/>
              </a:spcBef>
              <a:spcAft>
                <a:spcPts val="0"/>
              </a:spcAft>
              <a:buClr>
                <a:schemeClr val="accent3"/>
              </a:buClr>
              <a:buFont typeface="Georgia"/>
              <a:buChar char="•"/>
              <a:defRPr/>
            </a:pPr>
            <a:r>
              <a:rPr lang="en-US" sz="1800" b="1" dirty="0" smtClean="0">
                <a:solidFill>
                  <a:schemeClr val="tx1"/>
                </a:solidFill>
                <a:latin typeface="Times New Roman" pitchFamily="18" charset="0"/>
                <a:cs typeface="Times New Roman" pitchFamily="18" charset="0"/>
              </a:rPr>
              <a:t>Structured Notes</a:t>
            </a:r>
          </a:p>
          <a:p>
            <a:pPr marL="0" lvl="2" indent="0" algn="just" eaLnBrk="1" fontAlgn="auto" hangingPunct="1">
              <a:spcBef>
                <a:spcPts val="0"/>
              </a:spcBef>
              <a:spcAft>
                <a:spcPts val="1200"/>
              </a:spcAft>
              <a:buNone/>
              <a:defRPr/>
            </a:pPr>
            <a:r>
              <a:rPr lang="en-US" sz="1800" dirty="0" smtClean="0">
                <a:solidFill>
                  <a:schemeClr val="tx1"/>
                </a:solidFill>
                <a:latin typeface="Times New Roman" pitchFamily="18" charset="0"/>
              </a:rPr>
              <a:t>Structured notes usually are packaged investments assembled by security dealers that offer customers flexible yields in order to protect their customers' investments against losses due to inflation and changing interest rates. Most structured notes are based upon government or federal agency securities.</a:t>
            </a:r>
          </a:p>
          <a:p>
            <a:pPr marL="0" lvl="2" indent="0" algn="just" eaLnBrk="1" fontAlgn="auto" hangingPunct="1">
              <a:spcBef>
                <a:spcPts val="0"/>
              </a:spcBef>
              <a:spcAft>
                <a:spcPts val="2000"/>
              </a:spcAft>
              <a:buNone/>
              <a:defRPr/>
            </a:pPr>
            <a:r>
              <a:rPr lang="en-US" sz="1800" dirty="0" smtClean="0">
                <a:solidFill>
                  <a:schemeClr val="tx1"/>
                </a:solidFill>
                <a:latin typeface="Times New Roman" pitchFamily="18" charset="0"/>
                <a:cs typeface="Times New Roman" pitchFamily="18" charset="0"/>
              </a:rPr>
              <a:t>A structured note is a hybrid security that includes several financial products, typically a stock or bond plus a derivative with characteristics that adjust the security's risk/return profile. A simple example would be a five-year bond tied together with an option contract. This structure would work to increase the bond's returns. The addition of the option contract make it more tailored to an investor's comfort zone as it is considered less  risky than before. </a:t>
            </a:r>
          </a:p>
          <a:p>
            <a:pPr marL="182880" lvl="2" indent="-182880" eaLnBrk="1" fontAlgn="auto" hangingPunct="1">
              <a:spcBef>
                <a:spcPts val="0"/>
              </a:spcBef>
              <a:spcAft>
                <a:spcPts val="0"/>
              </a:spcAft>
              <a:buClr>
                <a:schemeClr val="accent3"/>
              </a:buClr>
              <a:buFont typeface="Georgia"/>
              <a:buChar char="•"/>
              <a:defRPr/>
            </a:pPr>
            <a:r>
              <a:rPr lang="en-US" sz="1800" b="1" dirty="0" smtClean="0">
                <a:solidFill>
                  <a:schemeClr val="tx1"/>
                </a:solidFill>
                <a:latin typeface="Times New Roman" pitchFamily="18" charset="0"/>
                <a:cs typeface="Times New Roman" pitchFamily="18" charset="0"/>
              </a:rPr>
              <a:t>Stripped Securities</a:t>
            </a:r>
          </a:p>
          <a:p>
            <a:pPr marL="0" lvl="1" indent="0" algn="just" eaLnBrk="1" fontAlgn="auto" hangingPunct="1">
              <a:spcBef>
                <a:spcPts val="0"/>
              </a:spcBef>
              <a:spcAft>
                <a:spcPts val="300"/>
              </a:spcAft>
              <a:buNone/>
              <a:defRPr/>
            </a:pPr>
            <a:r>
              <a:rPr lang="en-US" sz="1800" dirty="0" smtClean="0">
                <a:solidFill>
                  <a:schemeClr val="tx1"/>
                </a:solidFill>
                <a:latin typeface="Times New Roman" pitchFamily="18" charset="0"/>
              </a:rPr>
              <a:t>Stripped securities consist of either principal payments or interest payments from a debt security. The expected cash flow from a Treasury bond or mortgage-backed security is separated into a stream of principal payments and a stream of interest payments, each of which may be sold as a separate security maturing on the day the payment is due. Some of these stripped payments are highly sensitive in their value to changes in interest rates.</a:t>
            </a:r>
          </a:p>
          <a:p>
            <a:pPr marL="0" lvl="1" indent="0" eaLnBrk="1" fontAlgn="auto" hangingPunct="1">
              <a:spcBef>
                <a:spcPts val="0"/>
              </a:spcBef>
              <a:spcAft>
                <a:spcPts val="300"/>
              </a:spcAft>
              <a:buNone/>
              <a:defRPr/>
            </a:pPr>
            <a:r>
              <a:rPr lang="en-US" sz="1800" b="1" dirty="0" smtClean="0">
                <a:solidFill>
                  <a:schemeClr val="tx1">
                    <a:lumMod val="75000"/>
                    <a:lumOff val="25000"/>
                  </a:schemeClr>
                </a:solidFill>
                <a:latin typeface="Times New Roman" pitchFamily="18" charset="0"/>
                <a:cs typeface="Times New Roman" pitchFamily="18" charset="0"/>
              </a:rPr>
              <a:t>	- Principal-Only (PO) and Interest-Only (IO) securities</a:t>
            </a:r>
          </a:p>
          <a:p>
            <a:pPr marL="0" lvl="1" indent="0" eaLnBrk="1" fontAlgn="auto" hangingPunct="1">
              <a:spcBef>
                <a:spcPts val="0"/>
              </a:spcBef>
              <a:spcAft>
                <a:spcPts val="300"/>
              </a:spcAft>
              <a:buNone/>
              <a:defRPr/>
            </a:pPr>
            <a:endParaRPr lang="en-US" sz="1800" dirty="0" smtClean="0">
              <a:solidFill>
                <a:schemeClr val="tx1"/>
              </a:solidFill>
              <a:latin typeface="Times New Roman" pitchFamily="18" charset="0"/>
              <a:cs typeface="Times New Roman" pitchFamily="18" charset="0"/>
            </a:endParaRPr>
          </a:p>
        </p:txBody>
      </p:sp>
      <p:sp>
        <p:nvSpPr>
          <p:cNvPr id="22532"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10-</a:t>
            </a:r>
            <a:fld id="{C442AD22-741E-494E-AF99-022D4C18990D}" type="slidenum">
              <a:rPr lang="en-US" sz="1200">
                <a:solidFill>
                  <a:srgbClr val="FFFFFF"/>
                </a:solidFill>
              </a:rPr>
              <a:pPr algn="r"/>
              <a:t>7</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3" y="537360"/>
            <a:ext cx="8693624" cy="663643"/>
          </a:xfrm>
        </p:spPr>
        <p:txBody>
          <a:bodyPr/>
          <a:lstStyle/>
          <a:p>
            <a:pPr lvl="2" algn="ctr"/>
            <a:r>
              <a:rPr lang="en-US" sz="2800" b="1" dirty="0" smtClean="0"/>
              <a:t>Other Inv. Instrument: Securitized Assets</a:t>
            </a:r>
            <a:endParaRPr lang="en-US" sz="2800" b="1" dirty="0"/>
          </a:p>
        </p:txBody>
      </p:sp>
      <p:sp>
        <p:nvSpPr>
          <p:cNvPr id="3" name="Content Placeholder 2"/>
          <p:cNvSpPr>
            <a:spLocks noGrp="1"/>
          </p:cNvSpPr>
          <p:nvPr>
            <p:ph idx="1"/>
          </p:nvPr>
        </p:nvSpPr>
        <p:spPr>
          <a:xfrm>
            <a:off x="163773" y="1351129"/>
            <a:ext cx="8789158" cy="5117910"/>
          </a:xfrm>
        </p:spPr>
        <p:txBody>
          <a:bodyPr/>
          <a:lstStyle/>
          <a:p>
            <a:pPr marL="182880" lvl="2" indent="-182880" eaLnBrk="1" fontAlgn="auto" hangingPunct="1">
              <a:spcBef>
                <a:spcPts val="0"/>
              </a:spcBef>
              <a:spcAft>
                <a:spcPts val="0"/>
              </a:spcAft>
              <a:buClr>
                <a:schemeClr val="accent3"/>
              </a:buClr>
              <a:buFont typeface="Georgia"/>
              <a:buChar char="•"/>
              <a:defRPr/>
            </a:pPr>
            <a:r>
              <a:rPr lang="en-US" sz="1800" b="1" dirty="0" smtClean="0">
                <a:solidFill>
                  <a:schemeClr val="tx1"/>
                </a:solidFill>
                <a:latin typeface="Times New Roman" pitchFamily="18" charset="0"/>
                <a:cs typeface="Times New Roman" pitchFamily="18" charset="0"/>
              </a:rPr>
              <a:t>Securitized Assets</a:t>
            </a:r>
          </a:p>
          <a:p>
            <a:pPr marL="0" lvl="2" indent="0" eaLnBrk="1" fontAlgn="auto" hangingPunct="1">
              <a:spcBef>
                <a:spcPts val="0"/>
              </a:spcBef>
              <a:spcAft>
                <a:spcPts val="0"/>
              </a:spcAft>
              <a:buClr>
                <a:schemeClr val="accent3"/>
              </a:buClr>
              <a:buNone/>
              <a:defRPr/>
            </a:pPr>
            <a:r>
              <a:rPr lang="en-US" sz="1800" dirty="0" smtClean="0">
                <a:solidFill>
                  <a:schemeClr val="tx1"/>
                </a:solidFill>
                <a:latin typeface="Times New Roman" pitchFamily="18" charset="0"/>
              </a:rPr>
              <a:t>Securitized assets are loans of uniform type and quality , such as home mortgages and credit card loans, that are placed in a pool and  removed from the lender’s  balance sheet and placed in a special-purpose entity  controlled by a trustee. The pooled loans become collateral for issuing asset-backed securities. These securities are sold to capital-market investors around the world. As the loans generate interest and principal income, that income is passed on to the holders of  the securities. These loan/asset-backed securities are attractive to many banks because of their higher yields and frequent federal guarantees (in the case, for example, of most home-mortgage-backed securities) as well as their relatively high liquidity and marketability. </a:t>
            </a:r>
          </a:p>
          <a:p>
            <a:pPr marL="0" lvl="2" indent="0" eaLnBrk="1" fontAlgn="auto" hangingPunct="1">
              <a:spcBef>
                <a:spcPts val="0"/>
              </a:spcBef>
              <a:spcAft>
                <a:spcPts val="0"/>
              </a:spcAft>
              <a:buClr>
                <a:schemeClr val="accent3"/>
              </a:buClr>
              <a:buNone/>
              <a:defRPr/>
            </a:pPr>
            <a:endParaRPr lang="en-US" sz="1800" b="1" dirty="0" smtClean="0">
              <a:latin typeface="Times New Roman" pitchFamily="18" charset="0"/>
            </a:endParaRPr>
          </a:p>
          <a:p>
            <a:pPr marL="182880" lvl="2" indent="-182880" eaLnBrk="1" fontAlgn="auto" hangingPunct="1">
              <a:spcBef>
                <a:spcPts val="0"/>
              </a:spcBef>
              <a:spcAft>
                <a:spcPts val="0"/>
              </a:spcAft>
              <a:buClr>
                <a:schemeClr val="accent3"/>
              </a:buClr>
              <a:buFont typeface="Georgia"/>
              <a:buChar char="•"/>
              <a:defRPr/>
            </a:pPr>
            <a:r>
              <a:rPr lang="en-US" sz="1800" b="1" dirty="0" smtClean="0">
                <a:solidFill>
                  <a:schemeClr val="tx1"/>
                </a:solidFill>
                <a:latin typeface="Times New Roman" pitchFamily="18" charset="0"/>
              </a:rPr>
              <a:t>What special risks do securitized assets present to banks and other financial institutions investing in them?</a:t>
            </a:r>
          </a:p>
          <a:p>
            <a:pPr marL="0" lvl="2" indent="-182880" algn="just" eaLnBrk="1" fontAlgn="auto" hangingPunct="1">
              <a:spcBef>
                <a:spcPts val="0"/>
              </a:spcBef>
              <a:spcAft>
                <a:spcPts val="0"/>
              </a:spcAft>
              <a:buClr>
                <a:schemeClr val="accent3"/>
              </a:buClr>
              <a:buNone/>
              <a:defRPr/>
            </a:pPr>
            <a:r>
              <a:rPr lang="en-US" sz="1800" dirty="0" smtClean="0">
                <a:solidFill>
                  <a:schemeClr val="tx1"/>
                </a:solidFill>
                <a:latin typeface="Times New Roman" pitchFamily="18" charset="0"/>
              </a:rPr>
              <a:t>Securitized assets often carry substantial interest-rate risk and prepayment risk, which arises when certain loans in the securitized-asset pool are paid off early by the borrowers (usually because interest rates have fallen and new loans can be substituted for the old loans at cheaper loan rates) or are defaulted. Prepayment risk can significantly decrease the values of securities backed by loans and change their effective maturities.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98143" y="333802"/>
            <a:ext cx="8229600" cy="1066800"/>
          </a:xfrm>
        </p:spPr>
        <p:txBody>
          <a:bodyPr/>
          <a:lstStyle/>
          <a:p>
            <a:pPr eaLnBrk="1" hangingPunct="1"/>
            <a:r>
              <a:rPr lang="en-US" sz="3000" b="1" dirty="0" smtClean="0">
                <a:latin typeface="Times New Roman" pitchFamily="18" charset="0"/>
                <a:cs typeface="Times New Roman" pitchFamily="18" charset="0"/>
              </a:rPr>
              <a:t>Factors Affecting Choice of Investment Securities</a:t>
            </a:r>
          </a:p>
        </p:txBody>
      </p:sp>
      <p:sp>
        <p:nvSpPr>
          <p:cNvPr id="6147" name="Rectangle 3"/>
          <p:cNvSpPr>
            <a:spLocks noGrp="1" noChangeArrowheads="1"/>
          </p:cNvSpPr>
          <p:nvPr>
            <p:ph idx="1"/>
          </p:nvPr>
        </p:nvSpPr>
        <p:spPr>
          <a:xfrm>
            <a:off x="300251" y="1433015"/>
            <a:ext cx="8652680" cy="5120185"/>
          </a:xfrm>
        </p:spPr>
        <p:txBody>
          <a:bodyPr>
            <a:normAutofit/>
          </a:bodyPr>
          <a:lstStyle/>
          <a:p>
            <a:pPr marL="365760" lvl="2" indent="-256032" eaLnBrk="1" fontAlgn="auto" hangingPunct="1">
              <a:spcAft>
                <a:spcPts val="0"/>
              </a:spcAft>
              <a:buClr>
                <a:schemeClr val="accent3"/>
              </a:buClr>
              <a:buFont typeface="Georgia"/>
              <a:buChar char="•"/>
              <a:defRPr/>
            </a:pPr>
            <a:r>
              <a:rPr lang="en-US" sz="2200" b="1" dirty="0" smtClean="0">
                <a:solidFill>
                  <a:schemeClr val="tx1"/>
                </a:solidFill>
                <a:latin typeface="Times New Roman" pitchFamily="18" charset="0"/>
                <a:cs typeface="Times New Roman" pitchFamily="18" charset="0"/>
              </a:rPr>
              <a:t>The principal factors bearing on which investments are chosen include</a:t>
            </a:r>
          </a:p>
          <a:p>
            <a:pPr marL="868680" lvl="1" indent="-457200" eaLnBrk="1" fontAlgn="auto" hangingPunct="1">
              <a:spcAft>
                <a:spcPts val="0"/>
              </a:spcAft>
              <a:buFont typeface="+mj-lt"/>
              <a:buAutoNum type="arabicPeriod"/>
              <a:defRPr/>
            </a:pPr>
            <a:r>
              <a:rPr lang="en-US" sz="2200" b="1" dirty="0" smtClean="0">
                <a:solidFill>
                  <a:schemeClr val="tx1">
                    <a:lumMod val="75000"/>
                    <a:lumOff val="25000"/>
                  </a:schemeClr>
                </a:solidFill>
                <a:latin typeface="Times New Roman" pitchFamily="18" charset="0"/>
                <a:cs typeface="Times New Roman" pitchFamily="18" charset="0"/>
              </a:rPr>
              <a:t>Expected rate of return</a:t>
            </a:r>
          </a:p>
          <a:p>
            <a:pPr marL="868680" lvl="1" indent="-457200" eaLnBrk="1" fontAlgn="auto" hangingPunct="1">
              <a:spcAft>
                <a:spcPts val="0"/>
              </a:spcAft>
              <a:buFont typeface="+mj-lt"/>
              <a:buAutoNum type="arabicPeriod"/>
              <a:defRPr/>
            </a:pPr>
            <a:r>
              <a:rPr lang="en-US" sz="2200" b="1" dirty="0" smtClean="0">
                <a:solidFill>
                  <a:schemeClr val="tx1">
                    <a:lumMod val="75000"/>
                    <a:lumOff val="25000"/>
                  </a:schemeClr>
                </a:solidFill>
                <a:latin typeface="Times New Roman" pitchFamily="18" charset="0"/>
                <a:cs typeface="Times New Roman" pitchFamily="18" charset="0"/>
              </a:rPr>
              <a:t>Tax exposure</a:t>
            </a:r>
          </a:p>
          <a:p>
            <a:pPr marL="868680" lvl="1" indent="-457200" eaLnBrk="1" fontAlgn="auto" hangingPunct="1">
              <a:spcAft>
                <a:spcPts val="0"/>
              </a:spcAft>
              <a:buFont typeface="+mj-lt"/>
              <a:buAutoNum type="arabicPeriod"/>
              <a:defRPr/>
            </a:pPr>
            <a:r>
              <a:rPr lang="en-US" sz="2200" b="1" dirty="0" smtClean="0">
                <a:solidFill>
                  <a:schemeClr val="tx1">
                    <a:lumMod val="75000"/>
                    <a:lumOff val="25000"/>
                  </a:schemeClr>
                </a:solidFill>
                <a:latin typeface="Times New Roman" pitchFamily="18" charset="0"/>
                <a:cs typeface="Times New Roman" pitchFamily="18" charset="0"/>
              </a:rPr>
              <a:t>Interest rate risk</a:t>
            </a:r>
          </a:p>
          <a:p>
            <a:pPr marL="868680" lvl="1" indent="-457200" eaLnBrk="1" fontAlgn="auto" hangingPunct="1">
              <a:spcAft>
                <a:spcPts val="0"/>
              </a:spcAft>
              <a:buFont typeface="+mj-lt"/>
              <a:buAutoNum type="arabicPeriod"/>
              <a:defRPr/>
            </a:pPr>
            <a:r>
              <a:rPr lang="en-US" sz="2200" b="1" dirty="0" smtClean="0">
                <a:solidFill>
                  <a:schemeClr val="tx1">
                    <a:lumMod val="75000"/>
                    <a:lumOff val="25000"/>
                  </a:schemeClr>
                </a:solidFill>
                <a:latin typeface="Times New Roman" pitchFamily="18" charset="0"/>
                <a:cs typeface="Times New Roman" pitchFamily="18" charset="0"/>
              </a:rPr>
              <a:t>Credit or default risk</a:t>
            </a:r>
          </a:p>
          <a:p>
            <a:pPr marL="868680" lvl="1" indent="-457200" eaLnBrk="1" fontAlgn="auto" hangingPunct="1">
              <a:spcAft>
                <a:spcPts val="0"/>
              </a:spcAft>
              <a:buFont typeface="+mj-lt"/>
              <a:buAutoNum type="arabicPeriod"/>
              <a:defRPr/>
            </a:pPr>
            <a:r>
              <a:rPr lang="en-US" sz="2200" b="1" dirty="0" smtClean="0">
                <a:solidFill>
                  <a:schemeClr val="tx1">
                    <a:lumMod val="75000"/>
                    <a:lumOff val="25000"/>
                  </a:schemeClr>
                </a:solidFill>
                <a:latin typeface="Times New Roman" pitchFamily="18" charset="0"/>
                <a:cs typeface="Times New Roman" pitchFamily="18" charset="0"/>
              </a:rPr>
              <a:t>Business risk</a:t>
            </a:r>
          </a:p>
          <a:p>
            <a:pPr marL="868680" lvl="1" indent="-457200" eaLnBrk="1" fontAlgn="auto" hangingPunct="1">
              <a:spcAft>
                <a:spcPts val="0"/>
              </a:spcAft>
              <a:buFont typeface="+mj-lt"/>
              <a:buAutoNum type="arabicPeriod"/>
              <a:defRPr/>
            </a:pPr>
            <a:r>
              <a:rPr lang="en-US" sz="2200" b="1" dirty="0" smtClean="0">
                <a:solidFill>
                  <a:schemeClr val="tx1">
                    <a:lumMod val="75000"/>
                    <a:lumOff val="25000"/>
                  </a:schemeClr>
                </a:solidFill>
                <a:latin typeface="Times New Roman" pitchFamily="18" charset="0"/>
                <a:cs typeface="Times New Roman" pitchFamily="18" charset="0"/>
              </a:rPr>
              <a:t>Liquidity risk</a:t>
            </a:r>
          </a:p>
          <a:p>
            <a:pPr marL="868680" lvl="1" indent="-457200" eaLnBrk="1" fontAlgn="auto" hangingPunct="1">
              <a:spcAft>
                <a:spcPts val="0"/>
              </a:spcAft>
              <a:buFont typeface="+mj-lt"/>
              <a:buAutoNum type="arabicPeriod"/>
              <a:defRPr/>
            </a:pPr>
            <a:r>
              <a:rPr lang="en-US" sz="2200" b="1" dirty="0" smtClean="0">
                <a:solidFill>
                  <a:schemeClr val="tx1">
                    <a:lumMod val="75000"/>
                    <a:lumOff val="25000"/>
                  </a:schemeClr>
                </a:solidFill>
                <a:latin typeface="Times New Roman" pitchFamily="18" charset="0"/>
                <a:cs typeface="Times New Roman" pitchFamily="18" charset="0"/>
              </a:rPr>
              <a:t>Call risk : </a:t>
            </a:r>
            <a:r>
              <a:rPr lang="en-US" sz="2000" dirty="0" smtClean="0">
                <a:latin typeface="Times New Roman" pitchFamily="18" charset="0"/>
              </a:rPr>
              <a:t>The danger that investment securities held by a bank will be retired early, reducing the bank’s expected return.</a:t>
            </a:r>
            <a:endParaRPr lang="en-US" sz="2200" b="1" dirty="0" smtClean="0">
              <a:solidFill>
                <a:schemeClr val="tx1">
                  <a:lumMod val="75000"/>
                  <a:lumOff val="25000"/>
                </a:schemeClr>
              </a:solidFill>
              <a:latin typeface="Times New Roman" pitchFamily="18" charset="0"/>
              <a:cs typeface="Times New Roman" pitchFamily="18" charset="0"/>
            </a:endParaRPr>
          </a:p>
          <a:p>
            <a:pPr marL="868680" lvl="1" indent="-457200" eaLnBrk="1" fontAlgn="auto" hangingPunct="1">
              <a:spcAft>
                <a:spcPts val="0"/>
              </a:spcAft>
              <a:buFont typeface="+mj-lt"/>
              <a:buAutoNum type="arabicPeriod"/>
              <a:defRPr/>
            </a:pPr>
            <a:r>
              <a:rPr lang="en-US" sz="2200" b="1" dirty="0" smtClean="0">
                <a:solidFill>
                  <a:schemeClr val="tx1">
                    <a:lumMod val="75000"/>
                    <a:lumOff val="25000"/>
                  </a:schemeClr>
                </a:solidFill>
                <a:latin typeface="Times New Roman" pitchFamily="18" charset="0"/>
                <a:cs typeface="Times New Roman" pitchFamily="18" charset="0"/>
              </a:rPr>
              <a:t>Prepayment risk: </a:t>
            </a:r>
            <a:r>
              <a:rPr lang="en-US" sz="2000" dirty="0" smtClean="0">
                <a:latin typeface="Times New Roman" pitchFamily="18" charset="0"/>
              </a:rPr>
              <a:t>The danger that banks holding loan-backed securities will receive a lower return because some of the loans backing the securities are paid off early.</a:t>
            </a:r>
            <a:endParaRPr lang="en-US" sz="2200" b="1" dirty="0" smtClean="0">
              <a:solidFill>
                <a:schemeClr val="tx1">
                  <a:lumMod val="75000"/>
                  <a:lumOff val="25000"/>
                </a:schemeClr>
              </a:solidFill>
              <a:latin typeface="Times New Roman" pitchFamily="18" charset="0"/>
              <a:cs typeface="Times New Roman" pitchFamily="18" charset="0"/>
            </a:endParaRPr>
          </a:p>
          <a:p>
            <a:pPr marL="868680" lvl="1" indent="-457200" eaLnBrk="1" fontAlgn="auto" hangingPunct="1">
              <a:spcAft>
                <a:spcPts val="0"/>
              </a:spcAft>
              <a:buFont typeface="+mj-lt"/>
              <a:buAutoNum type="arabicPeriod"/>
              <a:defRPr/>
            </a:pPr>
            <a:r>
              <a:rPr lang="en-US" sz="2200" b="1" dirty="0" smtClean="0">
                <a:solidFill>
                  <a:schemeClr val="tx1">
                    <a:lumMod val="75000"/>
                    <a:lumOff val="25000"/>
                  </a:schemeClr>
                </a:solidFill>
                <a:latin typeface="Times New Roman" pitchFamily="18" charset="0"/>
                <a:cs typeface="Times New Roman" pitchFamily="18" charset="0"/>
              </a:rPr>
              <a:t>Inflation risk </a:t>
            </a:r>
          </a:p>
        </p:txBody>
      </p:sp>
      <p:sp>
        <p:nvSpPr>
          <p:cNvPr id="25604"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10-</a:t>
            </a:r>
            <a:fld id="{E38C8D0D-6023-4DB2-BA61-E6A61426D16F}" type="slidenum">
              <a:rPr lang="en-US" sz="1200">
                <a:solidFill>
                  <a:srgbClr val="FFFFFF"/>
                </a:solidFill>
              </a:rPr>
              <a:pPr algn="r"/>
              <a:t>9</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654</TotalTime>
  <Words>1412</Words>
  <Application>Microsoft Office PowerPoint</Application>
  <PresentationFormat>On-screen Show (4:3)</PresentationFormat>
  <Paragraphs>125</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Travelogue</vt:lpstr>
      <vt:lpstr>   Fin 464  Chapter 10: The Investment Function in Financial-Services Management</vt:lpstr>
      <vt:lpstr>Introduction</vt:lpstr>
      <vt:lpstr>Functions of a Bank’s Security Portfolio</vt:lpstr>
      <vt:lpstr>Federal Guidelines regarding Investment</vt:lpstr>
      <vt:lpstr>Investment Instruments Available to Financial Firms </vt:lpstr>
      <vt:lpstr>Types of Investment Instruments </vt:lpstr>
      <vt:lpstr>Other Investment Instruments Developed Recently</vt:lpstr>
      <vt:lpstr>Other Inv. Instrument: Securitized Assets</vt:lpstr>
      <vt:lpstr>Factors Affecting Choice of Investment Securities</vt:lpstr>
      <vt:lpstr>How has the tax exposure of various bank security investments changed in recent years?</vt:lpstr>
      <vt:lpstr>Investment Maturity Strategies </vt:lpstr>
      <vt:lpstr>Maturity Management Tools</vt:lpstr>
      <vt:lpstr>Maturity Management Tools----Contd</vt:lpstr>
      <vt:lpstr>Maturity Management Tools----Contd</vt:lpstr>
      <vt:lpstr>Maturity Management Tools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dc:title>
  <dc:creator>Rushdy</dc:creator>
  <cp:lastModifiedBy>Hp</cp:lastModifiedBy>
  <cp:revision>53</cp:revision>
  <dcterms:created xsi:type="dcterms:W3CDTF">2012-10-02T11:37:57Z</dcterms:created>
  <dcterms:modified xsi:type="dcterms:W3CDTF">2016-02-29T04:30:22Z</dcterms:modified>
</cp:coreProperties>
</file>