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8"/>
  </p:notesMasterIdLst>
  <p:sldIdLst>
    <p:sldId id="276" r:id="rId2"/>
    <p:sldId id="277" r:id="rId3"/>
    <p:sldId id="278" r:id="rId4"/>
    <p:sldId id="279" r:id="rId5"/>
    <p:sldId id="300" r:id="rId6"/>
    <p:sldId id="289" r:id="rId7"/>
    <p:sldId id="290" r:id="rId8"/>
    <p:sldId id="291" r:id="rId9"/>
    <p:sldId id="292" r:id="rId10"/>
    <p:sldId id="293" r:id="rId11"/>
    <p:sldId id="294" r:id="rId12"/>
    <p:sldId id="295" r:id="rId13"/>
    <p:sldId id="296" r:id="rId14"/>
    <p:sldId id="297" r:id="rId15"/>
    <p:sldId id="298" r:id="rId16"/>
    <p:sldId id="29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7778" autoAdjust="0"/>
  </p:normalViewPr>
  <p:slideViewPr>
    <p:cSldViewPr>
      <p:cViewPr>
        <p:scale>
          <a:sx n="60" d="100"/>
          <a:sy n="60" d="100"/>
        </p:scale>
        <p:origin x="-16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8A933-56A3-DD4D-8BDF-A7A60794C0FB}" type="datetimeFigureOut">
              <a:rPr lang="en-US" smtClean="0"/>
              <a:pPr/>
              <a:t>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A64D2-8BDB-4C4B-869B-E3F2B9003EF4}" type="slidenum">
              <a:rPr lang="en-US" smtClean="0"/>
              <a:pPr/>
              <a:t>‹#›</a:t>
            </a:fld>
            <a:endParaRPr lang="en-US"/>
          </a:p>
        </p:txBody>
      </p:sp>
    </p:spTree>
    <p:extLst>
      <p:ext uri="{BB962C8B-B14F-4D97-AF65-F5344CB8AC3E}">
        <p14:creationId xmlns="" xmlns:p14="http://schemas.microsoft.com/office/powerpoint/2010/main" val="2628210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438F485-1363-4D22-B99A-68C5B9D505CC}" type="slidenum">
              <a:rPr lang="en-US" smtClean="0"/>
              <a:pPr/>
              <a:t>1</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838026F-3623-4DE0-80EA-044291008D0D}" type="slidenum">
              <a:rPr lang="en-US" smtClean="0"/>
              <a:pPr/>
              <a:t>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A59BEE9-12B9-4809-9E5A-32AFDC76C040}" type="slidenum">
              <a:rPr lang="en-US" smtClean="0"/>
              <a:pPr/>
              <a:t>3</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DE0014A-56B0-478F-A4C3-AFD2823304CC}" type="slidenum">
              <a:rPr lang="en-US" smtClean="0"/>
              <a:pPr/>
              <a:t>4</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5/01/2016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5/01/2016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5/01/2016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5/01/2016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5/01/2016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5/01/2016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5/01/2016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5/01/2016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5/01/2016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5/01/2016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392C1-BE3D-455F-AE00-DCF4D6CF7997}" type="datetimeFigureOut">
              <a:rPr lang="en-AU" smtClean="0"/>
              <a:pPr/>
              <a:t>5/01/2016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21392C1-BE3D-455F-AE00-DCF4D6CF7997}" type="datetimeFigureOut">
              <a:rPr lang="en-AU" smtClean="0"/>
              <a:pPr/>
              <a:t>5/01/2016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1392C1-BE3D-455F-AE00-DCF4D6CF7997}" type="datetimeFigureOut">
              <a:rPr lang="en-AU" smtClean="0"/>
              <a:pPr/>
              <a:t>5/01/2016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24EC31-9498-4592-84DF-DD4785B2B913}" type="slidenum">
              <a:rPr lang="en-AU" smtClean="0"/>
              <a:pPr/>
              <a:t>‹#›</a:t>
            </a:fld>
            <a:endParaRPr lang="en-AU"/>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1392C1-BE3D-455F-AE00-DCF4D6CF7997}" type="datetimeFigureOut">
              <a:rPr lang="en-AU" smtClean="0"/>
              <a:pPr/>
              <a:t>5/01/2016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392C1-BE3D-455F-AE00-DCF4D6CF7997}" type="datetimeFigureOut">
              <a:rPr lang="en-AU" smtClean="0"/>
              <a:pPr/>
              <a:t>5/01/2016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5/01/2016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AU"/>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221392C1-BE3D-455F-AE00-DCF4D6CF7997}" type="datetimeFigureOut">
              <a:rPr lang="en-AU" smtClean="0"/>
              <a:pPr/>
              <a:t>5/01/2016</a:t>
            </a:fld>
            <a:endParaRPr lang="en-AU"/>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8F24EC31-9498-4592-84DF-DD4785B2B91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179512" y="332656"/>
            <a:ext cx="8647611" cy="3662767"/>
          </a:xfrm>
        </p:spPr>
        <p:txBody>
          <a:bodyPr/>
          <a:lstStyle/>
          <a:p>
            <a:pPr algn="ctr" eaLnBrk="1" hangingPunct="1"/>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Fin </a:t>
            </a:r>
            <a:r>
              <a:rPr lang="en-US" b="1" dirty="0" smtClean="0">
                <a:latin typeface="Times New Roman" pitchFamily="18" charset="0"/>
                <a:cs typeface="Times New Roman" pitchFamily="18" charset="0"/>
              </a:rPr>
              <a:t>464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Chapter 1: </a:t>
            </a:r>
            <a:r>
              <a:rPr lang="en-US" sz="3600" b="1" dirty="0" smtClean="0">
                <a:latin typeface="Times New Roman" pitchFamily="18" charset="0"/>
                <a:cs typeface="Times New Roman" pitchFamily="18" charset="0"/>
              </a:rPr>
              <a:t>An Overview of the Changing</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Financial - Services Sector</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p:txBody>
      </p:sp>
      <p:sp>
        <p:nvSpPr>
          <p:cNvPr id="13315" name="Rectangle 5"/>
          <p:cNvSpPr>
            <a:spLocks noGrp="1" noChangeArrowheads="1"/>
          </p:cNvSpPr>
          <p:nvPr>
            <p:ph type="subTitle" idx="1"/>
          </p:nvPr>
        </p:nvSpPr>
        <p:spPr>
          <a:xfrm>
            <a:off x="444137" y="4987109"/>
            <a:ext cx="8134350" cy="1021805"/>
          </a:xfrm>
        </p:spPr>
        <p:txBody>
          <a:bodyPr/>
          <a:lstStyle/>
          <a:p>
            <a:pPr marL="63500" algn="ctr" eaLnBrk="1" hangingPunct="1"/>
            <a:r>
              <a:rPr lang="en-US" sz="3600" b="1" dirty="0" smtClean="0">
                <a:latin typeface="Times New Roman" pitchFamily="18" charset="0"/>
                <a:cs typeface="Times New Roman" pitchFamily="18" charset="0"/>
              </a:rPr>
              <a:t>Instructor: </a:t>
            </a:r>
            <a:r>
              <a:rPr lang="en-US" sz="3600" b="1" dirty="0" err="1" smtClean="0">
                <a:latin typeface="Times New Roman" pitchFamily="18" charset="0"/>
                <a:cs typeface="Times New Roman" pitchFamily="18" charset="0"/>
              </a:rPr>
              <a:t>Rushdy</a:t>
            </a:r>
            <a:r>
              <a:rPr lang="en-US" sz="3600" b="1" dirty="0" smtClean="0">
                <a:latin typeface="Times New Roman" pitchFamily="18" charset="0"/>
                <a:cs typeface="Times New Roman" pitchFamily="18" charset="0"/>
              </a:rPr>
              <a:t> MD </a:t>
            </a:r>
            <a:r>
              <a:rPr lang="en-US" sz="3600" b="1" dirty="0" err="1" smtClean="0">
                <a:latin typeface="Times New Roman" pitchFamily="18" charset="0"/>
                <a:cs typeface="Times New Roman" pitchFamily="18" charset="0"/>
              </a:rPr>
              <a:t>Bakth</a:t>
            </a:r>
            <a:r>
              <a:rPr lang="en-US" sz="3600" b="1" dirty="0" smtClean="0">
                <a:latin typeface="Times New Roman" pitchFamily="18" charset="0"/>
                <a:cs typeface="Times New Roman" pitchFamily="18" charset="0"/>
              </a:rPr>
              <a:t> </a:t>
            </a:r>
            <a:endParaRPr lang="en-US" sz="36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9A70351-8314-4507-A064-94B9B4AA34D2}" type="slidenum">
              <a:rPr lang="en-US"/>
              <a:pPr>
                <a:defRPr/>
              </a:pPr>
              <a:t>10</a:t>
            </a:fld>
            <a:endParaRPr lang="en-US"/>
          </a:p>
        </p:txBody>
      </p:sp>
      <p:sp>
        <p:nvSpPr>
          <p:cNvPr id="13315" name="Rectangle 3"/>
          <p:cNvSpPr>
            <a:spLocks noGrp="1" noChangeArrowheads="1"/>
          </p:cNvSpPr>
          <p:nvPr>
            <p:ph type="body" idx="1"/>
          </p:nvPr>
        </p:nvSpPr>
        <p:spPr>
          <a:xfrm>
            <a:off x="1173163" y="1295400"/>
            <a:ext cx="7772400" cy="4800600"/>
          </a:xfrm>
        </p:spPr>
        <p:txBody>
          <a:bodyPr/>
          <a:lstStyle/>
          <a:p>
            <a:pPr marL="609600" indent="-609600" eaLnBrk="1" hangingPunct="1">
              <a:buFont typeface="Wingdings" pitchFamily="2" charset="2"/>
              <a:buAutoNum type="arabicPeriod"/>
            </a:pPr>
            <a:r>
              <a:rPr lang="en-US" sz="2800" b="1" smtClean="0"/>
              <a:t>Features</a:t>
            </a:r>
          </a:p>
          <a:p>
            <a:pPr marL="1371600" lvl="2" indent="-457200" eaLnBrk="1" hangingPunct="1"/>
            <a:r>
              <a:rPr lang="en-US" smtClean="0"/>
              <a:t>Interest Rate (Annual percentage yield) </a:t>
            </a:r>
          </a:p>
          <a:p>
            <a:pPr marL="1371600" lvl="2" indent="-457200" eaLnBrk="1" hangingPunct="1"/>
            <a:r>
              <a:rPr lang="en-US" smtClean="0"/>
              <a:t>Convenience </a:t>
            </a:r>
          </a:p>
          <a:p>
            <a:pPr marL="1371600" lvl="2" indent="-457200" eaLnBrk="1" hangingPunct="1"/>
            <a:r>
              <a:rPr lang="en-US" smtClean="0"/>
              <a:t>FDIC membership </a:t>
            </a:r>
          </a:p>
          <a:p>
            <a:pPr marL="1371600" lvl="2" indent="-457200" eaLnBrk="1" hangingPunct="1"/>
            <a:r>
              <a:rPr lang="en-US" smtClean="0"/>
              <a:t>Size </a:t>
            </a:r>
          </a:p>
          <a:p>
            <a:pPr marL="1371600" lvl="2" indent="-457200" eaLnBrk="1" hangingPunct="1"/>
            <a:r>
              <a:rPr lang="en-US" smtClean="0"/>
              <a:t>Minimum deposit </a:t>
            </a:r>
          </a:p>
          <a:p>
            <a:pPr marL="1371600" lvl="2" indent="-457200" eaLnBrk="1" hangingPunct="1"/>
            <a:r>
              <a:rPr lang="en-US" smtClean="0"/>
              <a:t>Limitations </a:t>
            </a:r>
          </a:p>
          <a:p>
            <a:pPr marL="1371600" lvl="2" indent="-457200" eaLnBrk="1" hangingPunct="1"/>
            <a:r>
              <a:rPr lang="en-US" smtClean="0"/>
              <a:t>Availability of Funds </a:t>
            </a:r>
          </a:p>
        </p:txBody>
      </p:sp>
      <p:sp>
        <p:nvSpPr>
          <p:cNvPr id="13316" name="Rectangle 4"/>
          <p:cNvSpPr>
            <a:spLocks noGrp="1" noChangeArrowheads="1"/>
          </p:cNvSpPr>
          <p:nvPr>
            <p:ph type="title"/>
          </p:nvPr>
        </p:nvSpPr>
        <p:spPr>
          <a:xfrm>
            <a:off x="1173163" y="457200"/>
            <a:ext cx="7772400" cy="609600"/>
          </a:xfrm>
          <a:noFill/>
        </p:spPr>
        <p:txBody>
          <a:bodyPr/>
          <a:lstStyle/>
          <a:p>
            <a:pPr eaLnBrk="1" hangingPunct="1"/>
            <a:r>
              <a:rPr lang="en-US" sz="2800" b="1" smtClean="0"/>
              <a:t>Considerations While Choosing a Bank…Contd.</a:t>
            </a:r>
            <a:r>
              <a:rPr lang="en-US" sz="280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B645EAA7-AF64-4862-B419-43DB206FBF61}" type="slidenum">
              <a:rPr lang="en-US"/>
              <a:pPr>
                <a:defRPr/>
              </a:pPr>
              <a:t>11</a:t>
            </a:fld>
            <a:endParaRPr lang="en-US"/>
          </a:p>
        </p:txBody>
      </p:sp>
      <p:sp>
        <p:nvSpPr>
          <p:cNvPr id="14339" name="Rectangle 3"/>
          <p:cNvSpPr>
            <a:spLocks noGrp="1" noChangeArrowheads="1"/>
          </p:cNvSpPr>
          <p:nvPr>
            <p:ph type="body" idx="1"/>
          </p:nvPr>
        </p:nvSpPr>
        <p:spPr>
          <a:xfrm>
            <a:off x="1173163" y="1066800"/>
            <a:ext cx="7772400" cy="5029200"/>
          </a:xfrm>
        </p:spPr>
        <p:txBody>
          <a:bodyPr/>
          <a:lstStyle/>
          <a:p>
            <a:pPr marL="609600" indent="-609600" eaLnBrk="1" hangingPunct="1">
              <a:buFont typeface="Wingdings" pitchFamily="2" charset="2"/>
              <a:buAutoNum type="arabicPeriod" startAt="2"/>
            </a:pPr>
            <a:r>
              <a:rPr lang="en-US" b="1" smtClean="0"/>
              <a:t>Services</a:t>
            </a:r>
            <a:endParaRPr lang="en-US" smtClean="0"/>
          </a:p>
          <a:p>
            <a:pPr marL="609600" indent="-609600" eaLnBrk="1" hangingPunct="1">
              <a:buFont typeface="Wingdings" pitchFamily="2" charset="2"/>
              <a:buNone/>
            </a:pPr>
            <a:endParaRPr lang="en-US" smtClean="0"/>
          </a:p>
          <a:p>
            <a:pPr marL="609600" indent="-609600" eaLnBrk="1" hangingPunct="1">
              <a:buFont typeface="Wingdings" pitchFamily="2" charset="2"/>
              <a:buAutoNum type="arabicPeriod" startAt="2"/>
            </a:pPr>
            <a:endParaRPr lang="en-US" smtClean="0"/>
          </a:p>
        </p:txBody>
      </p:sp>
      <p:sp>
        <p:nvSpPr>
          <p:cNvPr id="14340" name="Rectangle 4"/>
          <p:cNvSpPr>
            <a:spLocks noGrp="1" noChangeArrowheads="1"/>
          </p:cNvSpPr>
          <p:nvPr>
            <p:ph type="title"/>
          </p:nvPr>
        </p:nvSpPr>
        <p:spPr>
          <a:xfrm>
            <a:off x="1173163" y="457200"/>
            <a:ext cx="7772400" cy="304800"/>
          </a:xfrm>
          <a:noFill/>
        </p:spPr>
        <p:txBody>
          <a:bodyPr/>
          <a:lstStyle/>
          <a:p>
            <a:pPr eaLnBrk="1" hangingPunct="1"/>
            <a:r>
              <a:rPr lang="en-US" sz="2800" b="1" smtClean="0"/>
              <a:t>Considerations While Choosing a Bank…Contd.</a:t>
            </a:r>
            <a:r>
              <a:rPr lang="en-US" sz="2800" smtClean="0"/>
              <a:t> </a:t>
            </a:r>
          </a:p>
        </p:txBody>
      </p:sp>
      <p:graphicFrame>
        <p:nvGraphicFramePr>
          <p:cNvPr id="113698" name="Group 34"/>
          <p:cNvGraphicFramePr>
            <a:graphicFrameLocks noGrp="1"/>
          </p:cNvGraphicFramePr>
          <p:nvPr/>
        </p:nvGraphicFramePr>
        <p:xfrm>
          <a:off x="1295400" y="1752600"/>
          <a:ext cx="7391400" cy="4535424"/>
        </p:xfrm>
        <a:graphic>
          <a:graphicData uri="http://schemas.openxmlformats.org/drawingml/2006/table">
            <a:tbl>
              <a:tblPr/>
              <a:tblGrid>
                <a:gridCol w="3894138"/>
                <a:gridCol w="3497262"/>
              </a:tblGrid>
              <a:tr h="43434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direct deposit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ATMs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banking by telephone (what can you do over the phone, and when?)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online banking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credit cards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debit cards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overdraft protection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canceled checks (included with monthly statements?)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loans and mortgages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stock and mutual fund trading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retirement planning services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small business services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access to international money markets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copies of previous monthly statements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deposit slips and other slips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phone support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talking to a teller in person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debit card fees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traveler's checks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loan application processing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safe deposit box rental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stop payment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wire transfer </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Char char="n"/>
                        <a:tabLst/>
                      </a:pPr>
                      <a:r>
                        <a:rPr kumimoji="0" lang="en-US" sz="1800" b="0" i="0" u="none" strike="noStrike" cap="none" normalizeH="0" baseline="0" smtClean="0">
                          <a:ln>
                            <a:noFill/>
                          </a:ln>
                          <a:solidFill>
                            <a:schemeClr val="tx1"/>
                          </a:solidFill>
                          <a:effectLst/>
                          <a:latin typeface="Arial" charset="0"/>
                        </a:rPr>
                        <a:t>money order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198CC29-1780-4BFC-AF9D-503356151FAF}" type="slidenum">
              <a:rPr lang="en-US"/>
              <a:pPr>
                <a:defRPr/>
              </a:pPr>
              <a:t>12</a:t>
            </a:fld>
            <a:endParaRPr lang="en-US"/>
          </a:p>
        </p:txBody>
      </p:sp>
      <p:sp>
        <p:nvSpPr>
          <p:cNvPr id="15363" name="Rectangle 3"/>
          <p:cNvSpPr>
            <a:spLocks noGrp="1" noChangeArrowheads="1"/>
          </p:cNvSpPr>
          <p:nvPr>
            <p:ph type="body" idx="1"/>
          </p:nvPr>
        </p:nvSpPr>
        <p:spPr>
          <a:xfrm>
            <a:off x="1173163" y="1143000"/>
            <a:ext cx="7772400" cy="4953000"/>
          </a:xfrm>
        </p:spPr>
        <p:txBody>
          <a:bodyPr>
            <a:normAutofit fontScale="92500" lnSpcReduction="10000"/>
          </a:bodyPr>
          <a:lstStyle/>
          <a:p>
            <a:pPr marL="609600" indent="-609600" eaLnBrk="1" hangingPunct="1">
              <a:buFont typeface="Wingdings" pitchFamily="2" charset="2"/>
              <a:buAutoNum type="arabicPeriod" startAt="3"/>
            </a:pPr>
            <a:r>
              <a:rPr lang="en-US" sz="2800" b="1" smtClean="0"/>
              <a:t>Fees</a:t>
            </a:r>
            <a:r>
              <a:rPr lang="en-US" sz="2800" smtClean="0"/>
              <a:t> </a:t>
            </a:r>
          </a:p>
          <a:p>
            <a:pPr marL="990600" lvl="1" indent="-533400" eaLnBrk="1" hangingPunct="1"/>
            <a:r>
              <a:rPr lang="en-US" sz="2400" smtClean="0"/>
              <a:t>Maintenance fees </a:t>
            </a:r>
          </a:p>
          <a:p>
            <a:pPr marL="990600" lvl="1" indent="-533400" eaLnBrk="1" hangingPunct="1"/>
            <a:r>
              <a:rPr lang="en-US" sz="2400" smtClean="0"/>
              <a:t>Low-balance penalty </a:t>
            </a:r>
          </a:p>
          <a:p>
            <a:pPr marL="990600" lvl="1" indent="-533400" eaLnBrk="1" hangingPunct="1"/>
            <a:r>
              <a:rPr lang="en-US" sz="2400" smtClean="0"/>
              <a:t>ATM surcharges, "Foreign" ATM fees </a:t>
            </a:r>
          </a:p>
          <a:p>
            <a:pPr marL="990600" lvl="1" indent="-533400" eaLnBrk="1" hangingPunct="1"/>
            <a:r>
              <a:rPr lang="en-US" sz="2400" smtClean="0"/>
              <a:t>Returned check </a:t>
            </a:r>
          </a:p>
          <a:p>
            <a:pPr marL="990600" lvl="1" indent="-533400" eaLnBrk="1" hangingPunct="1"/>
            <a:r>
              <a:rPr lang="en-US" sz="2400" smtClean="0"/>
              <a:t>Bounced check </a:t>
            </a:r>
          </a:p>
          <a:p>
            <a:pPr marL="990600" lvl="1" indent="-533400" eaLnBrk="1" hangingPunct="1"/>
            <a:r>
              <a:rPr lang="en-US" sz="2400" smtClean="0"/>
              <a:t>Overdraft Protection </a:t>
            </a:r>
          </a:p>
          <a:p>
            <a:pPr marL="990600" lvl="1" indent="-533400" eaLnBrk="1" hangingPunct="1"/>
            <a:r>
              <a:rPr lang="en-US" sz="2400" smtClean="0"/>
              <a:t>Check printing </a:t>
            </a:r>
          </a:p>
          <a:p>
            <a:pPr marL="990600" lvl="1" indent="-533400" eaLnBrk="1" hangingPunct="1"/>
            <a:r>
              <a:rPr lang="en-US" sz="2400" smtClean="0"/>
              <a:t>Per-check charges </a:t>
            </a:r>
          </a:p>
          <a:p>
            <a:pPr marL="990600" lvl="1" indent="-533400" eaLnBrk="1" hangingPunct="1"/>
            <a:r>
              <a:rPr lang="en-US" sz="2400" smtClean="0"/>
              <a:t>Cancelled check return fees </a:t>
            </a:r>
          </a:p>
          <a:p>
            <a:pPr marL="990600" lvl="1" indent="-533400" eaLnBrk="1" hangingPunct="1"/>
            <a:r>
              <a:rPr lang="en-US" sz="2400" smtClean="0"/>
              <a:t>Closed account </a:t>
            </a:r>
          </a:p>
        </p:txBody>
      </p:sp>
      <p:sp>
        <p:nvSpPr>
          <p:cNvPr id="15364" name="Rectangle 4"/>
          <p:cNvSpPr>
            <a:spLocks noGrp="1" noChangeArrowheads="1"/>
          </p:cNvSpPr>
          <p:nvPr>
            <p:ph type="title"/>
          </p:nvPr>
        </p:nvSpPr>
        <p:spPr>
          <a:xfrm>
            <a:off x="1173163" y="457200"/>
            <a:ext cx="7772400" cy="457200"/>
          </a:xfrm>
          <a:noFill/>
        </p:spPr>
        <p:txBody>
          <a:bodyPr/>
          <a:lstStyle/>
          <a:p>
            <a:pPr eaLnBrk="1" hangingPunct="1"/>
            <a:r>
              <a:rPr lang="en-US" sz="2800" b="1" smtClean="0"/>
              <a:t>Considerations While Choosing a Bank…Contd.</a:t>
            </a:r>
            <a:r>
              <a:rPr lang="en-US" sz="280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3FFFC24-BEE5-4DE3-9279-408299F48018}" type="slidenum">
              <a:rPr lang="en-US"/>
              <a:pPr>
                <a:defRPr/>
              </a:pPr>
              <a:t>13</a:t>
            </a:fld>
            <a:endParaRPr lang="en-US"/>
          </a:p>
        </p:txBody>
      </p:sp>
      <p:sp>
        <p:nvSpPr>
          <p:cNvPr id="16387" name="Rectangle 3"/>
          <p:cNvSpPr>
            <a:spLocks noGrp="1" noChangeArrowheads="1"/>
          </p:cNvSpPr>
          <p:nvPr>
            <p:ph type="body" idx="1"/>
          </p:nvPr>
        </p:nvSpPr>
        <p:spPr>
          <a:xfrm>
            <a:off x="1173163" y="1219200"/>
            <a:ext cx="7772400" cy="4876800"/>
          </a:xfrm>
        </p:spPr>
        <p:txBody>
          <a:bodyPr/>
          <a:lstStyle/>
          <a:p>
            <a:pPr marL="609600" indent="-609600" eaLnBrk="1" hangingPunct="1">
              <a:buFont typeface="Wingdings" pitchFamily="2" charset="2"/>
              <a:buAutoNum type="arabicPeriod" startAt="4"/>
            </a:pPr>
            <a:r>
              <a:rPr lang="en-US" sz="3600" b="1" smtClean="0"/>
              <a:t>ATMs</a:t>
            </a:r>
            <a:r>
              <a:rPr lang="en-US" sz="3600" smtClean="0"/>
              <a:t>  </a:t>
            </a:r>
          </a:p>
          <a:p>
            <a:pPr marL="609600" indent="-609600" algn="just" eaLnBrk="1" hangingPunct="1">
              <a:buFont typeface="Wingdings" pitchFamily="2" charset="2"/>
              <a:buNone/>
            </a:pPr>
            <a:r>
              <a:rPr lang="en-US" smtClean="0"/>
              <a:t>	</a:t>
            </a:r>
            <a:r>
              <a:rPr lang="en-US" sz="2400" smtClean="0"/>
              <a:t>Once you have an account, balance your checkbook on a regular basis, to make sure that the bank hasn't made any errors and so that you know how much you have in your account. Also understand every fee you are charged, and complain about any that you don't agree with. Take a look at any inserts that accompany your monthly statement, because banks are required to disclose any fee changes, and that's where you'll find out about them.</a:t>
            </a:r>
          </a:p>
        </p:txBody>
      </p:sp>
      <p:sp>
        <p:nvSpPr>
          <p:cNvPr id="16388" name="Rectangle 4"/>
          <p:cNvSpPr>
            <a:spLocks noGrp="1" noChangeArrowheads="1"/>
          </p:cNvSpPr>
          <p:nvPr>
            <p:ph type="title"/>
          </p:nvPr>
        </p:nvSpPr>
        <p:spPr>
          <a:xfrm>
            <a:off x="1173163" y="457200"/>
            <a:ext cx="7772400" cy="381000"/>
          </a:xfrm>
          <a:noFill/>
        </p:spPr>
        <p:txBody>
          <a:bodyPr/>
          <a:lstStyle/>
          <a:p>
            <a:pPr eaLnBrk="1" hangingPunct="1"/>
            <a:r>
              <a:rPr lang="en-US" sz="2800" b="1" smtClean="0"/>
              <a:t>Considerations While Choosing a Bank…Contd.</a:t>
            </a:r>
            <a:r>
              <a:rPr lang="en-US" sz="280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AU" smtClean="0"/>
              <a:t>Leading Competitors with Banks</a:t>
            </a:r>
          </a:p>
        </p:txBody>
      </p:sp>
      <p:sp>
        <p:nvSpPr>
          <p:cNvPr id="17411" name="Content Placeholder 2"/>
          <p:cNvSpPr>
            <a:spLocks noGrp="1"/>
          </p:cNvSpPr>
          <p:nvPr>
            <p:ph idx="1"/>
          </p:nvPr>
        </p:nvSpPr>
        <p:spPr/>
        <p:txBody>
          <a:bodyPr>
            <a:normAutofit fontScale="55000" lnSpcReduction="20000"/>
          </a:bodyPr>
          <a:lstStyle/>
          <a:p>
            <a:r>
              <a:rPr lang="en-AU" sz="2000" smtClean="0"/>
              <a:t>Saving Associations</a:t>
            </a:r>
          </a:p>
          <a:p>
            <a:r>
              <a:rPr lang="en-AU" sz="2000" smtClean="0"/>
              <a:t>Credit Unions</a:t>
            </a:r>
          </a:p>
          <a:p>
            <a:r>
              <a:rPr lang="en-AU" sz="2000" smtClean="0"/>
              <a:t>Fringe Banks</a:t>
            </a:r>
          </a:p>
          <a:p>
            <a:r>
              <a:rPr lang="en-AU" sz="2000" smtClean="0"/>
              <a:t>Money Market Funds</a:t>
            </a:r>
          </a:p>
          <a:p>
            <a:r>
              <a:rPr lang="en-AU" sz="2000" smtClean="0"/>
              <a:t>Mutual Funds</a:t>
            </a:r>
          </a:p>
          <a:p>
            <a:r>
              <a:rPr lang="en-AU" sz="2000" smtClean="0"/>
              <a:t>Hedge Funds</a:t>
            </a:r>
          </a:p>
          <a:p>
            <a:r>
              <a:rPr lang="en-AU" sz="2000" smtClean="0"/>
              <a:t>Security Brokers and dealers</a:t>
            </a:r>
          </a:p>
          <a:p>
            <a:r>
              <a:rPr lang="en-AU" sz="2000" smtClean="0"/>
              <a:t>Investment Banks</a:t>
            </a:r>
          </a:p>
          <a:p>
            <a:r>
              <a:rPr lang="en-AU" sz="2000" smtClean="0"/>
              <a:t>Finance Companies</a:t>
            </a:r>
          </a:p>
          <a:p>
            <a:r>
              <a:rPr lang="en-AU" sz="2000" smtClean="0"/>
              <a:t>Financial Holding Companies</a:t>
            </a:r>
          </a:p>
          <a:p>
            <a:r>
              <a:rPr lang="en-AU" sz="2000" smtClean="0"/>
              <a:t>Life and Property/casualty insurance companies</a:t>
            </a:r>
          </a:p>
        </p:txBody>
      </p:sp>
      <p:sp>
        <p:nvSpPr>
          <p:cNvPr id="5" name="Slide Number Placeholder 4"/>
          <p:cNvSpPr>
            <a:spLocks noGrp="1"/>
          </p:cNvSpPr>
          <p:nvPr>
            <p:ph type="sldNum" sz="quarter" idx="12"/>
          </p:nvPr>
        </p:nvSpPr>
        <p:spPr/>
        <p:txBody>
          <a:bodyPr/>
          <a:lstStyle/>
          <a:p>
            <a:pPr>
              <a:defRPr/>
            </a:pPr>
            <a:fld id="{8CBF2935-4537-45B9-B24E-B15DCAC22C09}"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AU" smtClean="0"/>
              <a:t>Types of Banks</a:t>
            </a:r>
          </a:p>
        </p:txBody>
      </p:sp>
      <p:sp>
        <p:nvSpPr>
          <p:cNvPr id="18435" name="Content Placeholder 2"/>
          <p:cNvSpPr>
            <a:spLocks noGrp="1"/>
          </p:cNvSpPr>
          <p:nvPr>
            <p:ph idx="1"/>
          </p:nvPr>
        </p:nvSpPr>
        <p:spPr/>
        <p:txBody>
          <a:bodyPr>
            <a:normAutofit fontScale="70000" lnSpcReduction="20000"/>
          </a:bodyPr>
          <a:lstStyle/>
          <a:p>
            <a:r>
              <a:rPr lang="en-AU" sz="2800" smtClean="0"/>
              <a:t>Commercial Banks</a:t>
            </a:r>
          </a:p>
          <a:p>
            <a:r>
              <a:rPr lang="en-AU" sz="2800" smtClean="0"/>
              <a:t>Money Center Banks</a:t>
            </a:r>
          </a:p>
          <a:p>
            <a:r>
              <a:rPr lang="en-AU" sz="2800" smtClean="0"/>
              <a:t>Community Banks</a:t>
            </a:r>
          </a:p>
          <a:p>
            <a:r>
              <a:rPr lang="en-AU" sz="2800" smtClean="0"/>
              <a:t>Saving Banks</a:t>
            </a:r>
          </a:p>
          <a:p>
            <a:r>
              <a:rPr lang="en-AU" sz="2800" smtClean="0"/>
              <a:t>Cooperative Banks</a:t>
            </a:r>
          </a:p>
          <a:p>
            <a:r>
              <a:rPr lang="en-AU" sz="2800" smtClean="0"/>
              <a:t>Mortgage Banks</a:t>
            </a:r>
          </a:p>
          <a:p>
            <a:r>
              <a:rPr lang="en-AU" sz="2800" smtClean="0"/>
              <a:t>Investment Banks</a:t>
            </a:r>
          </a:p>
          <a:p>
            <a:r>
              <a:rPr lang="en-AU" sz="2800" smtClean="0"/>
              <a:t>Merchant Banks</a:t>
            </a:r>
          </a:p>
          <a:p>
            <a:endParaRPr lang="en-AU" smtClean="0"/>
          </a:p>
          <a:p>
            <a:endParaRPr lang="en-AU" smtClean="0"/>
          </a:p>
          <a:p>
            <a:endParaRPr lang="en-AU" smtClean="0"/>
          </a:p>
        </p:txBody>
      </p:sp>
      <p:sp>
        <p:nvSpPr>
          <p:cNvPr id="5" name="Slide Number Placeholder 4"/>
          <p:cNvSpPr>
            <a:spLocks noGrp="1"/>
          </p:cNvSpPr>
          <p:nvPr>
            <p:ph type="sldNum" sz="quarter" idx="12"/>
          </p:nvPr>
        </p:nvSpPr>
        <p:spPr/>
        <p:txBody>
          <a:bodyPr/>
          <a:lstStyle/>
          <a:p>
            <a:pPr>
              <a:defRPr/>
            </a:pPr>
            <a:fld id="{48A643D4-395E-4A79-A687-A0B2924885ED}"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AU" smtClean="0"/>
              <a:t>Types of Banks</a:t>
            </a:r>
          </a:p>
        </p:txBody>
      </p:sp>
      <p:sp>
        <p:nvSpPr>
          <p:cNvPr id="19459" name="Content Placeholder 2"/>
          <p:cNvSpPr>
            <a:spLocks noGrp="1"/>
          </p:cNvSpPr>
          <p:nvPr>
            <p:ph idx="1"/>
          </p:nvPr>
        </p:nvSpPr>
        <p:spPr/>
        <p:txBody>
          <a:bodyPr>
            <a:normAutofit lnSpcReduction="10000"/>
          </a:bodyPr>
          <a:lstStyle/>
          <a:p>
            <a:r>
              <a:rPr lang="en-AU" sz="2800" smtClean="0"/>
              <a:t>International Banks</a:t>
            </a:r>
          </a:p>
          <a:p>
            <a:r>
              <a:rPr lang="en-AU" sz="2800" smtClean="0"/>
              <a:t>Wholesale Banks</a:t>
            </a:r>
          </a:p>
          <a:p>
            <a:r>
              <a:rPr lang="en-AU" sz="2800" smtClean="0"/>
              <a:t>Retail Banks</a:t>
            </a:r>
          </a:p>
          <a:p>
            <a:r>
              <a:rPr lang="en-AU" sz="2800" smtClean="0"/>
              <a:t>Affiliated Banks</a:t>
            </a:r>
          </a:p>
          <a:p>
            <a:r>
              <a:rPr lang="en-AU" sz="2800" smtClean="0"/>
              <a:t>Virtual Banks</a:t>
            </a:r>
          </a:p>
          <a:p>
            <a:r>
              <a:rPr lang="en-AU" sz="2800" smtClean="0"/>
              <a:t>Fringe Banks</a:t>
            </a:r>
          </a:p>
          <a:p>
            <a:endParaRPr lang="en-AU" smtClean="0"/>
          </a:p>
        </p:txBody>
      </p:sp>
      <p:sp>
        <p:nvSpPr>
          <p:cNvPr id="5" name="Slide Number Placeholder 4"/>
          <p:cNvSpPr>
            <a:spLocks noGrp="1"/>
          </p:cNvSpPr>
          <p:nvPr>
            <p:ph type="sldNum" sz="quarter" idx="12"/>
          </p:nvPr>
        </p:nvSpPr>
        <p:spPr/>
        <p:txBody>
          <a:bodyPr/>
          <a:lstStyle/>
          <a:p>
            <a:pPr>
              <a:defRPr/>
            </a:pPr>
            <a:fld id="{D81BD3C7-6302-4700-95C4-46C32FFDE68B}" type="slidenum">
              <a:rPr lang="en-US" smtClean="0"/>
              <a:pPr>
                <a:defRPr/>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518616"/>
            <a:ext cx="8229600" cy="696036"/>
          </a:xfrm>
        </p:spPr>
        <p:txBody>
          <a:bodyPr/>
          <a:lstStyle/>
          <a:p>
            <a:pPr algn="ctr" eaLnBrk="1" hangingPunct="1"/>
            <a:r>
              <a:rPr lang="en-US" sz="3200" b="1" dirty="0" smtClean="0">
                <a:latin typeface="Times New Roman" pitchFamily="18" charset="0"/>
                <a:cs typeface="Times New Roman" pitchFamily="18" charset="0"/>
              </a:rPr>
              <a:t>Introduction</a:t>
            </a:r>
          </a:p>
        </p:txBody>
      </p:sp>
      <p:sp>
        <p:nvSpPr>
          <p:cNvPr id="6147" name="Rectangle 3"/>
          <p:cNvSpPr>
            <a:spLocks noGrp="1" noChangeArrowheads="1"/>
          </p:cNvSpPr>
          <p:nvPr>
            <p:ph idx="1"/>
          </p:nvPr>
        </p:nvSpPr>
        <p:spPr>
          <a:xfrm>
            <a:off x="204717" y="1405720"/>
            <a:ext cx="8639032" cy="4913194"/>
          </a:xfrm>
        </p:spPr>
        <p:txBody>
          <a:bodyPr>
            <a:noAutofit/>
          </a:bodyPr>
          <a:lstStyle/>
          <a:p>
            <a:pPr marL="365760" indent="-256032" eaLnBrk="1" fontAlgn="auto" hangingPunct="1">
              <a:lnSpc>
                <a:spcPct val="90000"/>
              </a:lnSpc>
              <a:spcBef>
                <a:spcPts val="0"/>
              </a:spcBef>
              <a:spcAft>
                <a:spcPts val="600"/>
              </a:spcAft>
              <a:buClr>
                <a:schemeClr val="accent3"/>
              </a:buClr>
              <a:buFont typeface="Georgia"/>
              <a:buChar char="•"/>
              <a:defRPr/>
            </a:pPr>
            <a:r>
              <a:rPr lang="en-US" sz="2000" dirty="0" smtClean="0">
                <a:latin typeface="Times New Roman" pitchFamily="18" charset="0"/>
                <a:cs typeface="Times New Roman" pitchFamily="18" charset="0"/>
              </a:rPr>
              <a:t>A bank is a financial intermediary whose core activity is to channel funds from savers to borrowers increasing the economic efficiency by productive allocation of resources. </a:t>
            </a:r>
          </a:p>
          <a:p>
            <a:pPr marL="922973" lvl="2" indent="-256032" eaLnBrk="1" fontAlgn="auto" hangingPunct="1">
              <a:lnSpc>
                <a:spcPct val="90000"/>
              </a:lnSpc>
              <a:spcBef>
                <a:spcPts val="0"/>
              </a:spcBef>
              <a:spcAft>
                <a:spcPts val="0"/>
              </a:spcAft>
              <a:buClr>
                <a:schemeClr val="accent3"/>
              </a:buClr>
              <a:buFont typeface="Georgia"/>
              <a:buChar char="•"/>
              <a:defRPr/>
            </a:pPr>
            <a:r>
              <a:rPr lang="en-US" sz="2000" dirty="0" smtClean="0">
                <a:latin typeface="Times New Roman" pitchFamily="18" charset="0"/>
                <a:cs typeface="Times New Roman" pitchFamily="18" charset="0"/>
              </a:rPr>
              <a:t>Make payments</a:t>
            </a:r>
          </a:p>
          <a:p>
            <a:pPr marL="922973" lvl="2" indent="-256032" eaLnBrk="1" fontAlgn="auto" hangingPunct="1">
              <a:lnSpc>
                <a:spcPct val="90000"/>
              </a:lnSpc>
              <a:spcBef>
                <a:spcPts val="0"/>
              </a:spcBef>
              <a:spcAft>
                <a:spcPts val="0"/>
              </a:spcAft>
              <a:buClr>
                <a:schemeClr val="accent3"/>
              </a:buClr>
              <a:buFont typeface="Georgia"/>
              <a:buChar char="•"/>
              <a:defRPr/>
            </a:pPr>
            <a:r>
              <a:rPr lang="en-US" sz="2000" dirty="0" smtClean="0">
                <a:latin typeface="Times New Roman" pitchFamily="18" charset="0"/>
                <a:cs typeface="Times New Roman" pitchFamily="18" charset="0"/>
              </a:rPr>
              <a:t>Financial advice</a:t>
            </a:r>
          </a:p>
          <a:p>
            <a:pPr marL="922973" lvl="2" indent="-256032" eaLnBrk="1" fontAlgn="auto" hangingPunct="1">
              <a:lnSpc>
                <a:spcPct val="90000"/>
              </a:lnSpc>
              <a:spcBef>
                <a:spcPts val="0"/>
              </a:spcBef>
              <a:spcAft>
                <a:spcPts val="0"/>
              </a:spcAft>
              <a:buClr>
                <a:schemeClr val="accent3"/>
              </a:buClr>
              <a:buFont typeface="Georgia"/>
              <a:buChar char="•"/>
              <a:defRPr/>
            </a:pPr>
            <a:r>
              <a:rPr lang="en-US" sz="2000" dirty="0" smtClean="0">
                <a:latin typeface="Times New Roman" pitchFamily="18" charset="0"/>
                <a:cs typeface="Times New Roman" pitchFamily="18" charset="0"/>
              </a:rPr>
              <a:t>Finance public facilities by purchasing government notes and bonds</a:t>
            </a:r>
          </a:p>
          <a:p>
            <a:pPr marL="922973" lvl="2" indent="-256032" eaLnBrk="1" fontAlgn="auto" hangingPunct="1">
              <a:lnSpc>
                <a:spcPct val="90000"/>
              </a:lnSpc>
              <a:spcBef>
                <a:spcPts val="0"/>
              </a:spcBef>
              <a:spcAft>
                <a:spcPts val="1200"/>
              </a:spcAft>
              <a:buClr>
                <a:schemeClr val="accent3"/>
              </a:buClr>
              <a:buFont typeface="Georgia"/>
              <a:buChar char="•"/>
              <a:defRPr/>
            </a:pPr>
            <a:r>
              <a:rPr lang="en-US" sz="2000" dirty="0" smtClean="0">
                <a:latin typeface="Times New Roman" pitchFamily="18" charset="0"/>
                <a:cs typeface="Times New Roman" pitchFamily="18" charset="0"/>
              </a:rPr>
              <a:t>Source of Working capital </a:t>
            </a:r>
          </a:p>
          <a:p>
            <a:pPr marL="365760" indent="-256032" eaLnBrk="1" fontAlgn="auto" hangingPunct="1">
              <a:lnSpc>
                <a:spcPct val="90000"/>
              </a:lnSpc>
              <a:spcAft>
                <a:spcPts val="1200"/>
              </a:spcAft>
              <a:buClr>
                <a:schemeClr val="accent3"/>
              </a:buClr>
              <a:buFont typeface="Georgia"/>
              <a:buChar char="•"/>
              <a:defRPr/>
            </a:pPr>
            <a:r>
              <a:rPr lang="en-US" sz="2000" dirty="0" smtClean="0">
                <a:latin typeface="Times New Roman" pitchFamily="18" charset="0"/>
                <a:cs typeface="Times New Roman" pitchFamily="18" charset="0"/>
              </a:rPr>
              <a:t>Banks are the principal source of credit (loanable funds) for millions of individuals and families and for many units of government.</a:t>
            </a:r>
          </a:p>
          <a:p>
            <a:pPr marL="365760" indent="-256032" eaLnBrk="1" fontAlgn="auto" hangingPunct="1">
              <a:lnSpc>
                <a:spcPct val="90000"/>
              </a:lnSpc>
              <a:spcAft>
                <a:spcPts val="1200"/>
              </a:spcAft>
              <a:buClr>
                <a:schemeClr val="accent3"/>
              </a:buClr>
              <a:buFont typeface="Georgia"/>
              <a:buChar char="•"/>
              <a:defRPr/>
            </a:pPr>
            <a:r>
              <a:rPr lang="en-US" sz="2000" dirty="0" smtClean="0">
                <a:latin typeface="Times New Roman" pitchFamily="18" charset="0"/>
                <a:cs typeface="Times New Roman" pitchFamily="18" charset="0"/>
              </a:rPr>
              <a:t>The credit crisis of 2007-2009 dramatically altered the banking landscape.</a:t>
            </a:r>
          </a:p>
          <a:p>
            <a:pPr marL="365760" indent="-256032" eaLnBrk="1" fontAlgn="auto" hangingPunct="1">
              <a:lnSpc>
                <a:spcPct val="90000"/>
              </a:lnSpc>
              <a:spcAft>
                <a:spcPts val="1200"/>
              </a:spcAft>
              <a:buClr>
                <a:schemeClr val="accent3"/>
              </a:buClr>
              <a:buFont typeface="Georgia"/>
              <a:buChar char="•"/>
              <a:defRPr/>
            </a:pPr>
            <a:r>
              <a:rPr lang="en-US" sz="2000" dirty="0" smtClean="0">
                <a:latin typeface="Times New Roman" pitchFamily="18" charset="0"/>
                <a:cs typeface="Times New Roman" pitchFamily="18" charset="0"/>
              </a:rPr>
              <a:t>Worldwide banks grant more installment loans to consumers (individuals and families) than any other financial-service provider.</a:t>
            </a:r>
          </a:p>
          <a:p>
            <a:pPr marL="365760" indent="-256032" eaLnBrk="1" fontAlgn="auto" hangingPunct="1">
              <a:lnSpc>
                <a:spcPct val="90000"/>
              </a:lnSpc>
              <a:spcAft>
                <a:spcPts val="1200"/>
              </a:spcAft>
              <a:buClr>
                <a:schemeClr val="accent3"/>
              </a:buClr>
              <a:buFont typeface="Georgia"/>
              <a:buChar char="•"/>
              <a:defRPr/>
            </a:pPr>
            <a:r>
              <a:rPr lang="en-US" sz="2000" dirty="0" smtClean="0">
                <a:latin typeface="Times New Roman" pitchFamily="18" charset="0"/>
                <a:cs typeface="Times New Roman" pitchFamily="18" charset="0"/>
              </a:rPr>
              <a:t>Bank and non-bank financial firms are declining in numbers, </a:t>
            </a:r>
            <a:r>
              <a:rPr lang="en-US" sz="2000" i="1" dirty="0" smtClean="0">
                <a:latin typeface="Times New Roman" pitchFamily="18" charset="0"/>
                <a:cs typeface="Times New Roman" pitchFamily="18" charset="0"/>
              </a:rPr>
              <a:t>consolidating</a:t>
            </a:r>
            <a:r>
              <a:rPr lang="en-US" sz="2000" dirty="0" smtClean="0">
                <a:latin typeface="Times New Roman" pitchFamily="18" charset="0"/>
                <a:cs typeface="Times New Roman" pitchFamily="18" charset="0"/>
              </a:rPr>
              <a:t> into fewer but also much larger companies.</a:t>
            </a:r>
          </a:p>
        </p:txBody>
      </p:sp>
      <p:sp>
        <p:nvSpPr>
          <p:cNvPr id="15364"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1-</a:t>
            </a:r>
            <a:fld id="{18AC94FF-EE76-4231-835E-961884B490A2}" type="slidenum">
              <a:rPr lang="en-US" sz="1200">
                <a:solidFill>
                  <a:srgbClr val="FFFFFF"/>
                </a:solidFill>
              </a:rPr>
              <a:pPr algn="r"/>
              <a:t>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69323"/>
            <a:ext cx="8229600" cy="959031"/>
          </a:xfrm>
        </p:spPr>
        <p:txBody>
          <a:bodyPr/>
          <a:lstStyle/>
          <a:p>
            <a:pPr algn="ctr" eaLnBrk="1" hangingPunct="1"/>
            <a:r>
              <a:rPr lang="en-US" sz="3200" b="1" dirty="0" smtClean="0">
                <a:latin typeface="Times New Roman" pitchFamily="18" charset="0"/>
                <a:cs typeface="Times New Roman" pitchFamily="18" charset="0"/>
              </a:rPr>
              <a:t>What Is a Bank?</a:t>
            </a:r>
          </a:p>
        </p:txBody>
      </p:sp>
      <p:sp>
        <p:nvSpPr>
          <p:cNvPr id="6147" name="Rectangle 3"/>
          <p:cNvSpPr>
            <a:spLocks noGrp="1" noChangeArrowheads="1"/>
          </p:cNvSpPr>
          <p:nvPr>
            <p:ph idx="1"/>
          </p:nvPr>
        </p:nvSpPr>
        <p:spPr>
          <a:xfrm>
            <a:off x="287383" y="1929493"/>
            <a:ext cx="8412480" cy="4118610"/>
          </a:xfrm>
        </p:spPr>
        <p:txBody>
          <a:bodyPr>
            <a:normAutofit/>
          </a:bodyPr>
          <a:lstStyle/>
          <a:p>
            <a:pPr marL="365760" indent="-256032" eaLnBrk="1" fontAlgn="auto" hangingPunct="1">
              <a:lnSpc>
                <a:spcPct val="90000"/>
              </a:lnSpc>
              <a:spcAft>
                <a:spcPts val="0"/>
              </a:spcAft>
              <a:buClr>
                <a:schemeClr val="accent3"/>
              </a:buClr>
              <a:buNone/>
              <a:defRPr/>
            </a:pPr>
            <a:r>
              <a:rPr lang="en-US" sz="2000" dirty="0" smtClean="0">
                <a:latin typeface="Times New Roman" pitchFamily="18" charset="0"/>
                <a:cs typeface="Times New Roman" pitchFamily="18" charset="0"/>
              </a:rPr>
              <a:t>A  commercial bank can be defined in terms of:</a:t>
            </a:r>
          </a:p>
          <a:p>
            <a:pPr marL="365760" indent="-256032" eaLnBrk="1" fontAlgn="auto" hangingPunct="1">
              <a:lnSpc>
                <a:spcPct val="90000"/>
              </a:lnSpc>
              <a:spcAft>
                <a:spcPts val="0"/>
              </a:spcAft>
              <a:buClr>
                <a:schemeClr val="accent3"/>
              </a:buClr>
              <a:buNone/>
              <a:defRPr/>
            </a:pPr>
            <a:endParaRPr lang="en-US" sz="2000" dirty="0" smtClean="0">
              <a:latin typeface="Times New Roman" pitchFamily="18" charset="0"/>
              <a:cs typeface="Times New Roman" pitchFamily="18" charset="0"/>
            </a:endParaRPr>
          </a:p>
          <a:p>
            <a:pPr marL="365760" indent="-365760" eaLnBrk="1" fontAlgn="auto" hangingPunct="1">
              <a:lnSpc>
                <a:spcPct val="90000"/>
              </a:lnSpc>
              <a:spcAft>
                <a:spcPts val="0"/>
              </a:spcAft>
              <a:buClr>
                <a:schemeClr val="accent3"/>
              </a:buClr>
              <a:buFont typeface="+mj-lt"/>
              <a:buAutoNum type="arabicPeriod"/>
              <a:defRPr/>
            </a:pPr>
            <a:r>
              <a:rPr lang="en-US" sz="2000" b="1" dirty="0" smtClean="0">
                <a:solidFill>
                  <a:schemeClr val="tx1"/>
                </a:solidFill>
                <a:latin typeface="Times New Roman" pitchFamily="18" charset="0"/>
                <a:cs typeface="Times New Roman" pitchFamily="18" charset="0"/>
              </a:rPr>
              <a:t>The economic functions it performs: </a:t>
            </a:r>
            <a:r>
              <a:rPr lang="en-US" sz="1900" dirty="0" smtClean="0">
                <a:solidFill>
                  <a:schemeClr val="tx1"/>
                </a:solidFill>
                <a:latin typeface="Times New Roman" pitchFamily="18" charset="0"/>
                <a:cs typeface="Times New Roman" pitchFamily="18" charset="0"/>
              </a:rPr>
              <a:t>They transfer funds from savers to borrowers and in paying for goods &amp; service</a:t>
            </a:r>
          </a:p>
          <a:p>
            <a:pPr marL="365760" indent="-365760" eaLnBrk="1" fontAlgn="auto" hangingPunct="1">
              <a:lnSpc>
                <a:spcPct val="90000"/>
              </a:lnSpc>
              <a:spcAft>
                <a:spcPts val="0"/>
              </a:spcAft>
              <a:buClr>
                <a:schemeClr val="accent3"/>
              </a:buClr>
              <a:buFont typeface="+mj-lt"/>
              <a:buAutoNum type="arabicPeriod"/>
              <a:defRPr/>
            </a:pPr>
            <a:endParaRPr lang="en-US" sz="2000" b="1" dirty="0" smtClean="0">
              <a:latin typeface="Times New Roman" pitchFamily="18" charset="0"/>
              <a:cs typeface="Times New Roman" pitchFamily="18" charset="0"/>
            </a:endParaRPr>
          </a:p>
          <a:p>
            <a:pPr marL="365760" indent="-365760" eaLnBrk="1" fontAlgn="auto" hangingPunct="1">
              <a:lnSpc>
                <a:spcPct val="90000"/>
              </a:lnSpc>
              <a:spcAft>
                <a:spcPts val="0"/>
              </a:spcAft>
              <a:buClr>
                <a:schemeClr val="accent3"/>
              </a:buClr>
              <a:buFont typeface="+mj-lt"/>
              <a:buAutoNum type="arabicPeriod"/>
              <a:defRPr/>
            </a:pPr>
            <a:r>
              <a:rPr lang="en-US" sz="2000" b="1" dirty="0" smtClean="0">
                <a:solidFill>
                  <a:schemeClr val="tx1"/>
                </a:solidFill>
                <a:latin typeface="Times New Roman" pitchFamily="18" charset="0"/>
                <a:cs typeface="Times New Roman" pitchFamily="18" charset="0"/>
              </a:rPr>
              <a:t>The services it offers its customers: </a:t>
            </a:r>
            <a:r>
              <a:rPr lang="en-US" sz="2000" dirty="0" smtClean="0">
                <a:solidFill>
                  <a:schemeClr val="tx1"/>
                </a:solidFill>
                <a:latin typeface="Times New Roman" pitchFamily="18" charset="0"/>
                <a:cs typeface="Times New Roman" pitchFamily="18" charset="0"/>
              </a:rPr>
              <a:t>Bank services have expanded from traditional services (checking &amp; debit accounts, credit cards, savings plans, loans) and including investment banking, insurance protection, financial planning, advice for merging companies, the sale of risk-management services, and so on. </a:t>
            </a:r>
            <a:endParaRPr lang="en-US" sz="2000" dirty="0" smtClean="0">
              <a:latin typeface="Times New Roman" pitchFamily="18" charset="0"/>
              <a:cs typeface="Times New Roman" pitchFamily="18" charset="0"/>
            </a:endParaRPr>
          </a:p>
          <a:p>
            <a:pPr marL="365760" indent="-365760" eaLnBrk="1" fontAlgn="auto" hangingPunct="1">
              <a:lnSpc>
                <a:spcPct val="90000"/>
              </a:lnSpc>
              <a:spcAft>
                <a:spcPts val="0"/>
              </a:spcAft>
              <a:buClr>
                <a:schemeClr val="accent3"/>
              </a:buClr>
              <a:buFont typeface="+mj-lt"/>
              <a:buAutoNum type="arabicPeriod"/>
              <a:defRPr/>
            </a:pPr>
            <a:endParaRPr lang="en-US" sz="2000" b="1" dirty="0" smtClean="0">
              <a:solidFill>
                <a:schemeClr val="tx1"/>
              </a:solidFill>
              <a:latin typeface="Times New Roman" pitchFamily="18" charset="0"/>
              <a:cs typeface="Times New Roman" pitchFamily="18" charset="0"/>
            </a:endParaRPr>
          </a:p>
          <a:p>
            <a:pPr marL="365760" indent="-365760" eaLnBrk="1" fontAlgn="auto" hangingPunct="1">
              <a:lnSpc>
                <a:spcPct val="90000"/>
              </a:lnSpc>
              <a:spcAft>
                <a:spcPts val="0"/>
              </a:spcAft>
              <a:buClr>
                <a:schemeClr val="accent3"/>
              </a:buClr>
              <a:buFont typeface="+mj-lt"/>
              <a:buAutoNum type="arabicPeriod"/>
              <a:defRPr/>
            </a:pPr>
            <a:r>
              <a:rPr lang="en-US" sz="2000" b="1" dirty="0" smtClean="0">
                <a:solidFill>
                  <a:schemeClr val="tx1"/>
                </a:solidFill>
                <a:latin typeface="Times New Roman" pitchFamily="18" charset="0"/>
                <a:cs typeface="Times New Roman" pitchFamily="18" charset="0"/>
              </a:rPr>
              <a:t>The legal basis for its existence: </a:t>
            </a:r>
            <a:r>
              <a:rPr lang="en-US" sz="2000" dirty="0" smtClean="0">
                <a:solidFill>
                  <a:schemeClr val="tx1"/>
                </a:solidFill>
                <a:latin typeface="Times New Roman" pitchFamily="18" charset="0"/>
                <a:cs typeface="Times New Roman" pitchFamily="18" charset="0"/>
              </a:rPr>
              <a:t>A bank is any business offering deposits subject to withdrawal on demand and making commercial or business nature loans.</a:t>
            </a:r>
          </a:p>
          <a:p>
            <a:pPr marL="365760" indent="-365760" eaLnBrk="1" fontAlgn="auto" hangingPunct="1">
              <a:lnSpc>
                <a:spcPct val="90000"/>
              </a:lnSpc>
              <a:spcAft>
                <a:spcPts val="0"/>
              </a:spcAft>
              <a:buClr>
                <a:schemeClr val="accent3"/>
              </a:buClr>
              <a:buFont typeface="+mj-lt"/>
              <a:buAutoNum type="arabicPeriod"/>
              <a:defRPr/>
            </a:pPr>
            <a:endParaRPr lang="en-US" sz="2000" dirty="0" smtClean="0">
              <a:solidFill>
                <a:schemeClr val="tx1"/>
              </a:solidFill>
              <a:latin typeface="Times New Roman" pitchFamily="18" charset="0"/>
              <a:cs typeface="Times New Roman" pitchFamily="18" charset="0"/>
            </a:endParaRPr>
          </a:p>
          <a:p>
            <a:pPr marL="411480" lvl="1" indent="0" eaLnBrk="1" fontAlgn="auto" hangingPunct="1">
              <a:lnSpc>
                <a:spcPct val="90000"/>
              </a:lnSpc>
              <a:spcAft>
                <a:spcPts val="0"/>
              </a:spcAft>
              <a:buFont typeface="Georgia" pitchFamily="18" charset="0"/>
              <a:buNone/>
              <a:defRPr/>
            </a:pPr>
            <a:endParaRPr lang="en-US" sz="2000" dirty="0" smtClean="0">
              <a:solidFill>
                <a:schemeClr val="tx1"/>
              </a:solidFill>
              <a:latin typeface="Times New Roman" pitchFamily="18" charset="0"/>
              <a:cs typeface="Times New Roman" pitchFamily="18" charset="0"/>
            </a:endParaRPr>
          </a:p>
        </p:txBody>
      </p:sp>
      <p:sp>
        <p:nvSpPr>
          <p:cNvPr id="16388"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1-</a:t>
            </a:r>
            <a:fld id="{105D674A-1580-4F9D-9CF4-2BA0D56F35C3}" type="slidenum">
              <a:rPr lang="en-US" sz="1200">
                <a:solidFill>
                  <a:srgbClr val="FFFFFF"/>
                </a:solidFill>
              </a:rPr>
              <a:pPr algn="r"/>
              <a:t>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46316"/>
            <a:ext cx="8229600" cy="927642"/>
          </a:xfrm>
        </p:spPr>
        <p:txBody>
          <a:bodyPr/>
          <a:lstStyle/>
          <a:p>
            <a:pPr algn="ctr" eaLnBrk="1" hangingPunct="1"/>
            <a:r>
              <a:rPr lang="en-US" sz="3200" b="1" dirty="0" smtClean="0">
                <a:latin typeface="Times New Roman" pitchFamily="18" charset="0"/>
                <a:cs typeface="Times New Roman" pitchFamily="18" charset="0"/>
              </a:rPr>
              <a:t>What Is a Bank? (continued)</a:t>
            </a:r>
          </a:p>
        </p:txBody>
      </p:sp>
      <p:sp>
        <p:nvSpPr>
          <p:cNvPr id="6147" name="Rectangle 3"/>
          <p:cNvSpPr>
            <a:spLocks noGrp="1" noChangeArrowheads="1"/>
          </p:cNvSpPr>
          <p:nvPr>
            <p:ph idx="1"/>
          </p:nvPr>
        </p:nvSpPr>
        <p:spPr>
          <a:xfrm>
            <a:off x="232012" y="1651379"/>
            <a:ext cx="8570794" cy="4585648"/>
          </a:xfrm>
        </p:spPr>
        <p:txBody>
          <a:bodyPr>
            <a:normAutofit fontScale="92500" lnSpcReduction="20000"/>
          </a:bodyPr>
          <a:lstStyle/>
          <a:p>
            <a:pPr marL="658368" lvl="1" indent="-246888" eaLnBrk="1" fontAlgn="auto" hangingPunct="1">
              <a:spcAft>
                <a:spcPts val="0"/>
              </a:spcAft>
              <a:buNone/>
              <a:defRPr/>
            </a:pPr>
            <a:endParaRPr lang="en-US" sz="2200" b="1" dirty="0" smtClean="0">
              <a:solidFill>
                <a:schemeClr val="tx1"/>
              </a:solidFill>
              <a:latin typeface="Times New Roman" pitchFamily="18" charset="0"/>
              <a:cs typeface="Times New Roman" pitchFamily="18" charset="0"/>
            </a:endParaRPr>
          </a:p>
          <a:p>
            <a:pPr marL="274320" lvl="1" indent="-274320" eaLnBrk="1" fontAlgn="auto" hangingPunct="1">
              <a:lnSpc>
                <a:spcPct val="110000"/>
              </a:lnSpc>
              <a:spcBef>
                <a:spcPts val="0"/>
              </a:spcBef>
              <a:spcAft>
                <a:spcPts val="600"/>
              </a:spcAft>
              <a:buFont typeface="Georgia"/>
              <a:buChar char="▫"/>
              <a:defRPr/>
            </a:pPr>
            <a:r>
              <a:rPr lang="en-US" sz="2400" dirty="0" smtClean="0">
                <a:solidFill>
                  <a:schemeClr val="tx1"/>
                </a:solidFill>
                <a:latin typeface="Times New Roman" pitchFamily="18" charset="0"/>
                <a:cs typeface="Times New Roman" pitchFamily="18" charset="0"/>
              </a:rPr>
              <a:t>As organizations bearing the label of banks (investment banks, mortgage banks, merchant banks, universal banks) and several industrial companies invaded to control bank or offer bank like services, regulators decided to add another factor so that they can’t claim exemption from being regulated as a bank.</a:t>
            </a:r>
          </a:p>
          <a:p>
            <a:pPr marL="274320" lvl="1" indent="-274320" eaLnBrk="1" fontAlgn="auto" hangingPunct="1">
              <a:lnSpc>
                <a:spcPct val="110000"/>
              </a:lnSpc>
              <a:spcBef>
                <a:spcPts val="0"/>
              </a:spcBef>
              <a:spcAft>
                <a:spcPts val="600"/>
              </a:spcAft>
              <a:buFont typeface="Georgia"/>
              <a:buChar char="▫"/>
              <a:defRPr/>
            </a:pPr>
            <a:endParaRPr lang="en-US" sz="2400" dirty="0" smtClean="0">
              <a:solidFill>
                <a:schemeClr val="tx1"/>
              </a:solidFill>
              <a:latin typeface="Times New Roman" pitchFamily="18" charset="0"/>
              <a:cs typeface="Times New Roman" pitchFamily="18" charset="0"/>
            </a:endParaRPr>
          </a:p>
          <a:p>
            <a:pPr marL="274320" lvl="1" indent="-274320" eaLnBrk="1" fontAlgn="auto" hangingPunct="1">
              <a:lnSpc>
                <a:spcPct val="120000"/>
              </a:lnSpc>
              <a:spcBef>
                <a:spcPts val="0"/>
              </a:spcBef>
              <a:spcAft>
                <a:spcPts val="600"/>
              </a:spcAft>
              <a:buFont typeface="Georgia"/>
              <a:buChar char="▫"/>
              <a:defRPr/>
            </a:pPr>
            <a:r>
              <a:rPr lang="en-US" sz="2400" dirty="0" smtClean="0">
                <a:solidFill>
                  <a:schemeClr val="tx1"/>
                </a:solidFill>
                <a:latin typeface="Times New Roman" pitchFamily="18" charset="0"/>
                <a:cs typeface="Times New Roman" pitchFamily="18" charset="0"/>
              </a:rPr>
              <a:t>Congress then defined a bank as any institution that could qualify for deposit insurance administered by the </a:t>
            </a:r>
            <a:r>
              <a:rPr lang="en-US" sz="2400" b="1" dirty="0" smtClean="0">
                <a:solidFill>
                  <a:schemeClr val="tx1"/>
                </a:solidFill>
                <a:latin typeface="Times New Roman" pitchFamily="18" charset="0"/>
                <a:cs typeface="Times New Roman" pitchFamily="18" charset="0"/>
              </a:rPr>
              <a:t>Federal Deposit Insurance Corporation</a:t>
            </a:r>
            <a:r>
              <a:rPr lang="en-US" sz="2400" dirty="0" smtClean="0">
                <a:solidFill>
                  <a:schemeClr val="tx1"/>
                </a:solidFill>
                <a:latin typeface="Times New Roman" pitchFamily="18" charset="0"/>
                <a:cs typeface="Times New Roman" pitchFamily="18" charset="0"/>
              </a:rPr>
              <a:t> (FDIC)</a:t>
            </a:r>
            <a:endParaRPr lang="en-US" dirty="0" smtClean="0">
              <a:solidFill>
                <a:schemeClr val="tx1"/>
              </a:solidFill>
              <a:latin typeface="Times New Roman" pitchFamily="18" charset="0"/>
              <a:cs typeface="Times New Roman" pitchFamily="18" charset="0"/>
            </a:endParaRPr>
          </a:p>
          <a:p>
            <a:pPr marL="731520" lvl="3" indent="-274320" eaLnBrk="1" fontAlgn="auto" hangingPunct="1">
              <a:lnSpc>
                <a:spcPct val="110000"/>
              </a:lnSpc>
              <a:spcBef>
                <a:spcPts val="0"/>
              </a:spcBef>
              <a:spcAft>
                <a:spcPts val="300"/>
              </a:spcAft>
              <a:buFont typeface="Georgia"/>
              <a:buChar char="▫"/>
              <a:defRPr/>
            </a:pPr>
            <a:r>
              <a:rPr lang="en-US" dirty="0" smtClean="0">
                <a:solidFill>
                  <a:schemeClr val="tx1"/>
                </a:solidFill>
                <a:latin typeface="Times New Roman" pitchFamily="18" charset="0"/>
                <a:cs typeface="Times New Roman" pitchFamily="18" charset="0"/>
              </a:rPr>
              <a:t>In the U.S., a bank had come to be defined, not so much by its array of service offerings, but by the government agency insuring its deposits.</a:t>
            </a:r>
          </a:p>
          <a:p>
            <a:pPr marL="731520" lvl="3" indent="-274320" eaLnBrk="1" fontAlgn="auto" hangingPunct="1">
              <a:lnSpc>
                <a:spcPct val="110000"/>
              </a:lnSpc>
              <a:spcBef>
                <a:spcPts val="0"/>
              </a:spcBef>
              <a:spcAft>
                <a:spcPts val="0"/>
              </a:spcAft>
              <a:buFont typeface="Georgia"/>
              <a:buChar char="▫"/>
              <a:defRPr/>
            </a:pPr>
            <a:r>
              <a:rPr lang="en-US" dirty="0" smtClean="0">
                <a:solidFill>
                  <a:schemeClr val="tx1"/>
                </a:solidFill>
                <a:latin typeface="Times New Roman" pitchFamily="18" charset="0"/>
                <a:cs typeface="Times New Roman" pitchFamily="18" charset="0"/>
              </a:rPr>
              <a:t>In Bangladesh, Bank Deposit Insurance Scheme (BDIS) run under Central Bank of Bangladesh</a:t>
            </a:r>
          </a:p>
          <a:p>
            <a:pPr marL="1180656" lvl="3" indent="-246888" eaLnBrk="1" fontAlgn="auto" hangingPunct="1">
              <a:spcAft>
                <a:spcPts val="0"/>
              </a:spcAft>
              <a:buNone/>
              <a:defRPr/>
            </a:pPr>
            <a:r>
              <a:rPr lang="en-US" dirty="0" smtClean="0">
                <a:solidFill>
                  <a:schemeClr val="tx1"/>
                </a:solidFill>
                <a:latin typeface="Times New Roman" pitchFamily="18" charset="0"/>
                <a:cs typeface="Times New Roman" pitchFamily="18" charset="0"/>
              </a:rPr>
              <a:t> </a:t>
            </a:r>
          </a:p>
          <a:p>
            <a:pPr marL="1180656" lvl="3" indent="-246888" eaLnBrk="1" fontAlgn="auto" hangingPunct="1">
              <a:spcAft>
                <a:spcPts val="0"/>
              </a:spcAft>
              <a:buFont typeface="Georgia"/>
              <a:buChar char="▫"/>
              <a:defRPr/>
            </a:pPr>
            <a:endParaRPr lang="en-US" dirty="0" smtClean="0">
              <a:solidFill>
                <a:schemeClr val="tx1"/>
              </a:solidFill>
              <a:latin typeface="Times New Roman" pitchFamily="18" charset="0"/>
              <a:cs typeface="Times New Roman" pitchFamily="18" charset="0"/>
            </a:endParaRPr>
          </a:p>
        </p:txBody>
      </p:sp>
      <p:sp>
        <p:nvSpPr>
          <p:cNvPr id="19460"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1-</a:t>
            </a:r>
            <a:fld id="{819B23AB-8FFA-4DAE-888F-122E8D174988}" type="slidenum">
              <a:rPr lang="en-US" sz="1200">
                <a:solidFill>
                  <a:srgbClr val="FFFFFF"/>
                </a:solidFill>
              </a:rPr>
              <a:pPr algn="r"/>
              <a:t>4</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pPr>
              <a:defRPr/>
            </a:pPr>
            <a:fld id="{9CE7F20F-9BCA-4C92-B391-E878773746CA}" type="slidenum">
              <a:rPr lang="en-US"/>
              <a:pPr>
                <a:defRPr/>
              </a:pPr>
              <a:t>5</a:t>
            </a:fld>
            <a:endParaRPr lang="en-US"/>
          </a:p>
        </p:txBody>
      </p:sp>
      <p:sp>
        <p:nvSpPr>
          <p:cNvPr id="7171" name="Rectangle 2"/>
          <p:cNvSpPr>
            <a:spLocks noGrp="1" noChangeArrowheads="1"/>
          </p:cNvSpPr>
          <p:nvPr>
            <p:ph type="title"/>
          </p:nvPr>
        </p:nvSpPr>
        <p:spPr>
          <a:xfrm>
            <a:off x="1173163" y="457200"/>
            <a:ext cx="7772400" cy="457200"/>
          </a:xfrm>
        </p:spPr>
        <p:txBody>
          <a:bodyPr/>
          <a:lstStyle/>
          <a:p>
            <a:pPr algn="ctr" eaLnBrk="1" hangingPunct="1"/>
            <a:r>
              <a:rPr lang="en-US" b="1" smtClean="0"/>
              <a:t>Economic Function –</a:t>
            </a:r>
            <a:br>
              <a:rPr lang="en-US" b="1" smtClean="0"/>
            </a:br>
            <a:r>
              <a:rPr lang="en-US" b="1" smtClean="0"/>
              <a:t>Flow Of Funds</a:t>
            </a:r>
          </a:p>
        </p:txBody>
      </p:sp>
      <p:sp>
        <p:nvSpPr>
          <p:cNvPr id="7172" name="Rectangle 4"/>
          <p:cNvSpPr>
            <a:spLocks noChangeArrowheads="1"/>
          </p:cNvSpPr>
          <p:nvPr/>
        </p:nvSpPr>
        <p:spPr bwMode="auto">
          <a:xfrm>
            <a:off x="1371600" y="2743200"/>
            <a:ext cx="1905000" cy="1295400"/>
          </a:xfrm>
          <a:prstGeom prst="rect">
            <a:avLst/>
          </a:prstGeom>
          <a:solidFill>
            <a:schemeClr val="accent1"/>
          </a:solidFill>
          <a:ln w="9525">
            <a:solidFill>
              <a:schemeClr val="tx1"/>
            </a:solidFill>
            <a:miter lim="800000"/>
            <a:headEnd/>
            <a:tailEnd/>
          </a:ln>
        </p:spPr>
        <p:txBody>
          <a:bodyPr wrap="none" anchor="ctr"/>
          <a:lstStyle/>
          <a:p>
            <a:pPr algn="ctr"/>
            <a:r>
              <a:rPr lang="en-US">
                <a:latin typeface="Times New Roman" pitchFamily="18" charset="0"/>
              </a:rPr>
              <a:t>Surplus Units/</a:t>
            </a:r>
          </a:p>
          <a:p>
            <a:pPr algn="ctr"/>
            <a:r>
              <a:rPr lang="en-US">
                <a:latin typeface="Times New Roman" pitchFamily="18" charset="0"/>
              </a:rPr>
              <a:t>Depositors/</a:t>
            </a:r>
          </a:p>
          <a:p>
            <a:pPr algn="ctr"/>
            <a:r>
              <a:rPr lang="en-US">
                <a:latin typeface="Times New Roman" pitchFamily="18" charset="0"/>
              </a:rPr>
              <a:t>Savers</a:t>
            </a:r>
          </a:p>
        </p:txBody>
      </p:sp>
      <p:sp>
        <p:nvSpPr>
          <p:cNvPr id="7173" name="Rectangle 5"/>
          <p:cNvSpPr>
            <a:spLocks noChangeArrowheads="1"/>
          </p:cNvSpPr>
          <p:nvPr/>
        </p:nvSpPr>
        <p:spPr bwMode="auto">
          <a:xfrm>
            <a:off x="4267200" y="2743200"/>
            <a:ext cx="2133600" cy="1219200"/>
          </a:xfrm>
          <a:prstGeom prst="rect">
            <a:avLst/>
          </a:prstGeom>
          <a:solidFill>
            <a:schemeClr val="accent1"/>
          </a:solidFill>
          <a:ln w="9525">
            <a:solidFill>
              <a:schemeClr val="tx1"/>
            </a:solidFill>
            <a:miter lim="800000"/>
            <a:headEnd/>
            <a:tailEnd/>
          </a:ln>
        </p:spPr>
        <p:txBody>
          <a:bodyPr wrap="none" anchor="ctr"/>
          <a:lstStyle/>
          <a:p>
            <a:pPr algn="ctr"/>
            <a:r>
              <a:rPr lang="en-US" sz="4400" b="1">
                <a:solidFill>
                  <a:srgbClr val="FF0000"/>
                </a:solidFill>
                <a:latin typeface="Times New Roman" pitchFamily="18" charset="0"/>
              </a:rPr>
              <a:t>Bank </a:t>
            </a:r>
          </a:p>
        </p:txBody>
      </p:sp>
      <p:sp>
        <p:nvSpPr>
          <p:cNvPr id="7174" name="Rectangle 6"/>
          <p:cNvSpPr>
            <a:spLocks noChangeArrowheads="1"/>
          </p:cNvSpPr>
          <p:nvPr/>
        </p:nvSpPr>
        <p:spPr bwMode="auto">
          <a:xfrm>
            <a:off x="7010400" y="2667000"/>
            <a:ext cx="1752600" cy="1219200"/>
          </a:xfrm>
          <a:prstGeom prst="rect">
            <a:avLst/>
          </a:prstGeom>
          <a:solidFill>
            <a:schemeClr val="accent1"/>
          </a:solidFill>
          <a:ln w="9525">
            <a:solidFill>
              <a:schemeClr val="tx1"/>
            </a:solidFill>
            <a:miter lim="800000"/>
            <a:headEnd/>
            <a:tailEnd/>
          </a:ln>
        </p:spPr>
        <p:txBody>
          <a:bodyPr wrap="none" anchor="ctr"/>
          <a:lstStyle/>
          <a:p>
            <a:pPr algn="ctr"/>
            <a:r>
              <a:rPr lang="en-US">
                <a:latin typeface="Times New Roman" pitchFamily="18" charset="0"/>
              </a:rPr>
              <a:t>Deficit Units/</a:t>
            </a:r>
          </a:p>
          <a:p>
            <a:pPr algn="ctr"/>
            <a:r>
              <a:rPr lang="en-US">
                <a:latin typeface="Times New Roman" pitchFamily="18" charset="0"/>
              </a:rPr>
              <a:t>Borrowers/</a:t>
            </a:r>
          </a:p>
          <a:p>
            <a:pPr algn="ctr"/>
            <a:r>
              <a:rPr lang="en-US">
                <a:latin typeface="Times New Roman" pitchFamily="18" charset="0"/>
              </a:rPr>
              <a:t>Users</a:t>
            </a:r>
          </a:p>
        </p:txBody>
      </p:sp>
      <p:sp>
        <p:nvSpPr>
          <p:cNvPr id="7175" name="Line 7"/>
          <p:cNvSpPr>
            <a:spLocks noChangeShapeType="1"/>
          </p:cNvSpPr>
          <p:nvPr/>
        </p:nvSpPr>
        <p:spPr bwMode="auto">
          <a:xfrm flipV="1">
            <a:off x="2209800" y="2286000"/>
            <a:ext cx="0" cy="457200"/>
          </a:xfrm>
          <a:prstGeom prst="line">
            <a:avLst/>
          </a:prstGeom>
          <a:noFill/>
          <a:ln w="9525">
            <a:solidFill>
              <a:schemeClr val="tx1"/>
            </a:solidFill>
            <a:miter lim="800000"/>
            <a:headEnd/>
            <a:tailEnd/>
          </a:ln>
        </p:spPr>
        <p:txBody>
          <a:bodyPr wrap="none"/>
          <a:lstStyle/>
          <a:p>
            <a:endParaRPr lang="en-AU"/>
          </a:p>
        </p:txBody>
      </p:sp>
      <p:sp>
        <p:nvSpPr>
          <p:cNvPr id="7176" name="Line 8"/>
          <p:cNvSpPr>
            <a:spLocks noChangeShapeType="1"/>
          </p:cNvSpPr>
          <p:nvPr/>
        </p:nvSpPr>
        <p:spPr bwMode="auto">
          <a:xfrm>
            <a:off x="2209800" y="2286000"/>
            <a:ext cx="2438400" cy="0"/>
          </a:xfrm>
          <a:prstGeom prst="line">
            <a:avLst/>
          </a:prstGeom>
          <a:noFill/>
          <a:ln w="9525">
            <a:solidFill>
              <a:schemeClr val="tx1"/>
            </a:solidFill>
            <a:miter lim="800000"/>
            <a:headEnd/>
            <a:tailEnd/>
          </a:ln>
        </p:spPr>
        <p:txBody>
          <a:bodyPr wrap="none"/>
          <a:lstStyle/>
          <a:p>
            <a:endParaRPr lang="en-AU"/>
          </a:p>
        </p:txBody>
      </p:sp>
      <p:sp>
        <p:nvSpPr>
          <p:cNvPr id="7177" name="Line 9"/>
          <p:cNvSpPr>
            <a:spLocks noChangeShapeType="1"/>
          </p:cNvSpPr>
          <p:nvPr/>
        </p:nvSpPr>
        <p:spPr bwMode="auto">
          <a:xfrm>
            <a:off x="4648200" y="2286000"/>
            <a:ext cx="0" cy="457200"/>
          </a:xfrm>
          <a:prstGeom prst="line">
            <a:avLst/>
          </a:prstGeom>
          <a:noFill/>
          <a:ln w="9525">
            <a:solidFill>
              <a:schemeClr val="tx1"/>
            </a:solidFill>
            <a:miter lim="800000"/>
            <a:headEnd/>
            <a:tailEnd type="triangle" w="med" len="med"/>
          </a:ln>
        </p:spPr>
        <p:txBody>
          <a:bodyPr wrap="none"/>
          <a:lstStyle/>
          <a:p>
            <a:endParaRPr lang="en-AU"/>
          </a:p>
        </p:txBody>
      </p:sp>
      <p:sp>
        <p:nvSpPr>
          <p:cNvPr id="7178" name="Line 10"/>
          <p:cNvSpPr>
            <a:spLocks noChangeShapeType="1"/>
          </p:cNvSpPr>
          <p:nvPr/>
        </p:nvSpPr>
        <p:spPr bwMode="auto">
          <a:xfrm flipV="1">
            <a:off x="7848600" y="2209800"/>
            <a:ext cx="0" cy="457200"/>
          </a:xfrm>
          <a:prstGeom prst="line">
            <a:avLst/>
          </a:prstGeom>
          <a:noFill/>
          <a:ln w="9525">
            <a:solidFill>
              <a:schemeClr val="tx1"/>
            </a:solidFill>
            <a:miter lim="800000"/>
            <a:headEnd/>
            <a:tailEnd/>
          </a:ln>
        </p:spPr>
        <p:txBody>
          <a:bodyPr wrap="none"/>
          <a:lstStyle/>
          <a:p>
            <a:endParaRPr lang="en-AU"/>
          </a:p>
        </p:txBody>
      </p:sp>
      <p:sp>
        <p:nvSpPr>
          <p:cNvPr id="7179" name="Line 11"/>
          <p:cNvSpPr>
            <a:spLocks noChangeShapeType="1"/>
          </p:cNvSpPr>
          <p:nvPr/>
        </p:nvSpPr>
        <p:spPr bwMode="auto">
          <a:xfrm flipH="1">
            <a:off x="5791200" y="2209800"/>
            <a:ext cx="2057400" cy="0"/>
          </a:xfrm>
          <a:prstGeom prst="line">
            <a:avLst/>
          </a:prstGeom>
          <a:noFill/>
          <a:ln w="9525">
            <a:solidFill>
              <a:schemeClr val="tx1"/>
            </a:solidFill>
            <a:miter lim="800000"/>
            <a:headEnd/>
            <a:tailEnd/>
          </a:ln>
        </p:spPr>
        <p:txBody>
          <a:bodyPr wrap="none"/>
          <a:lstStyle/>
          <a:p>
            <a:endParaRPr lang="en-AU"/>
          </a:p>
        </p:txBody>
      </p:sp>
      <p:sp>
        <p:nvSpPr>
          <p:cNvPr id="7180" name="Line 12"/>
          <p:cNvSpPr>
            <a:spLocks noChangeShapeType="1"/>
          </p:cNvSpPr>
          <p:nvPr/>
        </p:nvSpPr>
        <p:spPr bwMode="auto">
          <a:xfrm>
            <a:off x="5791200" y="2209800"/>
            <a:ext cx="0" cy="533400"/>
          </a:xfrm>
          <a:prstGeom prst="line">
            <a:avLst/>
          </a:prstGeom>
          <a:noFill/>
          <a:ln w="9525">
            <a:solidFill>
              <a:schemeClr val="tx1"/>
            </a:solidFill>
            <a:miter lim="800000"/>
            <a:headEnd/>
            <a:tailEnd type="triangle" w="med" len="med"/>
          </a:ln>
        </p:spPr>
        <p:txBody>
          <a:bodyPr wrap="none"/>
          <a:lstStyle/>
          <a:p>
            <a:endParaRPr lang="en-AU"/>
          </a:p>
        </p:txBody>
      </p:sp>
      <p:sp>
        <p:nvSpPr>
          <p:cNvPr id="7181" name="Line 13"/>
          <p:cNvSpPr>
            <a:spLocks noChangeShapeType="1"/>
          </p:cNvSpPr>
          <p:nvPr/>
        </p:nvSpPr>
        <p:spPr bwMode="auto">
          <a:xfrm>
            <a:off x="4724400" y="3962400"/>
            <a:ext cx="0" cy="838200"/>
          </a:xfrm>
          <a:prstGeom prst="line">
            <a:avLst/>
          </a:prstGeom>
          <a:noFill/>
          <a:ln w="9525">
            <a:solidFill>
              <a:schemeClr val="tx1"/>
            </a:solidFill>
            <a:miter lim="800000"/>
            <a:headEnd/>
            <a:tailEnd/>
          </a:ln>
        </p:spPr>
        <p:txBody>
          <a:bodyPr wrap="none"/>
          <a:lstStyle/>
          <a:p>
            <a:endParaRPr lang="en-AU"/>
          </a:p>
        </p:txBody>
      </p:sp>
      <p:sp>
        <p:nvSpPr>
          <p:cNvPr id="7182" name="Line 14"/>
          <p:cNvSpPr>
            <a:spLocks noChangeShapeType="1"/>
          </p:cNvSpPr>
          <p:nvPr/>
        </p:nvSpPr>
        <p:spPr bwMode="auto">
          <a:xfrm flipH="1">
            <a:off x="2209800" y="4800600"/>
            <a:ext cx="2514600" cy="0"/>
          </a:xfrm>
          <a:prstGeom prst="line">
            <a:avLst/>
          </a:prstGeom>
          <a:noFill/>
          <a:ln w="9525">
            <a:solidFill>
              <a:schemeClr val="tx1"/>
            </a:solidFill>
            <a:miter lim="800000"/>
            <a:headEnd/>
            <a:tailEnd/>
          </a:ln>
        </p:spPr>
        <p:txBody>
          <a:bodyPr wrap="none"/>
          <a:lstStyle/>
          <a:p>
            <a:endParaRPr lang="en-AU"/>
          </a:p>
        </p:txBody>
      </p:sp>
      <p:sp>
        <p:nvSpPr>
          <p:cNvPr id="7183" name="Line 15"/>
          <p:cNvSpPr>
            <a:spLocks noChangeShapeType="1"/>
          </p:cNvSpPr>
          <p:nvPr/>
        </p:nvSpPr>
        <p:spPr bwMode="auto">
          <a:xfrm flipV="1">
            <a:off x="2209800" y="3962400"/>
            <a:ext cx="0" cy="838200"/>
          </a:xfrm>
          <a:prstGeom prst="line">
            <a:avLst/>
          </a:prstGeom>
          <a:noFill/>
          <a:ln w="9525">
            <a:solidFill>
              <a:schemeClr val="tx1"/>
            </a:solidFill>
            <a:miter lim="800000"/>
            <a:headEnd/>
            <a:tailEnd type="triangle" w="med" len="med"/>
          </a:ln>
        </p:spPr>
        <p:txBody>
          <a:bodyPr wrap="none"/>
          <a:lstStyle/>
          <a:p>
            <a:endParaRPr lang="en-AU"/>
          </a:p>
        </p:txBody>
      </p:sp>
      <p:sp>
        <p:nvSpPr>
          <p:cNvPr id="7184" name="Line 18"/>
          <p:cNvSpPr>
            <a:spLocks noChangeShapeType="1"/>
          </p:cNvSpPr>
          <p:nvPr/>
        </p:nvSpPr>
        <p:spPr bwMode="auto">
          <a:xfrm>
            <a:off x="5791200" y="4800600"/>
            <a:ext cx="2209800" cy="0"/>
          </a:xfrm>
          <a:prstGeom prst="line">
            <a:avLst/>
          </a:prstGeom>
          <a:noFill/>
          <a:ln w="9525">
            <a:solidFill>
              <a:schemeClr val="tx1"/>
            </a:solidFill>
            <a:miter lim="800000"/>
            <a:headEnd/>
            <a:tailEnd/>
          </a:ln>
        </p:spPr>
        <p:txBody>
          <a:bodyPr wrap="none"/>
          <a:lstStyle/>
          <a:p>
            <a:endParaRPr lang="en-AU"/>
          </a:p>
        </p:txBody>
      </p:sp>
      <p:sp>
        <p:nvSpPr>
          <p:cNvPr id="7185" name="Text Box 20"/>
          <p:cNvSpPr txBox="1">
            <a:spLocks noChangeArrowheads="1"/>
          </p:cNvSpPr>
          <p:nvPr/>
        </p:nvSpPr>
        <p:spPr bwMode="auto">
          <a:xfrm>
            <a:off x="2727325" y="1717675"/>
            <a:ext cx="1327150" cy="457200"/>
          </a:xfrm>
          <a:prstGeom prst="rect">
            <a:avLst/>
          </a:prstGeom>
          <a:noFill/>
          <a:ln w="9525">
            <a:noFill/>
            <a:miter lim="800000"/>
            <a:headEnd/>
            <a:tailEnd/>
          </a:ln>
        </p:spPr>
        <p:txBody>
          <a:bodyPr wrap="none">
            <a:spAutoFit/>
          </a:bodyPr>
          <a:lstStyle/>
          <a:p>
            <a:r>
              <a:rPr lang="en-US">
                <a:latin typeface="Times New Roman" pitchFamily="18" charset="0"/>
              </a:rPr>
              <a:t>Deposits </a:t>
            </a:r>
          </a:p>
        </p:txBody>
      </p:sp>
      <p:sp>
        <p:nvSpPr>
          <p:cNvPr id="7186" name="Text Box 21"/>
          <p:cNvSpPr txBox="1">
            <a:spLocks noChangeArrowheads="1"/>
          </p:cNvSpPr>
          <p:nvPr/>
        </p:nvSpPr>
        <p:spPr bwMode="auto">
          <a:xfrm>
            <a:off x="6232525" y="1641475"/>
            <a:ext cx="1311275" cy="457200"/>
          </a:xfrm>
          <a:prstGeom prst="rect">
            <a:avLst/>
          </a:prstGeom>
          <a:noFill/>
          <a:ln w="9525">
            <a:noFill/>
            <a:miter lim="800000"/>
            <a:headEnd/>
            <a:tailEnd/>
          </a:ln>
        </p:spPr>
        <p:txBody>
          <a:bodyPr wrap="none">
            <a:spAutoFit/>
          </a:bodyPr>
          <a:lstStyle/>
          <a:p>
            <a:r>
              <a:rPr lang="en-US">
                <a:latin typeface="Times New Roman" pitchFamily="18" charset="0"/>
              </a:rPr>
              <a:t>Borrows </a:t>
            </a:r>
          </a:p>
        </p:txBody>
      </p:sp>
      <p:sp>
        <p:nvSpPr>
          <p:cNvPr id="7187" name="Line 25"/>
          <p:cNvSpPr>
            <a:spLocks noChangeShapeType="1"/>
          </p:cNvSpPr>
          <p:nvPr/>
        </p:nvSpPr>
        <p:spPr bwMode="auto">
          <a:xfrm>
            <a:off x="8001000" y="3886200"/>
            <a:ext cx="0" cy="914400"/>
          </a:xfrm>
          <a:prstGeom prst="line">
            <a:avLst/>
          </a:prstGeom>
          <a:noFill/>
          <a:ln w="9525">
            <a:solidFill>
              <a:schemeClr val="tx1"/>
            </a:solidFill>
            <a:miter lim="800000"/>
            <a:headEnd/>
            <a:tailEnd/>
          </a:ln>
        </p:spPr>
        <p:txBody>
          <a:bodyPr wrap="none"/>
          <a:lstStyle/>
          <a:p>
            <a:endParaRPr lang="en-AU"/>
          </a:p>
        </p:txBody>
      </p:sp>
      <p:sp>
        <p:nvSpPr>
          <p:cNvPr id="7188" name="Line 26"/>
          <p:cNvSpPr>
            <a:spLocks noChangeShapeType="1"/>
          </p:cNvSpPr>
          <p:nvPr/>
        </p:nvSpPr>
        <p:spPr bwMode="auto">
          <a:xfrm flipV="1">
            <a:off x="5791200" y="3962400"/>
            <a:ext cx="0" cy="838200"/>
          </a:xfrm>
          <a:prstGeom prst="line">
            <a:avLst/>
          </a:prstGeom>
          <a:noFill/>
          <a:ln w="9525">
            <a:solidFill>
              <a:schemeClr val="tx1"/>
            </a:solidFill>
            <a:miter lim="800000"/>
            <a:headEnd/>
            <a:tailEnd type="triangle" w="med" len="med"/>
          </a:ln>
        </p:spPr>
        <p:txBody>
          <a:bodyPr wrap="none"/>
          <a:lstStyle/>
          <a:p>
            <a:endParaRPr lang="en-AU"/>
          </a:p>
        </p:txBody>
      </p:sp>
      <p:sp>
        <p:nvSpPr>
          <p:cNvPr id="7189" name="Text Box 27"/>
          <p:cNvSpPr txBox="1">
            <a:spLocks noChangeArrowheads="1"/>
          </p:cNvSpPr>
          <p:nvPr/>
        </p:nvSpPr>
        <p:spPr bwMode="auto">
          <a:xfrm>
            <a:off x="2803525" y="4381500"/>
            <a:ext cx="1358900" cy="366713"/>
          </a:xfrm>
          <a:prstGeom prst="rect">
            <a:avLst/>
          </a:prstGeom>
          <a:noFill/>
          <a:ln w="9525">
            <a:noFill/>
            <a:miter lim="800000"/>
            <a:headEnd/>
            <a:tailEnd/>
          </a:ln>
        </p:spPr>
        <p:txBody>
          <a:bodyPr wrap="none">
            <a:spAutoFit/>
          </a:bodyPr>
          <a:lstStyle/>
          <a:p>
            <a:r>
              <a:rPr lang="en-US" sz="1800">
                <a:latin typeface="Times New Roman" pitchFamily="18" charset="0"/>
              </a:rPr>
              <a:t>Pays Interest</a:t>
            </a:r>
          </a:p>
        </p:txBody>
      </p:sp>
      <p:sp>
        <p:nvSpPr>
          <p:cNvPr id="7190" name="Text Box 30"/>
          <p:cNvSpPr>
            <a:spLocks noChangeArrowheads="1"/>
          </p:cNvSpPr>
          <p:nvPr>
            <p:ph type="body" idx="1"/>
          </p:nvPr>
        </p:nvSpPr>
        <p:spPr>
          <a:xfrm>
            <a:off x="990600" y="1295400"/>
            <a:ext cx="7954963" cy="4800600"/>
          </a:xfrm>
          <a:noFill/>
        </p:spPr>
        <p:txBody>
          <a:bodyPr/>
          <a:lstStyle/>
          <a:p>
            <a:pPr eaLnBrk="1" hangingPunct="1">
              <a:spcBef>
                <a:spcPct val="0"/>
              </a:spcBef>
              <a:buClrTx/>
              <a:buSzTx/>
              <a:buFontTx/>
              <a:buNone/>
            </a:pPr>
            <a:r>
              <a:rPr lang="en-US" sz="1800" smtClean="0">
                <a:latin typeface="Times New Roman" pitchFamily="18" charset="0"/>
              </a:rPr>
              <a:t>Receives Interest</a:t>
            </a:r>
          </a:p>
        </p:txBody>
      </p:sp>
      <p:sp>
        <p:nvSpPr>
          <p:cNvPr id="7191" name="Text Box 31"/>
          <p:cNvSpPr txBox="1">
            <a:spLocks noChangeArrowheads="1"/>
          </p:cNvSpPr>
          <p:nvPr/>
        </p:nvSpPr>
        <p:spPr bwMode="auto">
          <a:xfrm>
            <a:off x="5851525" y="4305300"/>
            <a:ext cx="1752600" cy="366713"/>
          </a:xfrm>
          <a:prstGeom prst="rect">
            <a:avLst/>
          </a:prstGeom>
          <a:noFill/>
          <a:ln w="9525">
            <a:noFill/>
            <a:miter lim="800000"/>
            <a:headEnd/>
            <a:tailEnd/>
          </a:ln>
        </p:spPr>
        <p:txBody>
          <a:bodyPr wrap="none">
            <a:spAutoFit/>
          </a:bodyPr>
          <a:lstStyle/>
          <a:p>
            <a:r>
              <a:rPr lang="en-US" sz="1800">
                <a:latin typeface="Times New Roman" pitchFamily="18" charset="0"/>
              </a:rPr>
              <a:t>Receives Interest</a:t>
            </a:r>
          </a:p>
        </p:txBody>
      </p:sp>
      <p:sp>
        <p:nvSpPr>
          <p:cNvPr id="7192" name="Text Box 32"/>
          <p:cNvSpPr txBox="1">
            <a:spLocks noChangeArrowheads="1"/>
          </p:cNvSpPr>
          <p:nvPr/>
        </p:nvSpPr>
        <p:spPr bwMode="auto">
          <a:xfrm>
            <a:off x="812800" y="5181600"/>
            <a:ext cx="8331200" cy="366713"/>
          </a:xfrm>
          <a:prstGeom prst="rect">
            <a:avLst/>
          </a:prstGeom>
          <a:noFill/>
          <a:ln w="9525">
            <a:noFill/>
            <a:miter lim="800000"/>
            <a:headEnd/>
            <a:tailEnd/>
          </a:ln>
        </p:spPr>
        <p:txBody>
          <a:bodyPr wrap="none">
            <a:spAutoFit/>
          </a:bodyPr>
          <a:lstStyle/>
          <a:p>
            <a:r>
              <a:rPr lang="en-US" sz="1800">
                <a:latin typeface="Arial" charset="0"/>
              </a:rPr>
              <a:t>Bank’s Margin = Interest received from borrower – Interest paid to the depositors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2B5A964-4AD7-4758-BD82-59C75C3640E6}" type="slidenum">
              <a:rPr lang="en-US"/>
              <a:pPr>
                <a:defRPr/>
              </a:pPr>
              <a:t>6</a:t>
            </a:fld>
            <a:endParaRPr lang="en-US"/>
          </a:p>
        </p:txBody>
      </p:sp>
      <p:sp>
        <p:nvSpPr>
          <p:cNvPr id="9219" name="Rectangle 2"/>
          <p:cNvSpPr>
            <a:spLocks noGrp="1" noChangeArrowheads="1"/>
          </p:cNvSpPr>
          <p:nvPr>
            <p:ph type="title"/>
          </p:nvPr>
        </p:nvSpPr>
        <p:spPr>
          <a:xfrm>
            <a:off x="1173163" y="228600"/>
            <a:ext cx="7772400" cy="762000"/>
          </a:xfrm>
        </p:spPr>
        <p:txBody>
          <a:bodyPr/>
          <a:lstStyle/>
          <a:p>
            <a:pPr algn="ctr" eaLnBrk="1" hangingPunct="1"/>
            <a:r>
              <a:rPr lang="en-US" sz="3600" b="1" smtClean="0"/>
              <a:t>The Services Banks Offer Public</a:t>
            </a:r>
          </a:p>
        </p:txBody>
      </p:sp>
      <p:sp>
        <p:nvSpPr>
          <p:cNvPr id="9220" name="Rectangle 3"/>
          <p:cNvSpPr>
            <a:spLocks noGrp="1" noChangeArrowheads="1"/>
          </p:cNvSpPr>
          <p:nvPr>
            <p:ph type="body" idx="1"/>
          </p:nvPr>
        </p:nvSpPr>
        <p:spPr>
          <a:xfrm>
            <a:off x="1066800" y="990600"/>
            <a:ext cx="7878763" cy="5105400"/>
          </a:xfrm>
        </p:spPr>
        <p:txBody>
          <a:bodyPr/>
          <a:lstStyle/>
          <a:p>
            <a:pPr marL="609600" indent="-609600" eaLnBrk="1" hangingPunct="1">
              <a:lnSpc>
                <a:spcPct val="90000"/>
              </a:lnSpc>
              <a:buClr>
                <a:srgbClr val="FF0000"/>
              </a:buClr>
              <a:buFont typeface="Wingdings" pitchFamily="2" charset="2"/>
              <a:buAutoNum type="alphaUcPeriod"/>
            </a:pPr>
            <a:r>
              <a:rPr lang="en-US" sz="2800" b="1" smtClean="0"/>
              <a:t>Services Banks Have Offered Throughout History:</a:t>
            </a:r>
          </a:p>
          <a:p>
            <a:pPr marL="990600" lvl="1" indent="-533400" eaLnBrk="1" hangingPunct="1">
              <a:lnSpc>
                <a:spcPct val="90000"/>
              </a:lnSpc>
              <a:buFont typeface="Wingdings" pitchFamily="2" charset="2"/>
              <a:buAutoNum type="arabicPeriod"/>
            </a:pPr>
            <a:r>
              <a:rPr lang="en-US" sz="2400" b="1" smtClean="0"/>
              <a:t>Carrying out currency exchange.</a:t>
            </a:r>
          </a:p>
          <a:p>
            <a:pPr marL="990600" lvl="1" indent="-533400" eaLnBrk="1" hangingPunct="1">
              <a:lnSpc>
                <a:spcPct val="90000"/>
              </a:lnSpc>
              <a:buFont typeface="Wingdings" pitchFamily="2" charset="2"/>
              <a:buAutoNum type="arabicPeriod"/>
            </a:pPr>
            <a:r>
              <a:rPr lang="en-US" sz="2400" b="1" smtClean="0"/>
              <a:t>Discounting commercial notes &amp; making business loans.</a:t>
            </a:r>
          </a:p>
          <a:p>
            <a:pPr marL="990600" lvl="1" indent="-533400" eaLnBrk="1" hangingPunct="1">
              <a:lnSpc>
                <a:spcPct val="90000"/>
              </a:lnSpc>
              <a:buFont typeface="Wingdings" pitchFamily="2" charset="2"/>
              <a:buAutoNum type="arabicPeriod"/>
            </a:pPr>
            <a:r>
              <a:rPr lang="en-US" sz="2400" b="1" smtClean="0"/>
              <a:t>Offering savings deposits.</a:t>
            </a:r>
          </a:p>
          <a:p>
            <a:pPr marL="990600" lvl="1" indent="-533400" eaLnBrk="1" hangingPunct="1">
              <a:lnSpc>
                <a:spcPct val="90000"/>
              </a:lnSpc>
              <a:buFont typeface="Wingdings" pitchFamily="2" charset="2"/>
              <a:buAutoNum type="arabicPeriod"/>
            </a:pPr>
            <a:r>
              <a:rPr lang="en-US" sz="2400" b="1" smtClean="0"/>
              <a:t>Safekeeping of valuables &amp; certification of value.</a:t>
            </a:r>
          </a:p>
          <a:p>
            <a:pPr marL="990600" lvl="1" indent="-533400" eaLnBrk="1" hangingPunct="1">
              <a:lnSpc>
                <a:spcPct val="90000"/>
              </a:lnSpc>
              <a:buFont typeface="Wingdings" pitchFamily="2" charset="2"/>
              <a:buAutoNum type="arabicPeriod"/>
            </a:pPr>
            <a:r>
              <a:rPr lang="en-US" sz="2400" b="1" smtClean="0"/>
              <a:t>Supporting government activities with credit.</a:t>
            </a:r>
          </a:p>
          <a:p>
            <a:pPr marL="990600" lvl="1" indent="-533400" eaLnBrk="1" hangingPunct="1">
              <a:lnSpc>
                <a:spcPct val="90000"/>
              </a:lnSpc>
              <a:buFont typeface="Wingdings" pitchFamily="2" charset="2"/>
              <a:buAutoNum type="arabicPeriod"/>
            </a:pPr>
            <a:r>
              <a:rPr lang="en-US" sz="2400" b="1" smtClean="0"/>
              <a:t>Offering checking accounts (Demand deposits).</a:t>
            </a:r>
          </a:p>
          <a:p>
            <a:pPr marL="990600" lvl="1" indent="-533400" eaLnBrk="1" hangingPunct="1">
              <a:lnSpc>
                <a:spcPct val="90000"/>
              </a:lnSpc>
              <a:buFont typeface="Wingdings" pitchFamily="2" charset="2"/>
              <a:buAutoNum type="arabicPeriod"/>
            </a:pPr>
            <a:r>
              <a:rPr lang="en-US" sz="2400" b="1" smtClean="0"/>
              <a:t>Offering trust services (managing financial affairs/property, trustee for wills)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8ECDBF1-D486-4889-9F7A-7D3CB8E49226}" type="slidenum">
              <a:rPr lang="en-US"/>
              <a:pPr>
                <a:defRPr/>
              </a:pPr>
              <a:t>7</a:t>
            </a:fld>
            <a:endParaRPr lang="en-US"/>
          </a:p>
        </p:txBody>
      </p:sp>
      <p:sp>
        <p:nvSpPr>
          <p:cNvPr id="10243" name="Rectangle 2"/>
          <p:cNvSpPr>
            <a:spLocks noGrp="1" noChangeArrowheads="1"/>
          </p:cNvSpPr>
          <p:nvPr>
            <p:ph type="title"/>
          </p:nvPr>
        </p:nvSpPr>
        <p:spPr>
          <a:xfrm>
            <a:off x="1173163" y="228600"/>
            <a:ext cx="7772400" cy="609600"/>
          </a:xfrm>
        </p:spPr>
        <p:txBody>
          <a:bodyPr/>
          <a:lstStyle/>
          <a:p>
            <a:pPr eaLnBrk="1" hangingPunct="1"/>
            <a:r>
              <a:rPr lang="en-US" sz="2400" b="1" smtClean="0"/>
              <a:t>The Services Banks Offer Public----Contd</a:t>
            </a:r>
          </a:p>
        </p:txBody>
      </p:sp>
      <p:sp>
        <p:nvSpPr>
          <p:cNvPr id="10244" name="Rectangle 3"/>
          <p:cNvSpPr>
            <a:spLocks noGrp="1" noChangeArrowheads="1"/>
          </p:cNvSpPr>
          <p:nvPr>
            <p:ph type="body" idx="1"/>
          </p:nvPr>
        </p:nvSpPr>
        <p:spPr>
          <a:xfrm>
            <a:off x="1173163" y="990600"/>
            <a:ext cx="7772400" cy="5105400"/>
          </a:xfrm>
        </p:spPr>
        <p:txBody>
          <a:bodyPr>
            <a:normAutofit fontScale="92500"/>
          </a:bodyPr>
          <a:lstStyle/>
          <a:p>
            <a:pPr marL="609600" indent="-609600" eaLnBrk="1" hangingPunct="1">
              <a:lnSpc>
                <a:spcPct val="90000"/>
              </a:lnSpc>
              <a:buClr>
                <a:srgbClr val="FF0000"/>
              </a:buClr>
              <a:buFont typeface="Wingdings" pitchFamily="2" charset="2"/>
              <a:buAutoNum type="alphaUcPeriod" startAt="2"/>
            </a:pPr>
            <a:r>
              <a:rPr lang="en-US" sz="2800" b="1" smtClean="0"/>
              <a:t>Services Banks have Developed More Recently:</a:t>
            </a:r>
          </a:p>
          <a:p>
            <a:pPr marL="990600" lvl="1" indent="-533400" eaLnBrk="1" hangingPunct="1">
              <a:lnSpc>
                <a:spcPct val="90000"/>
              </a:lnSpc>
              <a:buClr>
                <a:schemeClr val="tx1"/>
              </a:buClr>
              <a:buFont typeface="Wingdings" pitchFamily="2" charset="2"/>
              <a:buAutoNum type="arabicPeriod"/>
            </a:pPr>
            <a:r>
              <a:rPr lang="en-US" sz="2400" b="1" smtClean="0"/>
              <a:t>Granting Consumer Loans.</a:t>
            </a:r>
          </a:p>
          <a:p>
            <a:pPr marL="990600" lvl="1" indent="-533400" eaLnBrk="1" hangingPunct="1">
              <a:lnSpc>
                <a:spcPct val="90000"/>
              </a:lnSpc>
              <a:buClr>
                <a:schemeClr val="tx1"/>
              </a:buClr>
              <a:buFont typeface="Wingdings" pitchFamily="2" charset="2"/>
              <a:buAutoNum type="arabicPeriod"/>
            </a:pPr>
            <a:r>
              <a:rPr lang="en-US" sz="2400" b="1" smtClean="0"/>
              <a:t>Financial Advising.</a:t>
            </a:r>
          </a:p>
          <a:p>
            <a:pPr marL="990600" lvl="1" indent="-533400" eaLnBrk="1" hangingPunct="1">
              <a:lnSpc>
                <a:spcPct val="90000"/>
              </a:lnSpc>
              <a:buClr>
                <a:schemeClr val="tx1"/>
              </a:buClr>
              <a:buFont typeface="Wingdings" pitchFamily="2" charset="2"/>
              <a:buAutoNum type="arabicPeriod"/>
            </a:pPr>
            <a:r>
              <a:rPr lang="en-US" sz="2400" b="1" smtClean="0"/>
              <a:t>Cash Management.</a:t>
            </a:r>
          </a:p>
          <a:p>
            <a:pPr marL="990600" lvl="1" indent="-533400" eaLnBrk="1" hangingPunct="1">
              <a:lnSpc>
                <a:spcPct val="90000"/>
              </a:lnSpc>
              <a:buClr>
                <a:schemeClr val="tx1"/>
              </a:buClr>
              <a:buFont typeface="Wingdings" pitchFamily="2" charset="2"/>
              <a:buAutoNum type="arabicPeriod"/>
            </a:pPr>
            <a:r>
              <a:rPr lang="en-US" sz="2400" b="1" smtClean="0"/>
              <a:t>Offering Equipment Leasing.</a:t>
            </a:r>
          </a:p>
          <a:p>
            <a:pPr marL="990600" lvl="1" indent="-533400" eaLnBrk="1" hangingPunct="1">
              <a:lnSpc>
                <a:spcPct val="90000"/>
              </a:lnSpc>
              <a:buClr>
                <a:schemeClr val="tx1"/>
              </a:buClr>
              <a:buFont typeface="Wingdings" pitchFamily="2" charset="2"/>
              <a:buAutoNum type="arabicPeriod"/>
            </a:pPr>
            <a:r>
              <a:rPr lang="en-US" sz="2400" b="1" smtClean="0"/>
              <a:t>Making Venture Capital Loans.</a:t>
            </a:r>
          </a:p>
          <a:p>
            <a:pPr marL="990600" lvl="1" indent="-533400" eaLnBrk="1" hangingPunct="1">
              <a:lnSpc>
                <a:spcPct val="90000"/>
              </a:lnSpc>
              <a:buClr>
                <a:schemeClr val="tx1"/>
              </a:buClr>
              <a:buFont typeface="Wingdings" pitchFamily="2" charset="2"/>
              <a:buAutoNum type="arabicPeriod"/>
            </a:pPr>
            <a:r>
              <a:rPr lang="en-US" sz="2400" b="1" smtClean="0"/>
              <a:t>Selling Insurance.</a:t>
            </a:r>
          </a:p>
          <a:p>
            <a:pPr marL="990600" lvl="1" indent="-533400" eaLnBrk="1" hangingPunct="1">
              <a:lnSpc>
                <a:spcPct val="90000"/>
              </a:lnSpc>
              <a:buClr>
                <a:schemeClr val="tx1"/>
              </a:buClr>
              <a:buFont typeface="Wingdings" pitchFamily="2" charset="2"/>
              <a:buAutoNum type="arabicPeriod"/>
            </a:pPr>
            <a:r>
              <a:rPr lang="en-US" sz="2400" b="1" smtClean="0"/>
              <a:t>Selling Retirement Plans</a:t>
            </a:r>
          </a:p>
          <a:p>
            <a:pPr marL="990600" lvl="1" indent="-533400" eaLnBrk="1" hangingPunct="1">
              <a:lnSpc>
                <a:spcPct val="90000"/>
              </a:lnSpc>
              <a:buClr>
                <a:schemeClr val="tx1"/>
              </a:buClr>
              <a:buFont typeface="Wingdings" pitchFamily="2" charset="2"/>
              <a:buAutoNum type="arabicPeriod"/>
            </a:pPr>
            <a:r>
              <a:rPr lang="en-US" sz="2400" b="1" smtClean="0"/>
              <a:t>Security Brokerage.</a:t>
            </a:r>
          </a:p>
          <a:p>
            <a:pPr marL="990600" lvl="1" indent="-533400" eaLnBrk="1" hangingPunct="1">
              <a:lnSpc>
                <a:spcPct val="90000"/>
              </a:lnSpc>
              <a:buClr>
                <a:schemeClr val="tx1"/>
              </a:buClr>
              <a:buFont typeface="Wingdings" pitchFamily="2" charset="2"/>
              <a:buAutoNum type="arabicPeriod"/>
            </a:pPr>
            <a:r>
              <a:rPr lang="en-US" sz="2400" b="1" smtClean="0"/>
              <a:t>Offering Mutual Funds &amp; Annuities.</a:t>
            </a:r>
          </a:p>
          <a:p>
            <a:pPr marL="990600" lvl="1" indent="-533400" eaLnBrk="1" hangingPunct="1">
              <a:lnSpc>
                <a:spcPct val="90000"/>
              </a:lnSpc>
              <a:buClr>
                <a:schemeClr val="tx1"/>
              </a:buClr>
              <a:buFont typeface="Wingdings" pitchFamily="2" charset="2"/>
              <a:buAutoNum type="arabicPeriod"/>
            </a:pPr>
            <a:r>
              <a:rPr lang="en-US" sz="2400" b="1" smtClean="0"/>
              <a:t>Offering Merchant Banking Services.</a:t>
            </a:r>
          </a:p>
          <a:p>
            <a:pPr marL="990600" lvl="1" indent="-533400" eaLnBrk="1" hangingPunct="1">
              <a:lnSpc>
                <a:spcPct val="90000"/>
              </a:lnSpc>
              <a:buClr>
                <a:schemeClr val="tx1"/>
              </a:buClr>
              <a:buFont typeface="Wingdings" pitchFamily="2" charset="2"/>
              <a:buAutoNum type="arabicPeriod"/>
            </a:pPr>
            <a:endParaRPr lang="en-US" sz="2400" b="1" smtClean="0"/>
          </a:p>
          <a:p>
            <a:pPr marL="990600" lvl="1" indent="-533400" eaLnBrk="1" hangingPunct="1">
              <a:lnSpc>
                <a:spcPct val="90000"/>
              </a:lnSpc>
              <a:buClr>
                <a:schemeClr val="tx1"/>
              </a:buClr>
              <a:buFont typeface="Wingdings" pitchFamily="2" charset="2"/>
              <a:buAutoNum type="arabicPeriod"/>
            </a:pPr>
            <a:endParaRPr lang="en-US" sz="2400" b="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92084B3-D32E-48FF-A31B-12BB3BC6D94A}" type="slidenum">
              <a:rPr lang="en-US"/>
              <a:pPr>
                <a:defRPr/>
              </a:pPr>
              <a:t>8</a:t>
            </a:fld>
            <a:endParaRPr lang="en-US"/>
          </a:p>
        </p:txBody>
      </p:sp>
      <p:sp>
        <p:nvSpPr>
          <p:cNvPr id="11267" name="Rectangle 2"/>
          <p:cNvSpPr>
            <a:spLocks noGrp="1" noChangeArrowheads="1"/>
          </p:cNvSpPr>
          <p:nvPr>
            <p:ph type="title"/>
          </p:nvPr>
        </p:nvSpPr>
        <p:spPr>
          <a:xfrm>
            <a:off x="1173163" y="228600"/>
            <a:ext cx="7772400" cy="609600"/>
          </a:xfrm>
        </p:spPr>
        <p:txBody>
          <a:bodyPr/>
          <a:lstStyle/>
          <a:p>
            <a:pPr eaLnBrk="1" hangingPunct="1"/>
            <a:r>
              <a:rPr lang="en-US" sz="2400" b="1" smtClean="0"/>
              <a:t>The Services Banks Offer Public----Contd</a:t>
            </a:r>
          </a:p>
        </p:txBody>
      </p:sp>
      <p:sp>
        <p:nvSpPr>
          <p:cNvPr id="11268" name="Rectangle 3"/>
          <p:cNvSpPr>
            <a:spLocks noGrp="1" noChangeArrowheads="1"/>
          </p:cNvSpPr>
          <p:nvPr>
            <p:ph type="body" idx="1"/>
          </p:nvPr>
        </p:nvSpPr>
        <p:spPr>
          <a:xfrm>
            <a:off x="1173163" y="990600"/>
            <a:ext cx="7772400" cy="5105400"/>
          </a:xfrm>
        </p:spPr>
        <p:txBody>
          <a:bodyPr/>
          <a:lstStyle/>
          <a:p>
            <a:pPr marL="609600" indent="-609600" eaLnBrk="1" hangingPunct="1">
              <a:buClr>
                <a:srgbClr val="FF0000"/>
              </a:buClr>
              <a:buFont typeface="Wingdings" pitchFamily="2" charset="2"/>
              <a:buAutoNum type="alphaUcPeriod" startAt="3"/>
            </a:pPr>
            <a:r>
              <a:rPr lang="en-US" sz="2800" b="1" smtClean="0"/>
              <a:t>Recent Trends Affecting All Banks:</a:t>
            </a:r>
          </a:p>
          <a:p>
            <a:pPr marL="990600" lvl="1" indent="-533400" eaLnBrk="1" hangingPunct="1">
              <a:buClr>
                <a:schemeClr val="tx1"/>
              </a:buClr>
              <a:buFont typeface="Wingdings" pitchFamily="2" charset="2"/>
              <a:buAutoNum type="arabicPeriod"/>
            </a:pPr>
            <a:r>
              <a:rPr lang="en-US" sz="2400" b="1" smtClean="0"/>
              <a:t>Service Proliferation.</a:t>
            </a:r>
          </a:p>
          <a:p>
            <a:pPr marL="990600" lvl="1" indent="-533400" eaLnBrk="1" hangingPunct="1">
              <a:buClr>
                <a:schemeClr val="tx1"/>
              </a:buClr>
              <a:buFont typeface="Wingdings" pitchFamily="2" charset="2"/>
              <a:buAutoNum type="arabicPeriod"/>
            </a:pPr>
            <a:r>
              <a:rPr lang="en-US" sz="2400" b="1" smtClean="0"/>
              <a:t>Rising Competition.</a:t>
            </a:r>
          </a:p>
          <a:p>
            <a:pPr marL="990600" lvl="1" indent="-533400" eaLnBrk="1" hangingPunct="1">
              <a:buClr>
                <a:schemeClr val="tx1"/>
              </a:buClr>
              <a:buFont typeface="Wingdings" pitchFamily="2" charset="2"/>
              <a:buAutoNum type="arabicPeriod"/>
            </a:pPr>
            <a:r>
              <a:rPr lang="en-US" sz="2400" b="1" smtClean="0"/>
              <a:t>Deregulation.</a:t>
            </a:r>
          </a:p>
          <a:p>
            <a:pPr marL="990600" lvl="1" indent="-533400" eaLnBrk="1" hangingPunct="1">
              <a:buClr>
                <a:schemeClr val="tx1"/>
              </a:buClr>
              <a:buFont typeface="Wingdings" pitchFamily="2" charset="2"/>
              <a:buAutoNum type="arabicPeriod"/>
            </a:pPr>
            <a:r>
              <a:rPr lang="en-US" sz="2400" b="1" smtClean="0"/>
              <a:t>Rising Funding Costs.</a:t>
            </a:r>
          </a:p>
          <a:p>
            <a:pPr marL="990600" lvl="1" indent="-533400" eaLnBrk="1" hangingPunct="1">
              <a:buClr>
                <a:schemeClr val="tx1"/>
              </a:buClr>
              <a:buFont typeface="Wingdings" pitchFamily="2" charset="2"/>
              <a:buAutoNum type="arabicPeriod"/>
            </a:pPr>
            <a:r>
              <a:rPr lang="en-US" sz="2400" b="1" smtClean="0"/>
              <a:t>An Increasingly Interest-Sensitive mix of Funds.</a:t>
            </a:r>
          </a:p>
          <a:p>
            <a:pPr marL="990600" lvl="1" indent="-533400" eaLnBrk="1" hangingPunct="1">
              <a:buClr>
                <a:schemeClr val="tx1"/>
              </a:buClr>
              <a:buFont typeface="Wingdings" pitchFamily="2" charset="2"/>
              <a:buAutoNum type="arabicPeriod"/>
            </a:pPr>
            <a:r>
              <a:rPr lang="en-US" sz="2400" b="1" smtClean="0"/>
              <a:t>A Technological revolution.</a:t>
            </a:r>
          </a:p>
          <a:p>
            <a:pPr marL="990600" lvl="1" indent="-533400" eaLnBrk="1" hangingPunct="1">
              <a:buClr>
                <a:schemeClr val="tx1"/>
              </a:buClr>
              <a:buFont typeface="Wingdings" pitchFamily="2" charset="2"/>
              <a:buAutoNum type="arabicPeriod"/>
            </a:pPr>
            <a:r>
              <a:rPr lang="en-US" sz="2400" b="1" smtClean="0"/>
              <a:t>Consolidation &amp; geographical Expansion.</a:t>
            </a:r>
          </a:p>
          <a:p>
            <a:pPr marL="990600" lvl="1" indent="-533400" eaLnBrk="1" hangingPunct="1">
              <a:buClr>
                <a:schemeClr val="tx1"/>
              </a:buClr>
              <a:buFont typeface="Wingdings" pitchFamily="2" charset="2"/>
              <a:buAutoNum type="arabicPeriod"/>
            </a:pPr>
            <a:r>
              <a:rPr lang="en-US" sz="2400" b="1" smtClean="0"/>
              <a:t>Globalization of banking.</a:t>
            </a:r>
          </a:p>
          <a:p>
            <a:pPr marL="990600" lvl="1" indent="-533400" eaLnBrk="1" hangingPunct="1">
              <a:buClr>
                <a:schemeClr val="tx1"/>
              </a:buClr>
              <a:buFont typeface="Wingdings" pitchFamily="2" charset="2"/>
              <a:buAutoNum type="arabicPeriod"/>
            </a:pPr>
            <a:r>
              <a:rPr lang="en-US" sz="2400" b="1" smtClean="0"/>
              <a:t>Increased risk of failure.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903A499-16CF-40D8-8D11-37D14E0B61E9}" type="slidenum">
              <a:rPr lang="en-US"/>
              <a:pPr>
                <a:defRPr/>
              </a:pPr>
              <a:t>9</a:t>
            </a:fld>
            <a:endParaRPr lang="en-US"/>
          </a:p>
        </p:txBody>
      </p:sp>
      <p:sp>
        <p:nvSpPr>
          <p:cNvPr id="12291" name="Rectangle 2"/>
          <p:cNvSpPr>
            <a:spLocks noGrp="1" noChangeArrowheads="1"/>
          </p:cNvSpPr>
          <p:nvPr>
            <p:ph type="title"/>
          </p:nvPr>
        </p:nvSpPr>
        <p:spPr>
          <a:xfrm>
            <a:off x="1173163" y="457200"/>
            <a:ext cx="7772400" cy="685800"/>
          </a:xfrm>
        </p:spPr>
        <p:txBody>
          <a:bodyPr/>
          <a:lstStyle/>
          <a:p>
            <a:pPr algn="ctr" eaLnBrk="1" hangingPunct="1"/>
            <a:r>
              <a:rPr lang="en-US" sz="3200" b="1" smtClean="0"/>
              <a:t>Considerations While Choosing a Bank</a:t>
            </a:r>
            <a:r>
              <a:rPr lang="en-US" sz="3200" smtClean="0"/>
              <a:t> </a:t>
            </a:r>
          </a:p>
        </p:txBody>
      </p:sp>
      <p:sp>
        <p:nvSpPr>
          <p:cNvPr id="12292" name="Rectangle 3"/>
          <p:cNvSpPr>
            <a:spLocks noGrp="1" noChangeArrowheads="1"/>
          </p:cNvSpPr>
          <p:nvPr>
            <p:ph type="body" idx="1"/>
          </p:nvPr>
        </p:nvSpPr>
        <p:spPr>
          <a:xfrm>
            <a:off x="1173163" y="1295400"/>
            <a:ext cx="7772400" cy="4800600"/>
          </a:xfrm>
        </p:spPr>
        <p:txBody>
          <a:bodyPr/>
          <a:lstStyle/>
          <a:p>
            <a:pPr marL="609600" indent="-609600" eaLnBrk="1" hangingPunct="1">
              <a:buFont typeface="Wingdings" pitchFamily="2" charset="2"/>
              <a:buAutoNum type="arabicPeriod"/>
            </a:pPr>
            <a:r>
              <a:rPr lang="en-US" b="1" smtClean="0"/>
              <a:t>Features</a:t>
            </a:r>
          </a:p>
          <a:p>
            <a:pPr marL="609600" indent="-609600" eaLnBrk="1" hangingPunct="1">
              <a:buFont typeface="Wingdings" pitchFamily="2" charset="2"/>
              <a:buAutoNum type="arabicPeriod"/>
            </a:pPr>
            <a:r>
              <a:rPr lang="en-US" b="1" smtClean="0"/>
              <a:t>Services</a:t>
            </a:r>
          </a:p>
          <a:p>
            <a:pPr marL="609600" indent="-609600" eaLnBrk="1" hangingPunct="1">
              <a:buFont typeface="Wingdings" pitchFamily="2" charset="2"/>
              <a:buAutoNum type="arabicPeriod"/>
            </a:pPr>
            <a:r>
              <a:rPr lang="en-US" b="1" smtClean="0"/>
              <a:t>Fees</a:t>
            </a:r>
            <a:r>
              <a:rPr lang="en-US" smtClean="0"/>
              <a:t> </a:t>
            </a:r>
          </a:p>
          <a:p>
            <a:pPr marL="609600" indent="-609600" eaLnBrk="1" hangingPunct="1">
              <a:buFont typeface="Wingdings" pitchFamily="2" charset="2"/>
              <a:buAutoNum type="arabicPeriod"/>
            </a:pPr>
            <a:r>
              <a:rPr lang="en-US" b="1" smtClean="0"/>
              <a:t>ATMs</a:t>
            </a:r>
            <a:r>
              <a:rPr lang="en-US" smtClean="0"/>
              <a:t>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646</TotalTime>
  <Words>832</Words>
  <Application>Microsoft Office PowerPoint</Application>
  <PresentationFormat>On-screen Show (4:3)</PresentationFormat>
  <Paragraphs>177</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Travelogue</vt:lpstr>
      <vt:lpstr> Fin 464   Chapter 1: An Overview of the Changing                      Financial - Services Sector </vt:lpstr>
      <vt:lpstr>Introduction</vt:lpstr>
      <vt:lpstr>What Is a Bank?</vt:lpstr>
      <vt:lpstr>What Is a Bank? (continued)</vt:lpstr>
      <vt:lpstr>Economic Function – Flow Of Funds</vt:lpstr>
      <vt:lpstr>The Services Banks Offer Public</vt:lpstr>
      <vt:lpstr>The Services Banks Offer Public----Contd</vt:lpstr>
      <vt:lpstr>The Services Banks Offer Public----Contd</vt:lpstr>
      <vt:lpstr>Considerations While Choosing a Bank </vt:lpstr>
      <vt:lpstr>Considerations While Choosing a Bank…Contd. </vt:lpstr>
      <vt:lpstr>Considerations While Choosing a Bank…Contd. </vt:lpstr>
      <vt:lpstr>Considerations While Choosing a Bank…Contd. </vt:lpstr>
      <vt:lpstr>Considerations While Choosing a Bank…Contd. </vt:lpstr>
      <vt:lpstr>Leading Competitors with Banks</vt:lpstr>
      <vt:lpstr>Types of Banks</vt:lpstr>
      <vt:lpstr>Types of Banks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dc:title>
  <dc:creator>Rushdy</dc:creator>
  <cp:lastModifiedBy>Rushdy</cp:lastModifiedBy>
  <cp:revision>52</cp:revision>
  <dcterms:created xsi:type="dcterms:W3CDTF">2012-10-02T11:37:57Z</dcterms:created>
  <dcterms:modified xsi:type="dcterms:W3CDTF">2016-01-05T18:00:39Z</dcterms:modified>
</cp:coreProperties>
</file>