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3" r:id="rId15"/>
    <p:sldId id="274" r:id="rId16"/>
    <p:sldId id="275" r:id="rId17"/>
    <p:sldId id="277" r:id="rId18"/>
    <p:sldId id="278" r:id="rId19"/>
    <p:sldId id="279"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7778" autoAdjust="0"/>
  </p:normalViewPr>
  <p:slideViewPr>
    <p:cSldViewPr>
      <p:cViewPr varScale="1">
        <p:scale>
          <a:sx n="73" d="100"/>
          <a:sy n="73" d="100"/>
        </p:scale>
        <p:origin x="129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8A933-56A3-DD4D-8BDF-A7A60794C0FB}" type="datetimeFigureOut">
              <a:rPr lang="en-US" smtClean="0"/>
              <a:pPr/>
              <a:t>7/29/2019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A64D2-8BDB-4C4B-869B-E3F2B9003EF4}" type="slidenum">
              <a:rPr lang="en-US" smtClean="0"/>
              <a:pPr/>
              <a:t>‹#›</a:t>
            </a:fld>
            <a:endParaRPr lang="en-US"/>
          </a:p>
        </p:txBody>
      </p:sp>
    </p:spTree>
    <p:extLst>
      <p:ext uri="{BB962C8B-B14F-4D97-AF65-F5344CB8AC3E}">
        <p14:creationId xmlns:p14="http://schemas.microsoft.com/office/powerpoint/2010/main" val="26282104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050"/>
          <p:cNvSpPr>
            <a:spLocks noGrp="1" noRot="1" noChangeAspect="1" noChangeArrowheads="1" noTextEdit="1"/>
          </p:cNvSpPr>
          <p:nvPr>
            <p:ph type="sldImg"/>
          </p:nvPr>
        </p:nvSpPr>
        <p:spPr>
          <a:xfrm>
            <a:off x="1150938" y="692150"/>
            <a:ext cx="4556125" cy="3416300"/>
          </a:xfrm>
          <a:ln cap="flat"/>
        </p:spPr>
      </p:sp>
      <p:sp>
        <p:nvSpPr>
          <p:cNvPr id="36867" name="Rectangle 2051"/>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467420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0938" y="692150"/>
            <a:ext cx="4556125" cy="3416300"/>
          </a:xfrm>
          <a:ln cap="flat"/>
        </p:spPr>
      </p:sp>
      <p:sp>
        <p:nvSpPr>
          <p:cNvPr id="3993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58274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cap="flat"/>
        </p:spPr>
      </p:sp>
      <p:sp>
        <p:nvSpPr>
          <p:cNvPr id="4096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098189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C3042366-B438-4275-B60B-C0983066A090}" type="datetime1">
              <a:rPr lang="en-AU" smtClean="0"/>
              <a:pPr/>
              <a:t>29/07/2019</a:t>
            </a:fld>
            <a:endParaRPr lang="en-AU"/>
          </a:p>
        </p:txBody>
      </p:sp>
      <p:sp>
        <p:nvSpPr>
          <p:cNvPr id="5" name="Footer Placeholder 4"/>
          <p:cNvSpPr>
            <a:spLocks noGrp="1"/>
          </p:cNvSpPr>
          <p:nvPr>
            <p:ph type="ftr" sz="quarter" idx="11"/>
          </p:nvPr>
        </p:nvSpPr>
        <p:spPr/>
        <p:txBody>
          <a:bodyPr/>
          <a:lstStyle/>
          <a:p>
            <a:r>
              <a:rPr lang="en-AU" smtClean="0"/>
              <a:t>sbk.444</a:t>
            </a:r>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1007534B-208D-48F5-AA17-A9AE56625CF1}" type="datetime1">
              <a:rPr lang="en-AU" smtClean="0"/>
              <a:pPr/>
              <a:t>29/07/2019</a:t>
            </a:fld>
            <a:endParaRPr lang="en-AU"/>
          </a:p>
        </p:txBody>
      </p:sp>
      <p:sp>
        <p:nvSpPr>
          <p:cNvPr id="6" name="Footer Placeholder 5"/>
          <p:cNvSpPr>
            <a:spLocks noGrp="1"/>
          </p:cNvSpPr>
          <p:nvPr>
            <p:ph type="ftr" sz="quarter" idx="11"/>
          </p:nvPr>
        </p:nvSpPr>
        <p:spPr/>
        <p:txBody>
          <a:bodyPr/>
          <a:lstStyle/>
          <a:p>
            <a:r>
              <a:rPr lang="en-AU" smtClean="0"/>
              <a:t>sbk.444</a:t>
            </a:r>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cstate="print"/>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E24137AC-9828-4E57-A6DA-07EB2D94A8F1}" type="datetime1">
              <a:rPr lang="en-AU" smtClean="0"/>
              <a:pPr/>
              <a:t>29/07/2019</a:t>
            </a:fld>
            <a:endParaRPr lang="en-AU"/>
          </a:p>
        </p:txBody>
      </p:sp>
      <p:sp>
        <p:nvSpPr>
          <p:cNvPr id="6" name="Footer Placeholder 5"/>
          <p:cNvSpPr>
            <a:spLocks noGrp="1"/>
          </p:cNvSpPr>
          <p:nvPr>
            <p:ph type="ftr" sz="quarter" idx="11"/>
          </p:nvPr>
        </p:nvSpPr>
        <p:spPr/>
        <p:txBody>
          <a:bodyPr/>
          <a:lstStyle/>
          <a:p>
            <a:r>
              <a:rPr lang="en-AU" smtClean="0"/>
              <a:t>sbk.444</a:t>
            </a:r>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3"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cstate="print"/>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42BE7D3-E1FF-4CD9-8DFE-4E205F70B2B6}" type="datetime1">
              <a:rPr lang="en-AU" smtClean="0"/>
              <a:pPr/>
              <a:t>29/07/2019</a:t>
            </a:fld>
            <a:endParaRPr lang="en-AU"/>
          </a:p>
        </p:txBody>
      </p:sp>
      <p:sp>
        <p:nvSpPr>
          <p:cNvPr id="6" name="Footer Placeholder 5"/>
          <p:cNvSpPr>
            <a:spLocks noGrp="1"/>
          </p:cNvSpPr>
          <p:nvPr>
            <p:ph type="ftr" sz="quarter" idx="11"/>
          </p:nvPr>
        </p:nvSpPr>
        <p:spPr/>
        <p:txBody>
          <a:bodyPr/>
          <a:lstStyle/>
          <a:p>
            <a:r>
              <a:rPr lang="en-AU" smtClean="0"/>
              <a:t>sbk.444</a:t>
            </a:r>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4"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cstate="print"/>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81095914-1F7E-4915-B65E-5263D78864D7}" type="datetime1">
              <a:rPr lang="en-AU" smtClean="0"/>
              <a:pPr/>
              <a:t>29/07/2019</a:t>
            </a:fld>
            <a:endParaRPr lang="en-AU"/>
          </a:p>
        </p:txBody>
      </p:sp>
      <p:sp>
        <p:nvSpPr>
          <p:cNvPr id="6" name="Footer Placeholder 5"/>
          <p:cNvSpPr>
            <a:spLocks noGrp="1"/>
          </p:cNvSpPr>
          <p:nvPr>
            <p:ph type="ftr" sz="quarter" idx="11"/>
          </p:nvPr>
        </p:nvSpPr>
        <p:spPr/>
        <p:txBody>
          <a:bodyPr/>
          <a:lstStyle/>
          <a:p>
            <a:r>
              <a:rPr lang="en-AU" smtClean="0"/>
              <a:t>sbk.444</a:t>
            </a:r>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628286FE-CB84-4DA2-9F5A-1FA61D6461C9}" type="datetime1">
              <a:rPr lang="en-AU" smtClean="0"/>
              <a:pPr/>
              <a:t>29/07/2019</a:t>
            </a:fld>
            <a:endParaRPr lang="en-AU"/>
          </a:p>
        </p:txBody>
      </p:sp>
      <p:sp>
        <p:nvSpPr>
          <p:cNvPr id="6" name="Footer Placeholder 5"/>
          <p:cNvSpPr>
            <a:spLocks noGrp="1"/>
          </p:cNvSpPr>
          <p:nvPr>
            <p:ph type="ftr" sz="quarter" idx="11"/>
          </p:nvPr>
        </p:nvSpPr>
        <p:spPr/>
        <p:txBody>
          <a:bodyPr/>
          <a:lstStyle/>
          <a:p>
            <a:r>
              <a:rPr lang="en-AU" smtClean="0"/>
              <a:t>sbk.444</a:t>
            </a:r>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15" name="Picture 14" descr="parAvion.png"/>
          <p:cNvPicPr>
            <a:picLocks noChangeAspect="1"/>
          </p:cNvPicPr>
          <p:nvPr/>
        </p:nvPicPr>
        <p:blipFill>
          <a:blip r:embed="rId3" cstate="print"/>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cstate="print"/>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cstate="print"/>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BC8A051-C8E6-4D52-8E4A-7C43B50AA554}" type="datetime1">
              <a:rPr lang="en-AU" smtClean="0"/>
              <a:pPr/>
              <a:t>29/07/2019</a:t>
            </a:fld>
            <a:endParaRPr lang="en-AU"/>
          </a:p>
        </p:txBody>
      </p:sp>
      <p:sp>
        <p:nvSpPr>
          <p:cNvPr id="5" name="Footer Placeholder 4"/>
          <p:cNvSpPr>
            <a:spLocks noGrp="1"/>
          </p:cNvSpPr>
          <p:nvPr>
            <p:ph type="ftr" sz="quarter" idx="11"/>
          </p:nvPr>
        </p:nvSpPr>
        <p:spPr/>
        <p:txBody>
          <a:bodyPr/>
          <a:lstStyle/>
          <a:p>
            <a:r>
              <a:rPr lang="en-AU" smtClean="0"/>
              <a:t>sbk.444</a:t>
            </a:r>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AD5C3C1-F729-4177-88AB-A3559CB90448}" type="datetime1">
              <a:rPr lang="en-AU" smtClean="0"/>
              <a:pPr/>
              <a:t>29/07/2019</a:t>
            </a:fld>
            <a:endParaRPr lang="en-AU"/>
          </a:p>
        </p:txBody>
      </p:sp>
      <p:sp>
        <p:nvSpPr>
          <p:cNvPr id="5" name="Footer Placeholder 4"/>
          <p:cNvSpPr>
            <a:spLocks noGrp="1"/>
          </p:cNvSpPr>
          <p:nvPr>
            <p:ph type="ftr" sz="quarter" idx="11"/>
          </p:nvPr>
        </p:nvSpPr>
        <p:spPr/>
        <p:txBody>
          <a:bodyPr/>
          <a:lstStyle/>
          <a:p>
            <a:r>
              <a:rPr lang="en-AU" smtClean="0"/>
              <a:t>sbk.444</a:t>
            </a:r>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verticalRule.png"/>
          <p:cNvPicPr>
            <a:picLocks noChangeAspect="1"/>
          </p:cNvPicPr>
          <p:nvPr/>
        </p:nvPicPr>
        <p:blipFill>
          <a:blip r:embed="rId2" cstate="print"/>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0A89BE0-4CAA-46EC-8476-687A1FE6B704}" type="datetime1">
              <a:rPr lang="en-AU" smtClean="0"/>
              <a:pPr/>
              <a:t>29/07/2019</a:t>
            </a:fld>
            <a:endParaRPr lang="en-AU"/>
          </a:p>
        </p:txBody>
      </p:sp>
      <p:sp>
        <p:nvSpPr>
          <p:cNvPr id="5" name="Footer Placeholder 4"/>
          <p:cNvSpPr>
            <a:spLocks noGrp="1"/>
          </p:cNvSpPr>
          <p:nvPr>
            <p:ph type="ftr" sz="quarter" idx="11"/>
          </p:nvPr>
        </p:nvSpPr>
        <p:spPr/>
        <p:txBody>
          <a:bodyPr/>
          <a:lstStyle/>
          <a:p>
            <a:r>
              <a:rPr lang="en-AU" smtClean="0"/>
              <a:t>sbk.444</a:t>
            </a:r>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59596383-B996-4C8E-B6BE-8BA7A4B7F7FC}" type="datetime1">
              <a:rPr lang="en-AU" smtClean="0"/>
              <a:pPr/>
              <a:t>29/07/2019</a:t>
            </a:fld>
            <a:endParaRPr lang="en-AU"/>
          </a:p>
        </p:txBody>
      </p:sp>
      <p:sp>
        <p:nvSpPr>
          <p:cNvPr id="5" name="Footer Placeholder 4"/>
          <p:cNvSpPr>
            <a:spLocks noGrp="1"/>
          </p:cNvSpPr>
          <p:nvPr>
            <p:ph type="ftr" sz="quarter" idx="11"/>
          </p:nvPr>
        </p:nvSpPr>
        <p:spPr/>
        <p:txBody>
          <a:bodyPr/>
          <a:lstStyle/>
          <a:p>
            <a:r>
              <a:rPr lang="en-AU" smtClean="0"/>
              <a:t>sbk.444</a:t>
            </a:r>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cstate="print"/>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cstate="print"/>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cstate="print"/>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3FF239-2BAB-48C0-A60C-BD157DAD9596}" type="datetime1">
              <a:rPr lang="en-AU" smtClean="0"/>
              <a:pPr/>
              <a:t>29/07/2019</a:t>
            </a:fld>
            <a:endParaRPr lang="en-AU"/>
          </a:p>
        </p:txBody>
      </p:sp>
      <p:sp>
        <p:nvSpPr>
          <p:cNvPr id="5" name="Footer Placeholder 4"/>
          <p:cNvSpPr>
            <a:spLocks noGrp="1"/>
          </p:cNvSpPr>
          <p:nvPr>
            <p:ph type="ftr" sz="quarter" idx="11"/>
          </p:nvPr>
        </p:nvSpPr>
        <p:spPr/>
        <p:txBody>
          <a:bodyPr/>
          <a:lstStyle/>
          <a:p>
            <a:r>
              <a:rPr lang="en-AU" smtClean="0"/>
              <a:t>sbk.444</a:t>
            </a:r>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4B872A7-0C8A-41CA-8161-051535223880}" type="datetime1">
              <a:rPr lang="en-AU" smtClean="0"/>
              <a:pPr/>
              <a:t>29/07/2019</a:t>
            </a:fld>
            <a:endParaRPr lang="en-AU"/>
          </a:p>
        </p:txBody>
      </p:sp>
      <p:sp>
        <p:nvSpPr>
          <p:cNvPr id="6" name="Footer Placeholder 5"/>
          <p:cNvSpPr>
            <a:spLocks noGrp="1"/>
          </p:cNvSpPr>
          <p:nvPr>
            <p:ph type="ftr" sz="quarter" idx="11"/>
          </p:nvPr>
        </p:nvSpPr>
        <p:spPr/>
        <p:txBody>
          <a:bodyPr/>
          <a:lstStyle/>
          <a:p>
            <a:r>
              <a:rPr lang="en-AU" smtClean="0"/>
              <a:t>sbk.444</a:t>
            </a:r>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CE65EA1-E7E2-45F2-9F68-0414D267604A}" type="datetime1">
              <a:rPr lang="en-AU" smtClean="0"/>
              <a:pPr/>
              <a:t>29/07/2019</a:t>
            </a:fld>
            <a:endParaRPr lang="en-AU"/>
          </a:p>
        </p:txBody>
      </p:sp>
      <p:sp>
        <p:nvSpPr>
          <p:cNvPr id="8" name="Footer Placeholder 7"/>
          <p:cNvSpPr>
            <a:spLocks noGrp="1"/>
          </p:cNvSpPr>
          <p:nvPr>
            <p:ph type="ftr" sz="quarter" idx="11"/>
          </p:nvPr>
        </p:nvSpPr>
        <p:spPr/>
        <p:txBody>
          <a:bodyPr/>
          <a:lstStyle/>
          <a:p>
            <a:r>
              <a:rPr lang="en-AU" smtClean="0"/>
              <a:t>sbk.444</a:t>
            </a:r>
            <a:endParaRPr lang="en-AU"/>
          </a:p>
        </p:txBody>
      </p:sp>
      <p:sp>
        <p:nvSpPr>
          <p:cNvPr id="9" name="Slide Number Placeholder 8"/>
          <p:cNvSpPr>
            <a:spLocks noGrp="1"/>
          </p:cNvSpPr>
          <p:nvPr>
            <p:ph type="sldNum" sz="quarter" idx="12"/>
          </p:nvPr>
        </p:nvSpPr>
        <p:spPr/>
        <p:txBody>
          <a:bodyPr/>
          <a:lstStyle/>
          <a:p>
            <a:fld id="{8F24EC31-9498-4592-84DF-DD4785B2B913}" type="slidenum">
              <a:rPr lang="en-AU" smtClean="0"/>
              <a:pPr/>
              <a:t>‹#›</a:t>
            </a:fld>
            <a:endParaRPr lang="en-AU"/>
          </a:p>
        </p:txBody>
      </p:sp>
      <p:pic>
        <p:nvPicPr>
          <p:cNvPr id="11" name="Picture 10"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CAA89C0-A37C-4DBB-B49D-18ED76480084}" type="datetime1">
              <a:rPr lang="en-AU" smtClean="0"/>
              <a:pPr/>
              <a:t>29/07/2019</a:t>
            </a:fld>
            <a:endParaRPr lang="en-AU"/>
          </a:p>
        </p:txBody>
      </p:sp>
      <p:sp>
        <p:nvSpPr>
          <p:cNvPr id="4" name="Footer Placeholder 3"/>
          <p:cNvSpPr>
            <a:spLocks noGrp="1"/>
          </p:cNvSpPr>
          <p:nvPr>
            <p:ph type="ftr" sz="quarter" idx="11"/>
          </p:nvPr>
        </p:nvSpPr>
        <p:spPr/>
        <p:txBody>
          <a:bodyPr/>
          <a:lstStyle/>
          <a:p>
            <a:r>
              <a:rPr lang="en-AU" smtClean="0"/>
              <a:t>sbk.444</a:t>
            </a:r>
            <a:endParaRPr lang="en-AU"/>
          </a:p>
        </p:txBody>
      </p:sp>
      <p:sp>
        <p:nvSpPr>
          <p:cNvPr id="5" name="Slide Number Placeholder 4"/>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91450-B2F9-448E-8C55-28BC48241884}" type="datetime1">
              <a:rPr lang="en-AU" smtClean="0"/>
              <a:pPr/>
              <a:t>29/07/2019</a:t>
            </a:fld>
            <a:endParaRPr lang="en-AU"/>
          </a:p>
        </p:txBody>
      </p:sp>
      <p:sp>
        <p:nvSpPr>
          <p:cNvPr id="3" name="Footer Placeholder 2"/>
          <p:cNvSpPr>
            <a:spLocks noGrp="1"/>
          </p:cNvSpPr>
          <p:nvPr>
            <p:ph type="ftr" sz="quarter" idx="11"/>
          </p:nvPr>
        </p:nvSpPr>
        <p:spPr/>
        <p:txBody>
          <a:bodyPr/>
          <a:lstStyle/>
          <a:p>
            <a:r>
              <a:rPr lang="en-AU" smtClean="0"/>
              <a:t>sbk.444</a:t>
            </a:r>
            <a:endParaRPr lang="en-AU"/>
          </a:p>
        </p:txBody>
      </p:sp>
      <p:sp>
        <p:nvSpPr>
          <p:cNvPr id="4" name="Slide Number Placeholder 3"/>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44341-5B65-42B2-A436-CB48C7E79CD4}" type="datetime1">
              <a:rPr lang="en-AU" smtClean="0"/>
              <a:pPr/>
              <a:t>29/07/2019</a:t>
            </a:fld>
            <a:endParaRPr lang="en-AU"/>
          </a:p>
        </p:txBody>
      </p:sp>
      <p:sp>
        <p:nvSpPr>
          <p:cNvPr id="6" name="Footer Placeholder 5"/>
          <p:cNvSpPr>
            <a:spLocks noGrp="1"/>
          </p:cNvSpPr>
          <p:nvPr>
            <p:ph type="ftr" sz="quarter" idx="11"/>
          </p:nvPr>
        </p:nvSpPr>
        <p:spPr/>
        <p:txBody>
          <a:bodyPr/>
          <a:lstStyle/>
          <a:p>
            <a:r>
              <a:rPr lang="en-AU" smtClean="0"/>
              <a:t>sbk.444</a:t>
            </a:r>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cstate="print"/>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r>
              <a:rPr lang="en-AU" smtClean="0"/>
              <a:t>sbk.444</a:t>
            </a:r>
            <a:endParaRPr lang="en-AU"/>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10E15D3E-B21D-4863-A5FE-E3C7A1ABBF9E}" type="datetime1">
              <a:rPr lang="en-AU" smtClean="0"/>
              <a:pPr/>
              <a:t>29/07/2019</a:t>
            </a:fld>
            <a:endParaRPr lang="en-AU"/>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8F24EC31-9498-4592-84DF-DD4785B2B91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Lst>
  <p:hf sldNum="0" hdr="0" ftr="0" dt="0"/>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57"/>
          <p:cNvSpPr>
            <a:spLocks noChangeArrowheads="1"/>
          </p:cNvSpPr>
          <p:nvPr/>
        </p:nvSpPr>
        <p:spPr bwMode="auto">
          <a:xfrm>
            <a:off x="228600" y="1676400"/>
            <a:ext cx="8674100" cy="1600200"/>
          </a:xfrm>
          <a:prstGeom prst="rect">
            <a:avLst/>
          </a:prstGeom>
          <a:solidFill>
            <a:srgbClr val="006B61"/>
          </a:solidFill>
          <a:ln w="12700">
            <a:solidFill>
              <a:srgbClr val="006B61"/>
            </a:solidFill>
            <a:miter lim="800000"/>
            <a:headEnd/>
            <a:tailEnd/>
          </a:ln>
        </p:spPr>
        <p:txBody>
          <a:bodyPr wrap="none" anchor="ctr"/>
          <a:lstStyle/>
          <a:p>
            <a:endParaRPr lang="en-US"/>
          </a:p>
        </p:txBody>
      </p:sp>
      <p:sp>
        <p:nvSpPr>
          <p:cNvPr id="57346" name="Rectangle 2"/>
          <p:cNvSpPr>
            <a:spLocks noGrp="1" noChangeArrowheads="1"/>
          </p:cNvSpPr>
          <p:nvPr>
            <p:ph type="title"/>
          </p:nvPr>
        </p:nvSpPr>
        <p:spPr>
          <a:xfrm>
            <a:off x="0" y="1828800"/>
            <a:ext cx="9144000" cy="1447800"/>
          </a:xfrm>
          <a:effectLst>
            <a:outerShdw dist="28398" dir="14606097" algn="ctr" rotWithShape="0">
              <a:schemeClr val="folHlink"/>
            </a:outerShdw>
          </a:effectLst>
        </p:spPr>
        <p:txBody>
          <a:bodyPr/>
          <a:lstStyle/>
          <a:p>
            <a:pPr fontAlgn="auto">
              <a:lnSpc>
                <a:spcPct val="90000"/>
              </a:lnSpc>
              <a:spcAft>
                <a:spcPts val="0"/>
              </a:spcAft>
              <a:defRPr/>
            </a:pPr>
            <a:r>
              <a:rPr lang="en-US">
                <a:solidFill>
                  <a:srgbClr val="DDFFFF"/>
                </a:solidFill>
              </a:rPr>
              <a:t>International Arbitrage And</a:t>
            </a:r>
            <a:br>
              <a:rPr lang="en-US">
                <a:solidFill>
                  <a:srgbClr val="DDFFFF"/>
                </a:solidFill>
              </a:rPr>
            </a:br>
            <a:r>
              <a:rPr lang="en-US">
                <a:solidFill>
                  <a:srgbClr val="DDFFFF"/>
                </a:solidFill>
              </a:rPr>
              <a:t>Interest Rate Parity</a:t>
            </a:r>
            <a:endParaRPr lang="en-US" sz="4400" b="0"/>
          </a:p>
        </p:txBody>
      </p:sp>
      <p:sp>
        <p:nvSpPr>
          <p:cNvPr id="10244" name="Text Box 167"/>
          <p:cNvSpPr txBox="1">
            <a:spLocks noChangeArrowheads="1"/>
          </p:cNvSpPr>
          <p:nvPr/>
        </p:nvSpPr>
        <p:spPr bwMode="auto">
          <a:xfrm>
            <a:off x="0" y="6553200"/>
            <a:ext cx="4778375" cy="304800"/>
          </a:xfrm>
          <a:prstGeom prst="rect">
            <a:avLst/>
          </a:prstGeom>
          <a:noFill/>
          <a:ln w="9525">
            <a:noFill/>
            <a:miter lim="800000"/>
            <a:headEnd/>
            <a:tailEnd/>
          </a:ln>
        </p:spPr>
        <p:txBody>
          <a:bodyPr>
            <a:spAutoFit/>
          </a:bodyPr>
          <a:lstStyle/>
          <a:p>
            <a:pPr algn="l">
              <a:spcBef>
                <a:spcPct val="50000"/>
              </a:spcBef>
            </a:pPr>
            <a:r>
              <a:rPr lang="en-US" sz="1400" b="0" i="1" dirty="0"/>
              <a:t>South-Western/Thomson Learning © 2003</a:t>
            </a:r>
            <a:endParaRPr lang="en-US" sz="1400" b="0" dirty="0">
              <a:latin typeface="Times New Roman" pitchFamily="18" charset="0"/>
            </a:endParaRPr>
          </a:p>
        </p:txBody>
      </p:sp>
      <p:grpSp>
        <p:nvGrpSpPr>
          <p:cNvPr id="2" name="Group 209"/>
          <p:cNvGrpSpPr>
            <a:grpSpLocks/>
          </p:cNvGrpSpPr>
          <p:nvPr/>
        </p:nvGrpSpPr>
        <p:grpSpPr bwMode="auto">
          <a:xfrm>
            <a:off x="6532563" y="3733800"/>
            <a:ext cx="2230437" cy="2819400"/>
            <a:chOff x="4115" y="2352"/>
            <a:chExt cx="1405" cy="1776"/>
          </a:xfrm>
        </p:grpSpPr>
        <p:sp>
          <p:nvSpPr>
            <p:cNvPr id="10247" name="Freeform 189"/>
            <p:cNvSpPr>
              <a:spLocks/>
            </p:cNvSpPr>
            <p:nvPr/>
          </p:nvSpPr>
          <p:spPr bwMode="auto">
            <a:xfrm>
              <a:off x="5099" y="2405"/>
              <a:ext cx="20" cy="17"/>
            </a:xfrm>
            <a:custGeom>
              <a:avLst/>
              <a:gdLst>
                <a:gd name="T0" fmla="*/ 20 w 20"/>
                <a:gd name="T1" fmla="*/ 17 h 17"/>
                <a:gd name="T2" fmla="*/ 20 w 20"/>
                <a:gd name="T3" fmla="*/ 9 h 17"/>
                <a:gd name="T4" fmla="*/ 15 w 20"/>
                <a:gd name="T5" fmla="*/ 2 h 17"/>
                <a:gd name="T6" fmla="*/ 7 w 20"/>
                <a:gd name="T7" fmla="*/ 0 h 17"/>
                <a:gd name="T8" fmla="*/ 0 w 20"/>
                <a:gd name="T9" fmla="*/ 7 h 17"/>
                <a:gd name="T10" fmla="*/ 20 w 20"/>
                <a:gd name="T11" fmla="*/ 17 h 17"/>
                <a:gd name="T12" fmla="*/ 0 60000 65536"/>
                <a:gd name="T13" fmla="*/ 0 60000 65536"/>
                <a:gd name="T14" fmla="*/ 0 60000 65536"/>
                <a:gd name="T15" fmla="*/ 0 60000 65536"/>
                <a:gd name="T16" fmla="*/ 0 60000 65536"/>
                <a:gd name="T17" fmla="*/ 0 60000 65536"/>
                <a:gd name="T18" fmla="*/ 0 w 20"/>
                <a:gd name="T19" fmla="*/ 0 h 17"/>
                <a:gd name="T20" fmla="*/ 20 w 20"/>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20" h="17">
                  <a:moveTo>
                    <a:pt x="20" y="17"/>
                  </a:moveTo>
                  <a:lnTo>
                    <a:pt x="20" y="9"/>
                  </a:lnTo>
                  <a:lnTo>
                    <a:pt x="15" y="2"/>
                  </a:lnTo>
                  <a:lnTo>
                    <a:pt x="7" y="0"/>
                  </a:lnTo>
                  <a:lnTo>
                    <a:pt x="0" y="7"/>
                  </a:lnTo>
                  <a:lnTo>
                    <a:pt x="20" y="17"/>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48" name="Freeform 190"/>
            <p:cNvSpPr>
              <a:spLocks/>
            </p:cNvSpPr>
            <p:nvPr/>
          </p:nvSpPr>
          <p:spPr bwMode="auto">
            <a:xfrm>
              <a:off x="5061" y="2412"/>
              <a:ext cx="58" cy="76"/>
            </a:xfrm>
            <a:custGeom>
              <a:avLst/>
              <a:gdLst>
                <a:gd name="T0" fmla="*/ 10 w 58"/>
                <a:gd name="T1" fmla="*/ 71 h 76"/>
                <a:gd name="T2" fmla="*/ 20 w 58"/>
                <a:gd name="T3" fmla="*/ 76 h 76"/>
                <a:gd name="T4" fmla="*/ 58 w 58"/>
                <a:gd name="T5" fmla="*/ 10 h 76"/>
                <a:gd name="T6" fmla="*/ 38 w 58"/>
                <a:gd name="T7" fmla="*/ 0 h 76"/>
                <a:gd name="T8" fmla="*/ 0 w 58"/>
                <a:gd name="T9" fmla="*/ 66 h 76"/>
                <a:gd name="T10" fmla="*/ 10 w 58"/>
                <a:gd name="T11" fmla="*/ 71 h 76"/>
                <a:gd name="T12" fmla="*/ 0 60000 65536"/>
                <a:gd name="T13" fmla="*/ 0 60000 65536"/>
                <a:gd name="T14" fmla="*/ 0 60000 65536"/>
                <a:gd name="T15" fmla="*/ 0 60000 65536"/>
                <a:gd name="T16" fmla="*/ 0 60000 65536"/>
                <a:gd name="T17" fmla="*/ 0 60000 65536"/>
                <a:gd name="T18" fmla="*/ 0 w 58"/>
                <a:gd name="T19" fmla="*/ 0 h 76"/>
                <a:gd name="T20" fmla="*/ 58 w 58"/>
                <a:gd name="T21" fmla="*/ 76 h 76"/>
              </a:gdLst>
              <a:ahLst/>
              <a:cxnLst>
                <a:cxn ang="T12">
                  <a:pos x="T0" y="T1"/>
                </a:cxn>
                <a:cxn ang="T13">
                  <a:pos x="T2" y="T3"/>
                </a:cxn>
                <a:cxn ang="T14">
                  <a:pos x="T4" y="T5"/>
                </a:cxn>
                <a:cxn ang="T15">
                  <a:pos x="T6" y="T7"/>
                </a:cxn>
                <a:cxn ang="T16">
                  <a:pos x="T8" y="T9"/>
                </a:cxn>
                <a:cxn ang="T17">
                  <a:pos x="T10" y="T11"/>
                </a:cxn>
              </a:cxnLst>
              <a:rect l="T18" t="T19" r="T20" b="T21"/>
              <a:pathLst>
                <a:path w="58" h="76">
                  <a:moveTo>
                    <a:pt x="10" y="71"/>
                  </a:moveTo>
                  <a:lnTo>
                    <a:pt x="20" y="76"/>
                  </a:lnTo>
                  <a:lnTo>
                    <a:pt x="58" y="10"/>
                  </a:lnTo>
                  <a:lnTo>
                    <a:pt x="38" y="0"/>
                  </a:lnTo>
                  <a:lnTo>
                    <a:pt x="0" y="66"/>
                  </a:lnTo>
                  <a:lnTo>
                    <a:pt x="10" y="71"/>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49" name="Freeform 191"/>
            <p:cNvSpPr>
              <a:spLocks/>
            </p:cNvSpPr>
            <p:nvPr/>
          </p:nvSpPr>
          <p:spPr bwMode="auto">
            <a:xfrm>
              <a:off x="5061" y="2478"/>
              <a:ext cx="20" cy="17"/>
            </a:xfrm>
            <a:custGeom>
              <a:avLst/>
              <a:gdLst>
                <a:gd name="T0" fmla="*/ 0 w 20"/>
                <a:gd name="T1" fmla="*/ 0 h 17"/>
                <a:gd name="T2" fmla="*/ 0 w 20"/>
                <a:gd name="T3" fmla="*/ 9 h 17"/>
                <a:gd name="T4" fmla="*/ 5 w 20"/>
                <a:gd name="T5" fmla="*/ 15 h 17"/>
                <a:gd name="T6" fmla="*/ 13 w 20"/>
                <a:gd name="T7" fmla="*/ 17 h 17"/>
                <a:gd name="T8" fmla="*/ 20 w 20"/>
                <a:gd name="T9" fmla="*/ 10 h 17"/>
                <a:gd name="T10" fmla="*/ 0 w 20"/>
                <a:gd name="T11" fmla="*/ 0 h 17"/>
                <a:gd name="T12" fmla="*/ 0 60000 65536"/>
                <a:gd name="T13" fmla="*/ 0 60000 65536"/>
                <a:gd name="T14" fmla="*/ 0 60000 65536"/>
                <a:gd name="T15" fmla="*/ 0 60000 65536"/>
                <a:gd name="T16" fmla="*/ 0 60000 65536"/>
                <a:gd name="T17" fmla="*/ 0 60000 65536"/>
                <a:gd name="T18" fmla="*/ 0 w 20"/>
                <a:gd name="T19" fmla="*/ 0 h 17"/>
                <a:gd name="T20" fmla="*/ 20 w 20"/>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20" h="17">
                  <a:moveTo>
                    <a:pt x="0" y="0"/>
                  </a:moveTo>
                  <a:lnTo>
                    <a:pt x="0" y="9"/>
                  </a:lnTo>
                  <a:lnTo>
                    <a:pt x="5" y="15"/>
                  </a:lnTo>
                  <a:lnTo>
                    <a:pt x="13" y="17"/>
                  </a:lnTo>
                  <a:lnTo>
                    <a:pt x="20" y="10"/>
                  </a:lnTo>
                  <a:lnTo>
                    <a:pt x="0" y="0"/>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50" name="Freeform 193"/>
            <p:cNvSpPr>
              <a:spLocks/>
            </p:cNvSpPr>
            <p:nvPr/>
          </p:nvSpPr>
          <p:spPr bwMode="auto">
            <a:xfrm>
              <a:off x="4767" y="3045"/>
              <a:ext cx="650" cy="651"/>
            </a:xfrm>
            <a:custGeom>
              <a:avLst/>
              <a:gdLst>
                <a:gd name="T0" fmla="*/ 623 w 650"/>
                <a:gd name="T1" fmla="*/ 0 h 651"/>
                <a:gd name="T2" fmla="*/ 623 w 650"/>
                <a:gd name="T3" fmla="*/ 0 h 651"/>
                <a:gd name="T4" fmla="*/ 622 w 650"/>
                <a:gd name="T5" fmla="*/ 65 h 651"/>
                <a:gd name="T6" fmla="*/ 612 w 650"/>
                <a:gd name="T7" fmla="*/ 127 h 651"/>
                <a:gd name="T8" fmla="*/ 597 w 650"/>
                <a:gd name="T9" fmla="*/ 187 h 651"/>
                <a:gd name="T10" fmla="*/ 575 w 650"/>
                <a:gd name="T11" fmla="*/ 243 h 651"/>
                <a:gd name="T12" fmla="*/ 550 w 650"/>
                <a:gd name="T13" fmla="*/ 298 h 651"/>
                <a:gd name="T14" fmla="*/ 517 w 650"/>
                <a:gd name="T15" fmla="*/ 350 h 651"/>
                <a:gd name="T16" fmla="*/ 480 w 650"/>
                <a:gd name="T17" fmla="*/ 396 h 651"/>
                <a:gd name="T18" fmla="*/ 442 w 650"/>
                <a:gd name="T19" fmla="*/ 443 h 651"/>
                <a:gd name="T20" fmla="*/ 395 w 650"/>
                <a:gd name="T21" fmla="*/ 481 h 651"/>
                <a:gd name="T22" fmla="*/ 349 w 650"/>
                <a:gd name="T23" fmla="*/ 518 h 651"/>
                <a:gd name="T24" fmla="*/ 297 w 650"/>
                <a:gd name="T25" fmla="*/ 551 h 651"/>
                <a:gd name="T26" fmla="*/ 242 w 650"/>
                <a:gd name="T27" fmla="*/ 576 h 651"/>
                <a:gd name="T28" fmla="*/ 186 w 650"/>
                <a:gd name="T29" fmla="*/ 597 h 651"/>
                <a:gd name="T30" fmla="*/ 126 w 650"/>
                <a:gd name="T31" fmla="*/ 612 h 651"/>
                <a:gd name="T32" fmla="*/ 64 w 650"/>
                <a:gd name="T33" fmla="*/ 622 h 651"/>
                <a:gd name="T34" fmla="*/ 0 w 650"/>
                <a:gd name="T35" fmla="*/ 624 h 651"/>
                <a:gd name="T36" fmla="*/ 0 w 650"/>
                <a:gd name="T37" fmla="*/ 651 h 651"/>
                <a:gd name="T38" fmla="*/ 64 w 650"/>
                <a:gd name="T39" fmla="*/ 646 h 651"/>
                <a:gd name="T40" fmla="*/ 129 w 650"/>
                <a:gd name="T41" fmla="*/ 636 h 651"/>
                <a:gd name="T42" fmla="*/ 193 w 650"/>
                <a:gd name="T43" fmla="*/ 621 h 651"/>
                <a:gd name="T44" fmla="*/ 252 w 650"/>
                <a:gd name="T45" fmla="*/ 599 h 651"/>
                <a:gd name="T46" fmla="*/ 307 w 650"/>
                <a:gd name="T47" fmla="*/ 571 h 651"/>
                <a:gd name="T48" fmla="*/ 362 w 650"/>
                <a:gd name="T49" fmla="*/ 538 h 651"/>
                <a:gd name="T50" fmla="*/ 412 w 650"/>
                <a:gd name="T51" fmla="*/ 501 h 651"/>
                <a:gd name="T52" fmla="*/ 459 w 650"/>
                <a:gd name="T53" fmla="*/ 459 h 651"/>
                <a:gd name="T54" fmla="*/ 500 w 650"/>
                <a:gd name="T55" fmla="*/ 413 h 651"/>
                <a:gd name="T56" fmla="*/ 537 w 650"/>
                <a:gd name="T57" fmla="*/ 363 h 651"/>
                <a:gd name="T58" fmla="*/ 570 w 650"/>
                <a:gd name="T59" fmla="*/ 308 h 651"/>
                <a:gd name="T60" fmla="*/ 598 w 650"/>
                <a:gd name="T61" fmla="*/ 253 h 651"/>
                <a:gd name="T62" fmla="*/ 620 w 650"/>
                <a:gd name="T63" fmla="*/ 193 h 651"/>
                <a:gd name="T64" fmla="*/ 635 w 650"/>
                <a:gd name="T65" fmla="*/ 130 h 651"/>
                <a:gd name="T66" fmla="*/ 645 w 650"/>
                <a:gd name="T67" fmla="*/ 65 h 651"/>
                <a:gd name="T68" fmla="*/ 650 w 650"/>
                <a:gd name="T69" fmla="*/ 0 h 651"/>
                <a:gd name="T70" fmla="*/ 650 w 650"/>
                <a:gd name="T71" fmla="*/ 0 h 651"/>
                <a:gd name="T72" fmla="*/ 623 w 650"/>
                <a:gd name="T73" fmla="*/ 0 h 6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50"/>
                <a:gd name="T112" fmla="*/ 0 h 651"/>
                <a:gd name="T113" fmla="*/ 650 w 650"/>
                <a:gd name="T114" fmla="*/ 651 h 6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50" h="651">
                  <a:moveTo>
                    <a:pt x="623" y="0"/>
                  </a:moveTo>
                  <a:lnTo>
                    <a:pt x="623" y="0"/>
                  </a:lnTo>
                  <a:lnTo>
                    <a:pt x="622" y="65"/>
                  </a:lnTo>
                  <a:lnTo>
                    <a:pt x="612" y="127"/>
                  </a:lnTo>
                  <a:lnTo>
                    <a:pt x="597" y="187"/>
                  </a:lnTo>
                  <a:lnTo>
                    <a:pt x="575" y="243"/>
                  </a:lnTo>
                  <a:lnTo>
                    <a:pt x="550" y="298"/>
                  </a:lnTo>
                  <a:lnTo>
                    <a:pt x="517" y="350"/>
                  </a:lnTo>
                  <a:lnTo>
                    <a:pt x="480" y="396"/>
                  </a:lnTo>
                  <a:lnTo>
                    <a:pt x="442" y="443"/>
                  </a:lnTo>
                  <a:lnTo>
                    <a:pt x="395" y="481"/>
                  </a:lnTo>
                  <a:lnTo>
                    <a:pt x="349" y="518"/>
                  </a:lnTo>
                  <a:lnTo>
                    <a:pt x="297" y="551"/>
                  </a:lnTo>
                  <a:lnTo>
                    <a:pt x="242" y="576"/>
                  </a:lnTo>
                  <a:lnTo>
                    <a:pt x="186" y="597"/>
                  </a:lnTo>
                  <a:lnTo>
                    <a:pt x="126" y="612"/>
                  </a:lnTo>
                  <a:lnTo>
                    <a:pt x="64" y="622"/>
                  </a:lnTo>
                  <a:lnTo>
                    <a:pt x="0" y="624"/>
                  </a:lnTo>
                  <a:lnTo>
                    <a:pt x="0" y="651"/>
                  </a:lnTo>
                  <a:lnTo>
                    <a:pt x="64" y="646"/>
                  </a:lnTo>
                  <a:lnTo>
                    <a:pt x="129" y="636"/>
                  </a:lnTo>
                  <a:lnTo>
                    <a:pt x="193" y="621"/>
                  </a:lnTo>
                  <a:lnTo>
                    <a:pt x="252" y="599"/>
                  </a:lnTo>
                  <a:lnTo>
                    <a:pt x="307" y="571"/>
                  </a:lnTo>
                  <a:lnTo>
                    <a:pt x="362" y="538"/>
                  </a:lnTo>
                  <a:lnTo>
                    <a:pt x="412" y="501"/>
                  </a:lnTo>
                  <a:lnTo>
                    <a:pt x="459" y="459"/>
                  </a:lnTo>
                  <a:lnTo>
                    <a:pt x="500" y="413"/>
                  </a:lnTo>
                  <a:lnTo>
                    <a:pt x="537" y="363"/>
                  </a:lnTo>
                  <a:lnTo>
                    <a:pt x="570" y="308"/>
                  </a:lnTo>
                  <a:lnTo>
                    <a:pt x="598" y="253"/>
                  </a:lnTo>
                  <a:lnTo>
                    <a:pt x="620" y="193"/>
                  </a:lnTo>
                  <a:lnTo>
                    <a:pt x="635" y="130"/>
                  </a:lnTo>
                  <a:lnTo>
                    <a:pt x="645" y="65"/>
                  </a:lnTo>
                  <a:lnTo>
                    <a:pt x="650" y="0"/>
                  </a:lnTo>
                  <a:lnTo>
                    <a:pt x="623" y="0"/>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51" name="Freeform 194"/>
            <p:cNvSpPr>
              <a:spLocks/>
            </p:cNvSpPr>
            <p:nvPr/>
          </p:nvSpPr>
          <p:spPr bwMode="auto">
            <a:xfrm>
              <a:off x="4767" y="2394"/>
              <a:ext cx="650" cy="651"/>
            </a:xfrm>
            <a:custGeom>
              <a:avLst/>
              <a:gdLst>
                <a:gd name="T0" fmla="*/ 0 w 650"/>
                <a:gd name="T1" fmla="*/ 26 h 651"/>
                <a:gd name="T2" fmla="*/ 0 w 650"/>
                <a:gd name="T3" fmla="*/ 26 h 651"/>
                <a:gd name="T4" fmla="*/ 64 w 650"/>
                <a:gd name="T5" fmla="*/ 28 h 651"/>
                <a:gd name="T6" fmla="*/ 126 w 650"/>
                <a:gd name="T7" fmla="*/ 38 h 651"/>
                <a:gd name="T8" fmla="*/ 186 w 650"/>
                <a:gd name="T9" fmla="*/ 53 h 651"/>
                <a:gd name="T10" fmla="*/ 242 w 650"/>
                <a:gd name="T11" fmla="*/ 74 h 651"/>
                <a:gd name="T12" fmla="*/ 297 w 650"/>
                <a:gd name="T13" fmla="*/ 99 h 651"/>
                <a:gd name="T14" fmla="*/ 349 w 650"/>
                <a:gd name="T15" fmla="*/ 133 h 651"/>
                <a:gd name="T16" fmla="*/ 395 w 650"/>
                <a:gd name="T17" fmla="*/ 169 h 651"/>
                <a:gd name="T18" fmla="*/ 442 w 650"/>
                <a:gd name="T19" fmla="*/ 207 h 651"/>
                <a:gd name="T20" fmla="*/ 480 w 650"/>
                <a:gd name="T21" fmla="*/ 254 h 651"/>
                <a:gd name="T22" fmla="*/ 517 w 650"/>
                <a:gd name="T23" fmla="*/ 301 h 651"/>
                <a:gd name="T24" fmla="*/ 548 w 650"/>
                <a:gd name="T25" fmla="*/ 352 h 651"/>
                <a:gd name="T26" fmla="*/ 575 w 650"/>
                <a:gd name="T27" fmla="*/ 409 h 651"/>
                <a:gd name="T28" fmla="*/ 597 w 650"/>
                <a:gd name="T29" fmla="*/ 465 h 651"/>
                <a:gd name="T30" fmla="*/ 612 w 650"/>
                <a:gd name="T31" fmla="*/ 525 h 651"/>
                <a:gd name="T32" fmla="*/ 622 w 650"/>
                <a:gd name="T33" fmla="*/ 587 h 651"/>
                <a:gd name="T34" fmla="*/ 623 w 650"/>
                <a:gd name="T35" fmla="*/ 651 h 651"/>
                <a:gd name="T36" fmla="*/ 650 w 650"/>
                <a:gd name="T37" fmla="*/ 651 h 651"/>
                <a:gd name="T38" fmla="*/ 645 w 650"/>
                <a:gd name="T39" fmla="*/ 587 h 651"/>
                <a:gd name="T40" fmla="*/ 635 w 650"/>
                <a:gd name="T41" fmla="*/ 522 h 651"/>
                <a:gd name="T42" fmla="*/ 620 w 650"/>
                <a:gd name="T43" fmla="*/ 459 h 651"/>
                <a:gd name="T44" fmla="*/ 598 w 650"/>
                <a:gd name="T45" fmla="*/ 399 h 651"/>
                <a:gd name="T46" fmla="*/ 572 w 650"/>
                <a:gd name="T47" fmla="*/ 342 h 651"/>
                <a:gd name="T48" fmla="*/ 537 w 650"/>
                <a:gd name="T49" fmla="*/ 287 h 651"/>
                <a:gd name="T50" fmla="*/ 500 w 650"/>
                <a:gd name="T51" fmla="*/ 237 h 651"/>
                <a:gd name="T52" fmla="*/ 459 w 650"/>
                <a:gd name="T53" fmla="*/ 191 h 651"/>
                <a:gd name="T54" fmla="*/ 412 w 650"/>
                <a:gd name="T55" fmla="*/ 149 h 651"/>
                <a:gd name="T56" fmla="*/ 362 w 650"/>
                <a:gd name="T57" fmla="*/ 113 h 651"/>
                <a:gd name="T58" fmla="*/ 307 w 650"/>
                <a:gd name="T59" fmla="*/ 79 h 651"/>
                <a:gd name="T60" fmla="*/ 252 w 650"/>
                <a:gd name="T61" fmla="*/ 51 h 651"/>
                <a:gd name="T62" fmla="*/ 193 w 650"/>
                <a:gd name="T63" fmla="*/ 30 h 651"/>
                <a:gd name="T64" fmla="*/ 129 w 650"/>
                <a:gd name="T65" fmla="*/ 15 h 651"/>
                <a:gd name="T66" fmla="*/ 64 w 650"/>
                <a:gd name="T67" fmla="*/ 5 h 651"/>
                <a:gd name="T68" fmla="*/ 0 w 650"/>
                <a:gd name="T69" fmla="*/ 0 h 651"/>
                <a:gd name="T70" fmla="*/ 0 w 650"/>
                <a:gd name="T71" fmla="*/ 0 h 651"/>
                <a:gd name="T72" fmla="*/ 0 w 650"/>
                <a:gd name="T73" fmla="*/ 26 h 6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50"/>
                <a:gd name="T112" fmla="*/ 0 h 651"/>
                <a:gd name="T113" fmla="*/ 650 w 650"/>
                <a:gd name="T114" fmla="*/ 651 h 6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50" h="651">
                  <a:moveTo>
                    <a:pt x="0" y="26"/>
                  </a:moveTo>
                  <a:lnTo>
                    <a:pt x="0" y="26"/>
                  </a:lnTo>
                  <a:lnTo>
                    <a:pt x="64" y="28"/>
                  </a:lnTo>
                  <a:lnTo>
                    <a:pt x="126" y="38"/>
                  </a:lnTo>
                  <a:lnTo>
                    <a:pt x="186" y="53"/>
                  </a:lnTo>
                  <a:lnTo>
                    <a:pt x="242" y="74"/>
                  </a:lnTo>
                  <a:lnTo>
                    <a:pt x="297" y="99"/>
                  </a:lnTo>
                  <a:lnTo>
                    <a:pt x="349" y="133"/>
                  </a:lnTo>
                  <a:lnTo>
                    <a:pt x="395" y="169"/>
                  </a:lnTo>
                  <a:lnTo>
                    <a:pt x="442" y="207"/>
                  </a:lnTo>
                  <a:lnTo>
                    <a:pt x="480" y="254"/>
                  </a:lnTo>
                  <a:lnTo>
                    <a:pt x="517" y="301"/>
                  </a:lnTo>
                  <a:lnTo>
                    <a:pt x="548" y="352"/>
                  </a:lnTo>
                  <a:lnTo>
                    <a:pt x="575" y="409"/>
                  </a:lnTo>
                  <a:lnTo>
                    <a:pt x="597" y="465"/>
                  </a:lnTo>
                  <a:lnTo>
                    <a:pt x="612" y="525"/>
                  </a:lnTo>
                  <a:lnTo>
                    <a:pt x="622" y="587"/>
                  </a:lnTo>
                  <a:lnTo>
                    <a:pt x="623" y="651"/>
                  </a:lnTo>
                  <a:lnTo>
                    <a:pt x="650" y="651"/>
                  </a:lnTo>
                  <a:lnTo>
                    <a:pt x="645" y="587"/>
                  </a:lnTo>
                  <a:lnTo>
                    <a:pt x="635" y="522"/>
                  </a:lnTo>
                  <a:lnTo>
                    <a:pt x="620" y="459"/>
                  </a:lnTo>
                  <a:lnTo>
                    <a:pt x="598" y="399"/>
                  </a:lnTo>
                  <a:lnTo>
                    <a:pt x="572" y="342"/>
                  </a:lnTo>
                  <a:lnTo>
                    <a:pt x="537" y="287"/>
                  </a:lnTo>
                  <a:lnTo>
                    <a:pt x="500" y="237"/>
                  </a:lnTo>
                  <a:lnTo>
                    <a:pt x="459" y="191"/>
                  </a:lnTo>
                  <a:lnTo>
                    <a:pt x="412" y="149"/>
                  </a:lnTo>
                  <a:lnTo>
                    <a:pt x="362" y="113"/>
                  </a:lnTo>
                  <a:lnTo>
                    <a:pt x="307" y="79"/>
                  </a:lnTo>
                  <a:lnTo>
                    <a:pt x="252" y="51"/>
                  </a:lnTo>
                  <a:lnTo>
                    <a:pt x="193" y="30"/>
                  </a:lnTo>
                  <a:lnTo>
                    <a:pt x="129" y="15"/>
                  </a:lnTo>
                  <a:lnTo>
                    <a:pt x="64" y="5"/>
                  </a:lnTo>
                  <a:lnTo>
                    <a:pt x="0" y="0"/>
                  </a:lnTo>
                  <a:lnTo>
                    <a:pt x="0" y="26"/>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52" name="Freeform 195"/>
            <p:cNvSpPr>
              <a:spLocks/>
            </p:cNvSpPr>
            <p:nvPr/>
          </p:nvSpPr>
          <p:spPr bwMode="auto">
            <a:xfrm>
              <a:off x="4115" y="2394"/>
              <a:ext cx="652" cy="651"/>
            </a:xfrm>
            <a:custGeom>
              <a:avLst/>
              <a:gdLst>
                <a:gd name="T0" fmla="*/ 26 w 652"/>
                <a:gd name="T1" fmla="*/ 651 h 651"/>
                <a:gd name="T2" fmla="*/ 26 w 652"/>
                <a:gd name="T3" fmla="*/ 651 h 651"/>
                <a:gd name="T4" fmla="*/ 28 w 652"/>
                <a:gd name="T5" fmla="*/ 587 h 651"/>
                <a:gd name="T6" fmla="*/ 38 w 652"/>
                <a:gd name="T7" fmla="*/ 525 h 651"/>
                <a:gd name="T8" fmla="*/ 53 w 652"/>
                <a:gd name="T9" fmla="*/ 465 h 651"/>
                <a:gd name="T10" fmla="*/ 75 w 652"/>
                <a:gd name="T11" fmla="*/ 409 h 651"/>
                <a:gd name="T12" fmla="*/ 101 w 652"/>
                <a:gd name="T13" fmla="*/ 352 h 651"/>
                <a:gd name="T14" fmla="*/ 133 w 652"/>
                <a:gd name="T15" fmla="*/ 301 h 651"/>
                <a:gd name="T16" fmla="*/ 169 w 652"/>
                <a:gd name="T17" fmla="*/ 254 h 651"/>
                <a:gd name="T18" fmla="*/ 209 w 652"/>
                <a:gd name="T19" fmla="*/ 207 h 651"/>
                <a:gd name="T20" fmla="*/ 254 w 652"/>
                <a:gd name="T21" fmla="*/ 169 h 651"/>
                <a:gd name="T22" fmla="*/ 301 w 652"/>
                <a:gd name="T23" fmla="*/ 133 h 651"/>
                <a:gd name="T24" fmla="*/ 352 w 652"/>
                <a:gd name="T25" fmla="*/ 101 h 651"/>
                <a:gd name="T26" fmla="*/ 409 w 652"/>
                <a:gd name="T27" fmla="*/ 74 h 651"/>
                <a:gd name="T28" fmla="*/ 465 w 652"/>
                <a:gd name="T29" fmla="*/ 53 h 651"/>
                <a:gd name="T30" fmla="*/ 525 w 652"/>
                <a:gd name="T31" fmla="*/ 38 h 651"/>
                <a:gd name="T32" fmla="*/ 587 w 652"/>
                <a:gd name="T33" fmla="*/ 28 h 651"/>
                <a:gd name="T34" fmla="*/ 652 w 652"/>
                <a:gd name="T35" fmla="*/ 26 h 651"/>
                <a:gd name="T36" fmla="*/ 652 w 652"/>
                <a:gd name="T37" fmla="*/ 0 h 651"/>
                <a:gd name="T38" fmla="*/ 587 w 652"/>
                <a:gd name="T39" fmla="*/ 5 h 651"/>
                <a:gd name="T40" fmla="*/ 522 w 652"/>
                <a:gd name="T41" fmla="*/ 15 h 651"/>
                <a:gd name="T42" fmla="*/ 459 w 652"/>
                <a:gd name="T43" fmla="*/ 30 h 651"/>
                <a:gd name="T44" fmla="*/ 399 w 652"/>
                <a:gd name="T45" fmla="*/ 51 h 651"/>
                <a:gd name="T46" fmla="*/ 342 w 652"/>
                <a:gd name="T47" fmla="*/ 78 h 651"/>
                <a:gd name="T48" fmla="*/ 287 w 652"/>
                <a:gd name="T49" fmla="*/ 113 h 651"/>
                <a:gd name="T50" fmla="*/ 238 w 652"/>
                <a:gd name="T51" fmla="*/ 149 h 651"/>
                <a:gd name="T52" fmla="*/ 193 w 652"/>
                <a:gd name="T53" fmla="*/ 191 h 651"/>
                <a:gd name="T54" fmla="*/ 149 w 652"/>
                <a:gd name="T55" fmla="*/ 237 h 651"/>
                <a:gd name="T56" fmla="*/ 113 w 652"/>
                <a:gd name="T57" fmla="*/ 287 h 651"/>
                <a:gd name="T58" fmla="*/ 78 w 652"/>
                <a:gd name="T59" fmla="*/ 342 h 651"/>
                <a:gd name="T60" fmla="*/ 51 w 652"/>
                <a:gd name="T61" fmla="*/ 399 h 651"/>
                <a:gd name="T62" fmla="*/ 30 w 652"/>
                <a:gd name="T63" fmla="*/ 459 h 651"/>
                <a:gd name="T64" fmla="*/ 15 w 652"/>
                <a:gd name="T65" fmla="*/ 522 h 651"/>
                <a:gd name="T66" fmla="*/ 5 w 652"/>
                <a:gd name="T67" fmla="*/ 587 h 651"/>
                <a:gd name="T68" fmla="*/ 0 w 652"/>
                <a:gd name="T69" fmla="*/ 651 h 651"/>
                <a:gd name="T70" fmla="*/ 0 w 652"/>
                <a:gd name="T71" fmla="*/ 651 h 651"/>
                <a:gd name="T72" fmla="*/ 26 w 652"/>
                <a:gd name="T73" fmla="*/ 651 h 6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52"/>
                <a:gd name="T112" fmla="*/ 0 h 651"/>
                <a:gd name="T113" fmla="*/ 652 w 652"/>
                <a:gd name="T114" fmla="*/ 651 h 6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52" h="651">
                  <a:moveTo>
                    <a:pt x="26" y="651"/>
                  </a:moveTo>
                  <a:lnTo>
                    <a:pt x="26" y="651"/>
                  </a:lnTo>
                  <a:lnTo>
                    <a:pt x="28" y="587"/>
                  </a:lnTo>
                  <a:lnTo>
                    <a:pt x="38" y="525"/>
                  </a:lnTo>
                  <a:lnTo>
                    <a:pt x="53" y="465"/>
                  </a:lnTo>
                  <a:lnTo>
                    <a:pt x="75" y="409"/>
                  </a:lnTo>
                  <a:lnTo>
                    <a:pt x="101" y="352"/>
                  </a:lnTo>
                  <a:lnTo>
                    <a:pt x="133" y="301"/>
                  </a:lnTo>
                  <a:lnTo>
                    <a:pt x="169" y="254"/>
                  </a:lnTo>
                  <a:lnTo>
                    <a:pt x="209" y="207"/>
                  </a:lnTo>
                  <a:lnTo>
                    <a:pt x="254" y="169"/>
                  </a:lnTo>
                  <a:lnTo>
                    <a:pt x="301" y="133"/>
                  </a:lnTo>
                  <a:lnTo>
                    <a:pt x="352" y="101"/>
                  </a:lnTo>
                  <a:lnTo>
                    <a:pt x="409" y="74"/>
                  </a:lnTo>
                  <a:lnTo>
                    <a:pt x="465" y="53"/>
                  </a:lnTo>
                  <a:lnTo>
                    <a:pt x="525" y="38"/>
                  </a:lnTo>
                  <a:lnTo>
                    <a:pt x="587" y="28"/>
                  </a:lnTo>
                  <a:lnTo>
                    <a:pt x="652" y="26"/>
                  </a:lnTo>
                  <a:lnTo>
                    <a:pt x="652" y="0"/>
                  </a:lnTo>
                  <a:lnTo>
                    <a:pt x="587" y="5"/>
                  </a:lnTo>
                  <a:lnTo>
                    <a:pt x="522" y="15"/>
                  </a:lnTo>
                  <a:lnTo>
                    <a:pt x="459" y="30"/>
                  </a:lnTo>
                  <a:lnTo>
                    <a:pt x="399" y="51"/>
                  </a:lnTo>
                  <a:lnTo>
                    <a:pt x="342" y="78"/>
                  </a:lnTo>
                  <a:lnTo>
                    <a:pt x="287" y="113"/>
                  </a:lnTo>
                  <a:lnTo>
                    <a:pt x="238" y="149"/>
                  </a:lnTo>
                  <a:lnTo>
                    <a:pt x="193" y="191"/>
                  </a:lnTo>
                  <a:lnTo>
                    <a:pt x="149" y="237"/>
                  </a:lnTo>
                  <a:lnTo>
                    <a:pt x="113" y="287"/>
                  </a:lnTo>
                  <a:lnTo>
                    <a:pt x="78" y="342"/>
                  </a:lnTo>
                  <a:lnTo>
                    <a:pt x="51" y="399"/>
                  </a:lnTo>
                  <a:lnTo>
                    <a:pt x="30" y="459"/>
                  </a:lnTo>
                  <a:lnTo>
                    <a:pt x="15" y="522"/>
                  </a:lnTo>
                  <a:lnTo>
                    <a:pt x="5" y="587"/>
                  </a:lnTo>
                  <a:lnTo>
                    <a:pt x="0" y="651"/>
                  </a:lnTo>
                  <a:lnTo>
                    <a:pt x="26" y="651"/>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53" name="Freeform 196"/>
            <p:cNvSpPr>
              <a:spLocks/>
            </p:cNvSpPr>
            <p:nvPr/>
          </p:nvSpPr>
          <p:spPr bwMode="auto">
            <a:xfrm>
              <a:off x="4115" y="3045"/>
              <a:ext cx="652" cy="651"/>
            </a:xfrm>
            <a:custGeom>
              <a:avLst/>
              <a:gdLst>
                <a:gd name="T0" fmla="*/ 652 w 652"/>
                <a:gd name="T1" fmla="*/ 624 h 651"/>
                <a:gd name="T2" fmla="*/ 652 w 652"/>
                <a:gd name="T3" fmla="*/ 624 h 651"/>
                <a:gd name="T4" fmla="*/ 587 w 652"/>
                <a:gd name="T5" fmla="*/ 622 h 651"/>
                <a:gd name="T6" fmla="*/ 525 w 652"/>
                <a:gd name="T7" fmla="*/ 612 h 651"/>
                <a:gd name="T8" fmla="*/ 465 w 652"/>
                <a:gd name="T9" fmla="*/ 597 h 651"/>
                <a:gd name="T10" fmla="*/ 409 w 652"/>
                <a:gd name="T11" fmla="*/ 576 h 651"/>
                <a:gd name="T12" fmla="*/ 352 w 652"/>
                <a:gd name="T13" fmla="*/ 549 h 651"/>
                <a:gd name="T14" fmla="*/ 301 w 652"/>
                <a:gd name="T15" fmla="*/ 518 h 651"/>
                <a:gd name="T16" fmla="*/ 254 w 652"/>
                <a:gd name="T17" fmla="*/ 481 h 651"/>
                <a:gd name="T18" fmla="*/ 209 w 652"/>
                <a:gd name="T19" fmla="*/ 443 h 651"/>
                <a:gd name="T20" fmla="*/ 169 w 652"/>
                <a:gd name="T21" fmla="*/ 396 h 651"/>
                <a:gd name="T22" fmla="*/ 133 w 652"/>
                <a:gd name="T23" fmla="*/ 350 h 651"/>
                <a:gd name="T24" fmla="*/ 99 w 652"/>
                <a:gd name="T25" fmla="*/ 298 h 651"/>
                <a:gd name="T26" fmla="*/ 75 w 652"/>
                <a:gd name="T27" fmla="*/ 243 h 651"/>
                <a:gd name="T28" fmla="*/ 53 w 652"/>
                <a:gd name="T29" fmla="*/ 187 h 651"/>
                <a:gd name="T30" fmla="*/ 38 w 652"/>
                <a:gd name="T31" fmla="*/ 127 h 651"/>
                <a:gd name="T32" fmla="*/ 28 w 652"/>
                <a:gd name="T33" fmla="*/ 65 h 651"/>
                <a:gd name="T34" fmla="*/ 26 w 652"/>
                <a:gd name="T35" fmla="*/ 0 h 651"/>
                <a:gd name="T36" fmla="*/ 0 w 652"/>
                <a:gd name="T37" fmla="*/ 0 h 651"/>
                <a:gd name="T38" fmla="*/ 5 w 652"/>
                <a:gd name="T39" fmla="*/ 65 h 651"/>
                <a:gd name="T40" fmla="*/ 15 w 652"/>
                <a:gd name="T41" fmla="*/ 130 h 651"/>
                <a:gd name="T42" fmla="*/ 30 w 652"/>
                <a:gd name="T43" fmla="*/ 193 h 651"/>
                <a:gd name="T44" fmla="*/ 51 w 652"/>
                <a:gd name="T45" fmla="*/ 253 h 651"/>
                <a:gd name="T46" fmla="*/ 80 w 652"/>
                <a:gd name="T47" fmla="*/ 308 h 651"/>
                <a:gd name="T48" fmla="*/ 113 w 652"/>
                <a:gd name="T49" fmla="*/ 363 h 651"/>
                <a:gd name="T50" fmla="*/ 149 w 652"/>
                <a:gd name="T51" fmla="*/ 413 h 651"/>
                <a:gd name="T52" fmla="*/ 193 w 652"/>
                <a:gd name="T53" fmla="*/ 459 h 651"/>
                <a:gd name="T54" fmla="*/ 238 w 652"/>
                <a:gd name="T55" fmla="*/ 501 h 651"/>
                <a:gd name="T56" fmla="*/ 287 w 652"/>
                <a:gd name="T57" fmla="*/ 538 h 651"/>
                <a:gd name="T58" fmla="*/ 342 w 652"/>
                <a:gd name="T59" fmla="*/ 572 h 651"/>
                <a:gd name="T60" fmla="*/ 399 w 652"/>
                <a:gd name="T61" fmla="*/ 599 h 651"/>
                <a:gd name="T62" fmla="*/ 459 w 652"/>
                <a:gd name="T63" fmla="*/ 621 h 651"/>
                <a:gd name="T64" fmla="*/ 522 w 652"/>
                <a:gd name="T65" fmla="*/ 636 h 651"/>
                <a:gd name="T66" fmla="*/ 587 w 652"/>
                <a:gd name="T67" fmla="*/ 646 h 651"/>
                <a:gd name="T68" fmla="*/ 652 w 652"/>
                <a:gd name="T69" fmla="*/ 651 h 651"/>
                <a:gd name="T70" fmla="*/ 652 w 652"/>
                <a:gd name="T71" fmla="*/ 651 h 651"/>
                <a:gd name="T72" fmla="*/ 652 w 652"/>
                <a:gd name="T73" fmla="*/ 624 h 6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52"/>
                <a:gd name="T112" fmla="*/ 0 h 651"/>
                <a:gd name="T113" fmla="*/ 652 w 652"/>
                <a:gd name="T114" fmla="*/ 651 h 6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52" h="651">
                  <a:moveTo>
                    <a:pt x="652" y="624"/>
                  </a:moveTo>
                  <a:lnTo>
                    <a:pt x="652" y="624"/>
                  </a:lnTo>
                  <a:lnTo>
                    <a:pt x="587" y="622"/>
                  </a:lnTo>
                  <a:lnTo>
                    <a:pt x="525" y="612"/>
                  </a:lnTo>
                  <a:lnTo>
                    <a:pt x="465" y="597"/>
                  </a:lnTo>
                  <a:lnTo>
                    <a:pt x="409" y="576"/>
                  </a:lnTo>
                  <a:lnTo>
                    <a:pt x="352" y="549"/>
                  </a:lnTo>
                  <a:lnTo>
                    <a:pt x="301" y="518"/>
                  </a:lnTo>
                  <a:lnTo>
                    <a:pt x="254" y="481"/>
                  </a:lnTo>
                  <a:lnTo>
                    <a:pt x="209" y="443"/>
                  </a:lnTo>
                  <a:lnTo>
                    <a:pt x="169" y="396"/>
                  </a:lnTo>
                  <a:lnTo>
                    <a:pt x="133" y="350"/>
                  </a:lnTo>
                  <a:lnTo>
                    <a:pt x="99" y="298"/>
                  </a:lnTo>
                  <a:lnTo>
                    <a:pt x="75" y="243"/>
                  </a:lnTo>
                  <a:lnTo>
                    <a:pt x="53" y="187"/>
                  </a:lnTo>
                  <a:lnTo>
                    <a:pt x="38" y="127"/>
                  </a:lnTo>
                  <a:lnTo>
                    <a:pt x="28" y="65"/>
                  </a:lnTo>
                  <a:lnTo>
                    <a:pt x="26" y="0"/>
                  </a:lnTo>
                  <a:lnTo>
                    <a:pt x="0" y="0"/>
                  </a:lnTo>
                  <a:lnTo>
                    <a:pt x="5" y="65"/>
                  </a:lnTo>
                  <a:lnTo>
                    <a:pt x="15" y="130"/>
                  </a:lnTo>
                  <a:lnTo>
                    <a:pt x="30" y="193"/>
                  </a:lnTo>
                  <a:lnTo>
                    <a:pt x="51" y="253"/>
                  </a:lnTo>
                  <a:lnTo>
                    <a:pt x="80" y="308"/>
                  </a:lnTo>
                  <a:lnTo>
                    <a:pt x="113" y="363"/>
                  </a:lnTo>
                  <a:lnTo>
                    <a:pt x="149" y="413"/>
                  </a:lnTo>
                  <a:lnTo>
                    <a:pt x="193" y="459"/>
                  </a:lnTo>
                  <a:lnTo>
                    <a:pt x="238" y="501"/>
                  </a:lnTo>
                  <a:lnTo>
                    <a:pt x="287" y="538"/>
                  </a:lnTo>
                  <a:lnTo>
                    <a:pt x="342" y="572"/>
                  </a:lnTo>
                  <a:lnTo>
                    <a:pt x="399" y="599"/>
                  </a:lnTo>
                  <a:lnTo>
                    <a:pt x="459" y="621"/>
                  </a:lnTo>
                  <a:lnTo>
                    <a:pt x="522" y="636"/>
                  </a:lnTo>
                  <a:lnTo>
                    <a:pt x="587" y="646"/>
                  </a:lnTo>
                  <a:lnTo>
                    <a:pt x="652" y="651"/>
                  </a:lnTo>
                  <a:lnTo>
                    <a:pt x="652" y="624"/>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54" name="Freeform 197"/>
            <p:cNvSpPr>
              <a:spLocks/>
            </p:cNvSpPr>
            <p:nvPr/>
          </p:nvSpPr>
          <p:spPr bwMode="auto">
            <a:xfrm>
              <a:off x="4306" y="2352"/>
              <a:ext cx="1214" cy="1776"/>
            </a:xfrm>
            <a:custGeom>
              <a:avLst/>
              <a:gdLst>
                <a:gd name="T0" fmla="*/ 530 w 1214"/>
                <a:gd name="T1" fmla="*/ 1458 h 1776"/>
                <a:gd name="T2" fmla="*/ 509 w 1214"/>
                <a:gd name="T3" fmla="*/ 1568 h 1776"/>
                <a:gd name="T4" fmla="*/ 542 w 1214"/>
                <a:gd name="T5" fmla="*/ 1585 h 1776"/>
                <a:gd name="T6" fmla="*/ 580 w 1214"/>
                <a:gd name="T7" fmla="*/ 1623 h 1776"/>
                <a:gd name="T8" fmla="*/ 637 w 1214"/>
                <a:gd name="T9" fmla="*/ 1670 h 1776"/>
                <a:gd name="T10" fmla="*/ 707 w 1214"/>
                <a:gd name="T11" fmla="*/ 1711 h 1776"/>
                <a:gd name="T12" fmla="*/ 780 w 1214"/>
                <a:gd name="T13" fmla="*/ 1741 h 1776"/>
                <a:gd name="T14" fmla="*/ 835 w 1214"/>
                <a:gd name="T15" fmla="*/ 1754 h 1776"/>
                <a:gd name="T16" fmla="*/ 848 w 1214"/>
                <a:gd name="T17" fmla="*/ 1776 h 1776"/>
                <a:gd name="T18" fmla="*/ 78 w 1214"/>
                <a:gd name="T19" fmla="*/ 1764 h 1776"/>
                <a:gd name="T20" fmla="*/ 116 w 1214"/>
                <a:gd name="T21" fmla="*/ 1744 h 1776"/>
                <a:gd name="T22" fmla="*/ 190 w 1214"/>
                <a:gd name="T23" fmla="*/ 1724 h 1776"/>
                <a:gd name="T24" fmla="*/ 261 w 1214"/>
                <a:gd name="T25" fmla="*/ 1685 h 1776"/>
                <a:gd name="T26" fmla="*/ 323 w 1214"/>
                <a:gd name="T27" fmla="*/ 1638 h 1776"/>
                <a:gd name="T28" fmla="*/ 369 w 1214"/>
                <a:gd name="T29" fmla="*/ 1595 h 1776"/>
                <a:gd name="T30" fmla="*/ 391 w 1214"/>
                <a:gd name="T31" fmla="*/ 1568 h 1776"/>
                <a:gd name="T32" fmla="*/ 391 w 1214"/>
                <a:gd name="T33" fmla="*/ 1552 h 1776"/>
                <a:gd name="T34" fmla="*/ 414 w 1214"/>
                <a:gd name="T35" fmla="*/ 1443 h 1776"/>
                <a:gd name="T36" fmla="*/ 326 w 1214"/>
                <a:gd name="T37" fmla="*/ 1435 h 1776"/>
                <a:gd name="T38" fmla="*/ 244 w 1214"/>
                <a:gd name="T39" fmla="*/ 1415 h 1776"/>
                <a:gd name="T40" fmla="*/ 166 w 1214"/>
                <a:gd name="T41" fmla="*/ 1387 h 1776"/>
                <a:gd name="T42" fmla="*/ 91 w 1214"/>
                <a:gd name="T43" fmla="*/ 1350 h 1776"/>
                <a:gd name="T44" fmla="*/ 22 w 1214"/>
                <a:gd name="T45" fmla="*/ 1305 h 1776"/>
                <a:gd name="T46" fmla="*/ 47 w 1214"/>
                <a:gd name="T47" fmla="*/ 1275 h 1776"/>
                <a:gd name="T48" fmla="*/ 120 w 1214"/>
                <a:gd name="T49" fmla="*/ 1322 h 1776"/>
                <a:gd name="T50" fmla="*/ 198 w 1214"/>
                <a:gd name="T51" fmla="*/ 1357 h 1776"/>
                <a:gd name="T52" fmla="*/ 283 w 1214"/>
                <a:gd name="T53" fmla="*/ 1385 h 1776"/>
                <a:gd name="T54" fmla="*/ 369 w 1214"/>
                <a:gd name="T55" fmla="*/ 1402 h 1776"/>
                <a:gd name="T56" fmla="*/ 461 w 1214"/>
                <a:gd name="T57" fmla="*/ 1407 h 1776"/>
                <a:gd name="T58" fmla="*/ 673 w 1214"/>
                <a:gd name="T59" fmla="*/ 1375 h 1776"/>
                <a:gd name="T60" fmla="*/ 860 w 1214"/>
                <a:gd name="T61" fmla="*/ 1285 h 1776"/>
                <a:gd name="T62" fmla="*/ 1011 w 1214"/>
                <a:gd name="T63" fmla="*/ 1147 h 1776"/>
                <a:gd name="T64" fmla="*/ 1118 w 1214"/>
                <a:gd name="T65" fmla="*/ 971 h 1776"/>
                <a:gd name="T66" fmla="*/ 1171 w 1214"/>
                <a:gd name="T67" fmla="*/ 767 h 1776"/>
                <a:gd name="T68" fmla="*/ 1166 w 1214"/>
                <a:gd name="T69" fmla="*/ 585 h 1776"/>
                <a:gd name="T70" fmla="*/ 1124 w 1214"/>
                <a:gd name="T71" fmla="*/ 431 h 1776"/>
                <a:gd name="T72" fmla="*/ 1053 w 1214"/>
                <a:gd name="T73" fmla="*/ 294 h 1776"/>
                <a:gd name="T74" fmla="*/ 953 w 1214"/>
                <a:gd name="T75" fmla="*/ 176 h 1776"/>
                <a:gd name="T76" fmla="*/ 830 w 1214"/>
                <a:gd name="T77" fmla="*/ 81 h 1776"/>
                <a:gd name="T78" fmla="*/ 753 w 1214"/>
                <a:gd name="T79" fmla="*/ 0 h 1776"/>
                <a:gd name="T80" fmla="*/ 896 w 1214"/>
                <a:gd name="T81" fmla="*/ 80 h 1776"/>
                <a:gd name="T82" fmla="*/ 1018 w 1214"/>
                <a:gd name="T83" fmla="*/ 188 h 1776"/>
                <a:gd name="T84" fmla="*/ 1114 w 1214"/>
                <a:gd name="T85" fmla="*/ 319 h 1776"/>
                <a:gd name="T86" fmla="*/ 1181 w 1214"/>
                <a:gd name="T87" fmla="*/ 471 h 1776"/>
                <a:gd name="T88" fmla="*/ 1212 w 1214"/>
                <a:gd name="T89" fmla="*/ 635 h 1776"/>
                <a:gd name="T90" fmla="*/ 1201 w 1214"/>
                <a:gd name="T91" fmla="*/ 840 h 1776"/>
                <a:gd name="T92" fmla="*/ 1131 w 1214"/>
                <a:gd name="T93" fmla="*/ 1041 h 1776"/>
                <a:gd name="T94" fmla="*/ 1009 w 1214"/>
                <a:gd name="T95" fmla="*/ 1212 h 1776"/>
                <a:gd name="T96" fmla="*/ 846 w 1214"/>
                <a:gd name="T97" fmla="*/ 1342 h 1776"/>
                <a:gd name="T98" fmla="*/ 652 w 1214"/>
                <a:gd name="T99" fmla="*/ 1422 h 177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14"/>
                <a:gd name="T151" fmla="*/ 0 h 1776"/>
                <a:gd name="T152" fmla="*/ 1214 w 1214"/>
                <a:gd name="T153" fmla="*/ 1776 h 177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14" h="1776">
                  <a:moveTo>
                    <a:pt x="507" y="1443"/>
                  </a:moveTo>
                  <a:lnTo>
                    <a:pt x="507" y="1458"/>
                  </a:lnTo>
                  <a:lnTo>
                    <a:pt x="530" y="1458"/>
                  </a:lnTo>
                  <a:lnTo>
                    <a:pt x="530" y="1552"/>
                  </a:lnTo>
                  <a:lnTo>
                    <a:pt x="509" y="1552"/>
                  </a:lnTo>
                  <a:lnTo>
                    <a:pt x="509" y="1568"/>
                  </a:lnTo>
                  <a:lnTo>
                    <a:pt x="530" y="1568"/>
                  </a:lnTo>
                  <a:lnTo>
                    <a:pt x="535" y="1575"/>
                  </a:lnTo>
                  <a:lnTo>
                    <a:pt x="542" y="1585"/>
                  </a:lnTo>
                  <a:lnTo>
                    <a:pt x="552" y="1595"/>
                  </a:lnTo>
                  <a:lnTo>
                    <a:pt x="565" y="1608"/>
                  </a:lnTo>
                  <a:lnTo>
                    <a:pt x="580" y="1623"/>
                  </a:lnTo>
                  <a:lnTo>
                    <a:pt x="599" y="1638"/>
                  </a:lnTo>
                  <a:lnTo>
                    <a:pt x="617" y="1653"/>
                  </a:lnTo>
                  <a:lnTo>
                    <a:pt x="637" y="1670"/>
                  </a:lnTo>
                  <a:lnTo>
                    <a:pt x="660" y="1685"/>
                  </a:lnTo>
                  <a:lnTo>
                    <a:pt x="682" y="1700"/>
                  </a:lnTo>
                  <a:lnTo>
                    <a:pt x="707" y="1711"/>
                  </a:lnTo>
                  <a:lnTo>
                    <a:pt x="730" y="1724"/>
                  </a:lnTo>
                  <a:lnTo>
                    <a:pt x="755" y="1733"/>
                  </a:lnTo>
                  <a:lnTo>
                    <a:pt x="780" y="1741"/>
                  </a:lnTo>
                  <a:lnTo>
                    <a:pt x="805" y="1744"/>
                  </a:lnTo>
                  <a:lnTo>
                    <a:pt x="828" y="1746"/>
                  </a:lnTo>
                  <a:lnTo>
                    <a:pt x="835" y="1754"/>
                  </a:lnTo>
                  <a:lnTo>
                    <a:pt x="841" y="1764"/>
                  </a:lnTo>
                  <a:lnTo>
                    <a:pt x="846" y="1773"/>
                  </a:lnTo>
                  <a:lnTo>
                    <a:pt x="848" y="1776"/>
                  </a:lnTo>
                  <a:lnTo>
                    <a:pt x="71" y="1776"/>
                  </a:lnTo>
                  <a:lnTo>
                    <a:pt x="73" y="1773"/>
                  </a:lnTo>
                  <a:lnTo>
                    <a:pt x="78" y="1764"/>
                  </a:lnTo>
                  <a:lnTo>
                    <a:pt x="85" y="1754"/>
                  </a:lnTo>
                  <a:lnTo>
                    <a:pt x="93" y="1746"/>
                  </a:lnTo>
                  <a:lnTo>
                    <a:pt x="116" y="1744"/>
                  </a:lnTo>
                  <a:lnTo>
                    <a:pt x="141" y="1741"/>
                  </a:lnTo>
                  <a:lnTo>
                    <a:pt x="166" y="1733"/>
                  </a:lnTo>
                  <a:lnTo>
                    <a:pt x="190" y="1724"/>
                  </a:lnTo>
                  <a:lnTo>
                    <a:pt x="214" y="1711"/>
                  </a:lnTo>
                  <a:lnTo>
                    <a:pt x="238" y="1700"/>
                  </a:lnTo>
                  <a:lnTo>
                    <a:pt x="261" y="1685"/>
                  </a:lnTo>
                  <a:lnTo>
                    <a:pt x="283" y="1670"/>
                  </a:lnTo>
                  <a:lnTo>
                    <a:pt x="304" y="1653"/>
                  </a:lnTo>
                  <a:lnTo>
                    <a:pt x="323" y="1638"/>
                  </a:lnTo>
                  <a:lnTo>
                    <a:pt x="341" y="1623"/>
                  </a:lnTo>
                  <a:lnTo>
                    <a:pt x="356" y="1608"/>
                  </a:lnTo>
                  <a:lnTo>
                    <a:pt x="369" y="1595"/>
                  </a:lnTo>
                  <a:lnTo>
                    <a:pt x="379" y="1585"/>
                  </a:lnTo>
                  <a:lnTo>
                    <a:pt x="386" y="1575"/>
                  </a:lnTo>
                  <a:lnTo>
                    <a:pt x="391" y="1568"/>
                  </a:lnTo>
                  <a:lnTo>
                    <a:pt x="412" y="1568"/>
                  </a:lnTo>
                  <a:lnTo>
                    <a:pt x="412" y="1552"/>
                  </a:lnTo>
                  <a:lnTo>
                    <a:pt x="391" y="1552"/>
                  </a:lnTo>
                  <a:lnTo>
                    <a:pt x="391" y="1458"/>
                  </a:lnTo>
                  <a:lnTo>
                    <a:pt x="414" y="1458"/>
                  </a:lnTo>
                  <a:lnTo>
                    <a:pt x="414" y="1443"/>
                  </a:lnTo>
                  <a:lnTo>
                    <a:pt x="384" y="1442"/>
                  </a:lnTo>
                  <a:lnTo>
                    <a:pt x="356" y="1438"/>
                  </a:lnTo>
                  <a:lnTo>
                    <a:pt x="326" y="1435"/>
                  </a:lnTo>
                  <a:lnTo>
                    <a:pt x="299" y="1430"/>
                  </a:lnTo>
                  <a:lnTo>
                    <a:pt x="271" y="1423"/>
                  </a:lnTo>
                  <a:lnTo>
                    <a:pt x="244" y="1415"/>
                  </a:lnTo>
                  <a:lnTo>
                    <a:pt x="218" y="1407"/>
                  </a:lnTo>
                  <a:lnTo>
                    <a:pt x="191" y="1399"/>
                  </a:lnTo>
                  <a:lnTo>
                    <a:pt x="166" y="1387"/>
                  </a:lnTo>
                  <a:lnTo>
                    <a:pt x="141" y="1377"/>
                  </a:lnTo>
                  <a:lnTo>
                    <a:pt x="116" y="1364"/>
                  </a:lnTo>
                  <a:lnTo>
                    <a:pt x="91" y="1350"/>
                  </a:lnTo>
                  <a:lnTo>
                    <a:pt x="68" y="1337"/>
                  </a:lnTo>
                  <a:lnTo>
                    <a:pt x="45" y="1322"/>
                  </a:lnTo>
                  <a:lnTo>
                    <a:pt x="22" y="1305"/>
                  </a:lnTo>
                  <a:lnTo>
                    <a:pt x="0" y="1289"/>
                  </a:lnTo>
                  <a:lnTo>
                    <a:pt x="23" y="1259"/>
                  </a:lnTo>
                  <a:lnTo>
                    <a:pt x="47" y="1275"/>
                  </a:lnTo>
                  <a:lnTo>
                    <a:pt x="70" y="1292"/>
                  </a:lnTo>
                  <a:lnTo>
                    <a:pt x="95" y="1307"/>
                  </a:lnTo>
                  <a:lnTo>
                    <a:pt x="120" y="1322"/>
                  </a:lnTo>
                  <a:lnTo>
                    <a:pt x="145" y="1334"/>
                  </a:lnTo>
                  <a:lnTo>
                    <a:pt x="171" y="1347"/>
                  </a:lnTo>
                  <a:lnTo>
                    <a:pt x="198" y="1357"/>
                  </a:lnTo>
                  <a:lnTo>
                    <a:pt x="226" y="1367"/>
                  </a:lnTo>
                  <a:lnTo>
                    <a:pt x="253" y="1377"/>
                  </a:lnTo>
                  <a:lnTo>
                    <a:pt x="283" y="1385"/>
                  </a:lnTo>
                  <a:lnTo>
                    <a:pt x="311" y="1392"/>
                  </a:lnTo>
                  <a:lnTo>
                    <a:pt x="339" y="1397"/>
                  </a:lnTo>
                  <a:lnTo>
                    <a:pt x="369" y="1402"/>
                  </a:lnTo>
                  <a:lnTo>
                    <a:pt x="399" y="1404"/>
                  </a:lnTo>
                  <a:lnTo>
                    <a:pt x="431" y="1407"/>
                  </a:lnTo>
                  <a:lnTo>
                    <a:pt x="461" y="1407"/>
                  </a:lnTo>
                  <a:lnTo>
                    <a:pt x="534" y="1404"/>
                  </a:lnTo>
                  <a:lnTo>
                    <a:pt x="604" y="1392"/>
                  </a:lnTo>
                  <a:lnTo>
                    <a:pt x="673" y="1375"/>
                  </a:lnTo>
                  <a:lnTo>
                    <a:pt x="738" y="1350"/>
                  </a:lnTo>
                  <a:lnTo>
                    <a:pt x="802" y="1320"/>
                  </a:lnTo>
                  <a:lnTo>
                    <a:pt x="860" y="1285"/>
                  </a:lnTo>
                  <a:lnTo>
                    <a:pt x="915" y="1244"/>
                  </a:lnTo>
                  <a:lnTo>
                    <a:pt x="965" y="1197"/>
                  </a:lnTo>
                  <a:lnTo>
                    <a:pt x="1011" y="1147"/>
                  </a:lnTo>
                  <a:lnTo>
                    <a:pt x="1053" y="1093"/>
                  </a:lnTo>
                  <a:lnTo>
                    <a:pt x="1088" y="1034"/>
                  </a:lnTo>
                  <a:lnTo>
                    <a:pt x="1118" y="971"/>
                  </a:lnTo>
                  <a:lnTo>
                    <a:pt x="1142" y="906"/>
                  </a:lnTo>
                  <a:lnTo>
                    <a:pt x="1159" y="836"/>
                  </a:lnTo>
                  <a:lnTo>
                    <a:pt x="1171" y="767"/>
                  </a:lnTo>
                  <a:lnTo>
                    <a:pt x="1174" y="693"/>
                  </a:lnTo>
                  <a:lnTo>
                    <a:pt x="1172" y="639"/>
                  </a:lnTo>
                  <a:lnTo>
                    <a:pt x="1166" y="585"/>
                  </a:lnTo>
                  <a:lnTo>
                    <a:pt x="1156" y="532"/>
                  </a:lnTo>
                  <a:lnTo>
                    <a:pt x="1142" y="481"/>
                  </a:lnTo>
                  <a:lnTo>
                    <a:pt x="1124" y="431"/>
                  </a:lnTo>
                  <a:lnTo>
                    <a:pt x="1104" y="384"/>
                  </a:lnTo>
                  <a:lnTo>
                    <a:pt x="1079" y="338"/>
                  </a:lnTo>
                  <a:lnTo>
                    <a:pt x="1053" y="294"/>
                  </a:lnTo>
                  <a:lnTo>
                    <a:pt x="1021" y="253"/>
                  </a:lnTo>
                  <a:lnTo>
                    <a:pt x="988" y="213"/>
                  </a:lnTo>
                  <a:lnTo>
                    <a:pt x="953" y="176"/>
                  </a:lnTo>
                  <a:lnTo>
                    <a:pt x="913" y="141"/>
                  </a:lnTo>
                  <a:lnTo>
                    <a:pt x="873" y="110"/>
                  </a:lnTo>
                  <a:lnTo>
                    <a:pt x="830" y="81"/>
                  </a:lnTo>
                  <a:lnTo>
                    <a:pt x="783" y="57"/>
                  </a:lnTo>
                  <a:lnTo>
                    <a:pt x="737" y="35"/>
                  </a:lnTo>
                  <a:lnTo>
                    <a:pt x="753" y="0"/>
                  </a:lnTo>
                  <a:lnTo>
                    <a:pt x="803" y="23"/>
                  </a:lnTo>
                  <a:lnTo>
                    <a:pt x="850" y="50"/>
                  </a:lnTo>
                  <a:lnTo>
                    <a:pt x="896" y="80"/>
                  </a:lnTo>
                  <a:lnTo>
                    <a:pt x="940" y="113"/>
                  </a:lnTo>
                  <a:lnTo>
                    <a:pt x="980" y="148"/>
                  </a:lnTo>
                  <a:lnTo>
                    <a:pt x="1018" y="188"/>
                  </a:lnTo>
                  <a:lnTo>
                    <a:pt x="1053" y="228"/>
                  </a:lnTo>
                  <a:lnTo>
                    <a:pt x="1084" y="273"/>
                  </a:lnTo>
                  <a:lnTo>
                    <a:pt x="1114" y="319"/>
                  </a:lnTo>
                  <a:lnTo>
                    <a:pt x="1139" y="368"/>
                  </a:lnTo>
                  <a:lnTo>
                    <a:pt x="1161" y="417"/>
                  </a:lnTo>
                  <a:lnTo>
                    <a:pt x="1181" y="471"/>
                  </a:lnTo>
                  <a:lnTo>
                    <a:pt x="1194" y="524"/>
                  </a:lnTo>
                  <a:lnTo>
                    <a:pt x="1206" y="579"/>
                  </a:lnTo>
                  <a:lnTo>
                    <a:pt x="1212" y="635"/>
                  </a:lnTo>
                  <a:lnTo>
                    <a:pt x="1214" y="693"/>
                  </a:lnTo>
                  <a:lnTo>
                    <a:pt x="1211" y="768"/>
                  </a:lnTo>
                  <a:lnTo>
                    <a:pt x="1201" y="840"/>
                  </a:lnTo>
                  <a:lnTo>
                    <a:pt x="1182" y="910"/>
                  </a:lnTo>
                  <a:lnTo>
                    <a:pt x="1159" y="978"/>
                  </a:lnTo>
                  <a:lnTo>
                    <a:pt x="1131" y="1041"/>
                  </a:lnTo>
                  <a:lnTo>
                    <a:pt x="1096" y="1103"/>
                  </a:lnTo>
                  <a:lnTo>
                    <a:pt x="1054" y="1159"/>
                  </a:lnTo>
                  <a:lnTo>
                    <a:pt x="1009" y="1212"/>
                  </a:lnTo>
                  <a:lnTo>
                    <a:pt x="960" y="1260"/>
                  </a:lnTo>
                  <a:lnTo>
                    <a:pt x="906" y="1304"/>
                  </a:lnTo>
                  <a:lnTo>
                    <a:pt x="846" y="1342"/>
                  </a:lnTo>
                  <a:lnTo>
                    <a:pt x="785" y="1374"/>
                  </a:lnTo>
                  <a:lnTo>
                    <a:pt x="720" y="1402"/>
                  </a:lnTo>
                  <a:lnTo>
                    <a:pt x="652" y="1422"/>
                  </a:lnTo>
                  <a:lnTo>
                    <a:pt x="580" y="1437"/>
                  </a:lnTo>
                  <a:lnTo>
                    <a:pt x="507" y="1443"/>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55" name="Freeform 198"/>
            <p:cNvSpPr>
              <a:spLocks/>
            </p:cNvSpPr>
            <p:nvPr/>
          </p:nvSpPr>
          <p:spPr bwMode="auto">
            <a:xfrm>
              <a:off x="4261" y="3426"/>
              <a:ext cx="432" cy="253"/>
            </a:xfrm>
            <a:custGeom>
              <a:avLst/>
              <a:gdLst>
                <a:gd name="T0" fmla="*/ 432 w 432"/>
                <a:gd name="T1" fmla="*/ 253 h 253"/>
                <a:gd name="T2" fmla="*/ 431 w 432"/>
                <a:gd name="T3" fmla="*/ 250 h 253"/>
                <a:gd name="T4" fmla="*/ 427 w 432"/>
                <a:gd name="T5" fmla="*/ 243 h 253"/>
                <a:gd name="T6" fmla="*/ 421 w 432"/>
                <a:gd name="T7" fmla="*/ 233 h 253"/>
                <a:gd name="T8" fmla="*/ 412 w 432"/>
                <a:gd name="T9" fmla="*/ 221 h 253"/>
                <a:gd name="T10" fmla="*/ 403 w 432"/>
                <a:gd name="T11" fmla="*/ 211 h 253"/>
                <a:gd name="T12" fmla="*/ 393 w 432"/>
                <a:gd name="T13" fmla="*/ 203 h 253"/>
                <a:gd name="T14" fmla="*/ 379 w 432"/>
                <a:gd name="T15" fmla="*/ 200 h 253"/>
                <a:gd name="T16" fmla="*/ 366 w 432"/>
                <a:gd name="T17" fmla="*/ 201 h 253"/>
                <a:gd name="T18" fmla="*/ 353 w 432"/>
                <a:gd name="T19" fmla="*/ 205 h 253"/>
                <a:gd name="T20" fmla="*/ 339 w 432"/>
                <a:gd name="T21" fmla="*/ 203 h 253"/>
                <a:gd name="T22" fmla="*/ 329 w 432"/>
                <a:gd name="T23" fmla="*/ 198 h 253"/>
                <a:gd name="T24" fmla="*/ 321 w 432"/>
                <a:gd name="T25" fmla="*/ 191 h 253"/>
                <a:gd name="T26" fmla="*/ 314 w 432"/>
                <a:gd name="T27" fmla="*/ 180 h 253"/>
                <a:gd name="T28" fmla="*/ 313 w 432"/>
                <a:gd name="T29" fmla="*/ 168 h 253"/>
                <a:gd name="T30" fmla="*/ 314 w 432"/>
                <a:gd name="T31" fmla="*/ 155 h 253"/>
                <a:gd name="T32" fmla="*/ 321 w 432"/>
                <a:gd name="T33" fmla="*/ 142 h 253"/>
                <a:gd name="T34" fmla="*/ 324 w 432"/>
                <a:gd name="T35" fmla="*/ 130 h 253"/>
                <a:gd name="T36" fmla="*/ 319 w 432"/>
                <a:gd name="T37" fmla="*/ 122 h 253"/>
                <a:gd name="T38" fmla="*/ 308 w 432"/>
                <a:gd name="T39" fmla="*/ 117 h 253"/>
                <a:gd name="T40" fmla="*/ 293 w 432"/>
                <a:gd name="T41" fmla="*/ 110 h 253"/>
                <a:gd name="T42" fmla="*/ 271 w 432"/>
                <a:gd name="T43" fmla="*/ 105 h 253"/>
                <a:gd name="T44" fmla="*/ 250 w 432"/>
                <a:gd name="T45" fmla="*/ 97 h 253"/>
                <a:gd name="T46" fmla="*/ 226 w 432"/>
                <a:gd name="T47" fmla="*/ 85 h 253"/>
                <a:gd name="T48" fmla="*/ 203 w 432"/>
                <a:gd name="T49" fmla="*/ 68 h 253"/>
                <a:gd name="T50" fmla="*/ 180 w 432"/>
                <a:gd name="T51" fmla="*/ 50 h 253"/>
                <a:gd name="T52" fmla="*/ 153 w 432"/>
                <a:gd name="T53" fmla="*/ 34 h 253"/>
                <a:gd name="T54" fmla="*/ 126 w 432"/>
                <a:gd name="T55" fmla="*/ 20 h 253"/>
                <a:gd name="T56" fmla="*/ 98 w 432"/>
                <a:gd name="T57" fmla="*/ 10 h 253"/>
                <a:gd name="T58" fmla="*/ 72 w 432"/>
                <a:gd name="T59" fmla="*/ 4 h 253"/>
                <a:gd name="T60" fmla="*/ 45 w 432"/>
                <a:gd name="T61" fmla="*/ 0 h 253"/>
                <a:gd name="T62" fmla="*/ 22 w 432"/>
                <a:gd name="T63" fmla="*/ 2 h 253"/>
                <a:gd name="T64" fmla="*/ 0 w 432"/>
                <a:gd name="T65" fmla="*/ 9 h 253"/>
                <a:gd name="T66" fmla="*/ 20 w 432"/>
                <a:gd name="T67" fmla="*/ 34 h 253"/>
                <a:gd name="T68" fmla="*/ 40 w 432"/>
                <a:gd name="T69" fmla="*/ 57 h 253"/>
                <a:gd name="T70" fmla="*/ 63 w 432"/>
                <a:gd name="T71" fmla="*/ 78 h 253"/>
                <a:gd name="T72" fmla="*/ 85 w 432"/>
                <a:gd name="T73" fmla="*/ 100 h 253"/>
                <a:gd name="T74" fmla="*/ 110 w 432"/>
                <a:gd name="T75" fmla="*/ 120 h 253"/>
                <a:gd name="T76" fmla="*/ 135 w 432"/>
                <a:gd name="T77" fmla="*/ 140 h 253"/>
                <a:gd name="T78" fmla="*/ 161 w 432"/>
                <a:gd name="T79" fmla="*/ 157 h 253"/>
                <a:gd name="T80" fmla="*/ 188 w 432"/>
                <a:gd name="T81" fmla="*/ 173 h 253"/>
                <a:gd name="T82" fmla="*/ 216 w 432"/>
                <a:gd name="T83" fmla="*/ 188 h 253"/>
                <a:gd name="T84" fmla="*/ 245 w 432"/>
                <a:gd name="T85" fmla="*/ 201 h 253"/>
                <a:gd name="T86" fmla="*/ 274 w 432"/>
                <a:gd name="T87" fmla="*/ 215 h 253"/>
                <a:gd name="T88" fmla="*/ 304 w 432"/>
                <a:gd name="T89" fmla="*/ 225 h 253"/>
                <a:gd name="T90" fmla="*/ 336 w 432"/>
                <a:gd name="T91" fmla="*/ 235 h 253"/>
                <a:gd name="T92" fmla="*/ 368 w 432"/>
                <a:gd name="T93" fmla="*/ 243 h 253"/>
                <a:gd name="T94" fmla="*/ 399 w 432"/>
                <a:gd name="T95" fmla="*/ 248 h 253"/>
                <a:gd name="T96" fmla="*/ 432 w 432"/>
                <a:gd name="T97" fmla="*/ 253 h 25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32"/>
                <a:gd name="T148" fmla="*/ 0 h 253"/>
                <a:gd name="T149" fmla="*/ 432 w 432"/>
                <a:gd name="T150" fmla="*/ 253 h 25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32" h="253">
                  <a:moveTo>
                    <a:pt x="432" y="253"/>
                  </a:moveTo>
                  <a:lnTo>
                    <a:pt x="431" y="250"/>
                  </a:lnTo>
                  <a:lnTo>
                    <a:pt x="427" y="243"/>
                  </a:lnTo>
                  <a:lnTo>
                    <a:pt x="421" y="233"/>
                  </a:lnTo>
                  <a:lnTo>
                    <a:pt x="412" y="221"/>
                  </a:lnTo>
                  <a:lnTo>
                    <a:pt x="403" y="211"/>
                  </a:lnTo>
                  <a:lnTo>
                    <a:pt x="393" y="203"/>
                  </a:lnTo>
                  <a:lnTo>
                    <a:pt x="379" y="200"/>
                  </a:lnTo>
                  <a:lnTo>
                    <a:pt x="366" y="201"/>
                  </a:lnTo>
                  <a:lnTo>
                    <a:pt x="353" y="205"/>
                  </a:lnTo>
                  <a:lnTo>
                    <a:pt x="339" y="203"/>
                  </a:lnTo>
                  <a:lnTo>
                    <a:pt x="329" y="198"/>
                  </a:lnTo>
                  <a:lnTo>
                    <a:pt x="321" y="191"/>
                  </a:lnTo>
                  <a:lnTo>
                    <a:pt x="314" y="180"/>
                  </a:lnTo>
                  <a:lnTo>
                    <a:pt x="313" y="168"/>
                  </a:lnTo>
                  <a:lnTo>
                    <a:pt x="314" y="155"/>
                  </a:lnTo>
                  <a:lnTo>
                    <a:pt x="321" y="142"/>
                  </a:lnTo>
                  <a:lnTo>
                    <a:pt x="324" y="130"/>
                  </a:lnTo>
                  <a:lnTo>
                    <a:pt x="319" y="122"/>
                  </a:lnTo>
                  <a:lnTo>
                    <a:pt x="308" y="117"/>
                  </a:lnTo>
                  <a:lnTo>
                    <a:pt x="293" y="110"/>
                  </a:lnTo>
                  <a:lnTo>
                    <a:pt x="271" y="105"/>
                  </a:lnTo>
                  <a:lnTo>
                    <a:pt x="250" y="97"/>
                  </a:lnTo>
                  <a:lnTo>
                    <a:pt x="226" y="85"/>
                  </a:lnTo>
                  <a:lnTo>
                    <a:pt x="203" y="68"/>
                  </a:lnTo>
                  <a:lnTo>
                    <a:pt x="180" y="50"/>
                  </a:lnTo>
                  <a:lnTo>
                    <a:pt x="153" y="34"/>
                  </a:lnTo>
                  <a:lnTo>
                    <a:pt x="126" y="20"/>
                  </a:lnTo>
                  <a:lnTo>
                    <a:pt x="98" y="10"/>
                  </a:lnTo>
                  <a:lnTo>
                    <a:pt x="72" y="4"/>
                  </a:lnTo>
                  <a:lnTo>
                    <a:pt x="45" y="0"/>
                  </a:lnTo>
                  <a:lnTo>
                    <a:pt x="22" y="2"/>
                  </a:lnTo>
                  <a:lnTo>
                    <a:pt x="0" y="9"/>
                  </a:lnTo>
                  <a:lnTo>
                    <a:pt x="20" y="34"/>
                  </a:lnTo>
                  <a:lnTo>
                    <a:pt x="40" y="57"/>
                  </a:lnTo>
                  <a:lnTo>
                    <a:pt x="63" y="78"/>
                  </a:lnTo>
                  <a:lnTo>
                    <a:pt x="85" y="100"/>
                  </a:lnTo>
                  <a:lnTo>
                    <a:pt x="110" y="120"/>
                  </a:lnTo>
                  <a:lnTo>
                    <a:pt x="135" y="140"/>
                  </a:lnTo>
                  <a:lnTo>
                    <a:pt x="161" y="157"/>
                  </a:lnTo>
                  <a:lnTo>
                    <a:pt x="188" y="173"/>
                  </a:lnTo>
                  <a:lnTo>
                    <a:pt x="216" y="188"/>
                  </a:lnTo>
                  <a:lnTo>
                    <a:pt x="245" y="201"/>
                  </a:lnTo>
                  <a:lnTo>
                    <a:pt x="274" y="215"/>
                  </a:lnTo>
                  <a:lnTo>
                    <a:pt x="304" y="225"/>
                  </a:lnTo>
                  <a:lnTo>
                    <a:pt x="336" y="235"/>
                  </a:lnTo>
                  <a:lnTo>
                    <a:pt x="368" y="243"/>
                  </a:lnTo>
                  <a:lnTo>
                    <a:pt x="399" y="248"/>
                  </a:lnTo>
                  <a:lnTo>
                    <a:pt x="432" y="253"/>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56" name="Freeform 199"/>
            <p:cNvSpPr>
              <a:spLocks/>
            </p:cNvSpPr>
            <p:nvPr/>
          </p:nvSpPr>
          <p:spPr bwMode="auto">
            <a:xfrm>
              <a:off x="4323" y="2528"/>
              <a:ext cx="1034" cy="828"/>
            </a:xfrm>
            <a:custGeom>
              <a:avLst/>
              <a:gdLst>
                <a:gd name="T0" fmla="*/ 939 w 1034"/>
                <a:gd name="T1" fmla="*/ 198 h 828"/>
                <a:gd name="T2" fmla="*/ 858 w 1034"/>
                <a:gd name="T3" fmla="*/ 190 h 828"/>
                <a:gd name="T4" fmla="*/ 819 w 1034"/>
                <a:gd name="T5" fmla="*/ 100 h 828"/>
                <a:gd name="T6" fmla="*/ 766 w 1034"/>
                <a:gd name="T7" fmla="*/ 75 h 828"/>
                <a:gd name="T8" fmla="*/ 743 w 1034"/>
                <a:gd name="T9" fmla="*/ 122 h 828"/>
                <a:gd name="T10" fmla="*/ 656 w 1034"/>
                <a:gd name="T11" fmla="*/ 128 h 828"/>
                <a:gd name="T12" fmla="*/ 622 w 1034"/>
                <a:gd name="T13" fmla="*/ 77 h 828"/>
                <a:gd name="T14" fmla="*/ 585 w 1034"/>
                <a:gd name="T15" fmla="*/ 20 h 828"/>
                <a:gd name="T16" fmla="*/ 467 w 1034"/>
                <a:gd name="T17" fmla="*/ 5 h 828"/>
                <a:gd name="T18" fmla="*/ 399 w 1034"/>
                <a:gd name="T19" fmla="*/ 5 h 828"/>
                <a:gd name="T20" fmla="*/ 385 w 1034"/>
                <a:gd name="T21" fmla="*/ 29 h 828"/>
                <a:gd name="T22" fmla="*/ 339 w 1034"/>
                <a:gd name="T23" fmla="*/ 53 h 828"/>
                <a:gd name="T24" fmla="*/ 382 w 1034"/>
                <a:gd name="T25" fmla="*/ 100 h 828"/>
                <a:gd name="T26" fmla="*/ 450 w 1034"/>
                <a:gd name="T27" fmla="*/ 123 h 828"/>
                <a:gd name="T28" fmla="*/ 331 w 1034"/>
                <a:gd name="T29" fmla="*/ 133 h 828"/>
                <a:gd name="T30" fmla="*/ 224 w 1034"/>
                <a:gd name="T31" fmla="*/ 108 h 828"/>
                <a:gd name="T32" fmla="*/ 133 w 1034"/>
                <a:gd name="T33" fmla="*/ 153 h 828"/>
                <a:gd name="T34" fmla="*/ 88 w 1034"/>
                <a:gd name="T35" fmla="*/ 192 h 828"/>
                <a:gd name="T36" fmla="*/ 31 w 1034"/>
                <a:gd name="T37" fmla="*/ 220 h 828"/>
                <a:gd name="T38" fmla="*/ 41 w 1034"/>
                <a:gd name="T39" fmla="*/ 291 h 828"/>
                <a:gd name="T40" fmla="*/ 119 w 1034"/>
                <a:gd name="T41" fmla="*/ 276 h 828"/>
                <a:gd name="T42" fmla="*/ 151 w 1034"/>
                <a:gd name="T43" fmla="*/ 213 h 828"/>
                <a:gd name="T44" fmla="*/ 166 w 1034"/>
                <a:gd name="T45" fmla="*/ 258 h 828"/>
                <a:gd name="T46" fmla="*/ 173 w 1034"/>
                <a:gd name="T47" fmla="*/ 320 h 828"/>
                <a:gd name="T48" fmla="*/ 207 w 1034"/>
                <a:gd name="T49" fmla="*/ 286 h 828"/>
                <a:gd name="T50" fmla="*/ 237 w 1034"/>
                <a:gd name="T51" fmla="*/ 213 h 828"/>
                <a:gd name="T52" fmla="*/ 277 w 1034"/>
                <a:gd name="T53" fmla="*/ 263 h 828"/>
                <a:gd name="T54" fmla="*/ 297 w 1034"/>
                <a:gd name="T55" fmla="*/ 303 h 828"/>
                <a:gd name="T56" fmla="*/ 259 w 1034"/>
                <a:gd name="T57" fmla="*/ 361 h 828"/>
                <a:gd name="T58" fmla="*/ 181 w 1034"/>
                <a:gd name="T59" fmla="*/ 353 h 828"/>
                <a:gd name="T60" fmla="*/ 106 w 1034"/>
                <a:gd name="T61" fmla="*/ 321 h 828"/>
                <a:gd name="T62" fmla="*/ 5 w 1034"/>
                <a:gd name="T63" fmla="*/ 421 h 828"/>
                <a:gd name="T64" fmla="*/ 54 w 1034"/>
                <a:gd name="T65" fmla="*/ 552 h 828"/>
                <a:gd name="T66" fmla="*/ 99 w 1034"/>
                <a:gd name="T67" fmla="*/ 649 h 828"/>
                <a:gd name="T68" fmla="*/ 143 w 1034"/>
                <a:gd name="T69" fmla="*/ 828 h 828"/>
                <a:gd name="T70" fmla="*/ 226 w 1034"/>
                <a:gd name="T71" fmla="*/ 765 h 828"/>
                <a:gd name="T72" fmla="*/ 257 w 1034"/>
                <a:gd name="T73" fmla="*/ 680 h 828"/>
                <a:gd name="T74" fmla="*/ 312 w 1034"/>
                <a:gd name="T75" fmla="*/ 604 h 828"/>
                <a:gd name="T76" fmla="*/ 377 w 1034"/>
                <a:gd name="T77" fmla="*/ 556 h 828"/>
                <a:gd name="T78" fmla="*/ 367 w 1034"/>
                <a:gd name="T79" fmla="*/ 486 h 828"/>
                <a:gd name="T80" fmla="*/ 326 w 1034"/>
                <a:gd name="T81" fmla="*/ 404 h 828"/>
                <a:gd name="T82" fmla="*/ 452 w 1034"/>
                <a:gd name="T83" fmla="*/ 501 h 828"/>
                <a:gd name="T84" fmla="*/ 499 w 1034"/>
                <a:gd name="T85" fmla="*/ 494 h 828"/>
                <a:gd name="T86" fmla="*/ 550 w 1034"/>
                <a:gd name="T87" fmla="*/ 512 h 828"/>
                <a:gd name="T88" fmla="*/ 580 w 1034"/>
                <a:gd name="T89" fmla="*/ 567 h 828"/>
                <a:gd name="T90" fmla="*/ 642 w 1034"/>
                <a:gd name="T91" fmla="*/ 561 h 828"/>
                <a:gd name="T92" fmla="*/ 706 w 1034"/>
                <a:gd name="T93" fmla="*/ 604 h 828"/>
                <a:gd name="T94" fmla="*/ 783 w 1034"/>
                <a:gd name="T95" fmla="*/ 664 h 828"/>
                <a:gd name="T96" fmla="*/ 977 w 1034"/>
                <a:gd name="T97" fmla="*/ 569 h 828"/>
                <a:gd name="T98" fmla="*/ 1012 w 1034"/>
                <a:gd name="T99" fmla="*/ 443 h 828"/>
                <a:gd name="T100" fmla="*/ 1026 w 1034"/>
                <a:gd name="T101" fmla="*/ 258 h 828"/>
                <a:gd name="T102" fmla="*/ 982 w 1034"/>
                <a:gd name="T103" fmla="*/ 183 h 82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34"/>
                <a:gd name="T157" fmla="*/ 0 h 828"/>
                <a:gd name="T158" fmla="*/ 1034 w 1034"/>
                <a:gd name="T159" fmla="*/ 828 h 82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34" h="828">
                  <a:moveTo>
                    <a:pt x="982" y="183"/>
                  </a:moveTo>
                  <a:lnTo>
                    <a:pt x="977" y="182"/>
                  </a:lnTo>
                  <a:lnTo>
                    <a:pt x="964" y="182"/>
                  </a:lnTo>
                  <a:lnTo>
                    <a:pt x="949" y="187"/>
                  </a:lnTo>
                  <a:lnTo>
                    <a:pt x="939" y="198"/>
                  </a:lnTo>
                  <a:lnTo>
                    <a:pt x="931" y="205"/>
                  </a:lnTo>
                  <a:lnTo>
                    <a:pt x="918" y="206"/>
                  </a:lnTo>
                  <a:lnTo>
                    <a:pt x="898" y="205"/>
                  </a:lnTo>
                  <a:lnTo>
                    <a:pt x="878" y="198"/>
                  </a:lnTo>
                  <a:lnTo>
                    <a:pt x="858" y="190"/>
                  </a:lnTo>
                  <a:lnTo>
                    <a:pt x="841" y="177"/>
                  </a:lnTo>
                  <a:lnTo>
                    <a:pt x="829" y="158"/>
                  </a:lnTo>
                  <a:lnTo>
                    <a:pt x="828" y="138"/>
                  </a:lnTo>
                  <a:lnTo>
                    <a:pt x="826" y="117"/>
                  </a:lnTo>
                  <a:lnTo>
                    <a:pt x="819" y="100"/>
                  </a:lnTo>
                  <a:lnTo>
                    <a:pt x="808" y="85"/>
                  </a:lnTo>
                  <a:lnTo>
                    <a:pt x="795" y="75"/>
                  </a:lnTo>
                  <a:lnTo>
                    <a:pt x="781" y="70"/>
                  </a:lnTo>
                  <a:lnTo>
                    <a:pt x="771" y="70"/>
                  </a:lnTo>
                  <a:lnTo>
                    <a:pt x="766" y="75"/>
                  </a:lnTo>
                  <a:lnTo>
                    <a:pt x="768" y="87"/>
                  </a:lnTo>
                  <a:lnTo>
                    <a:pt x="770" y="98"/>
                  </a:lnTo>
                  <a:lnTo>
                    <a:pt x="766" y="108"/>
                  </a:lnTo>
                  <a:lnTo>
                    <a:pt x="756" y="117"/>
                  </a:lnTo>
                  <a:lnTo>
                    <a:pt x="743" y="122"/>
                  </a:lnTo>
                  <a:lnTo>
                    <a:pt x="726" y="127"/>
                  </a:lnTo>
                  <a:lnTo>
                    <a:pt x="708" y="128"/>
                  </a:lnTo>
                  <a:lnTo>
                    <a:pt x="690" y="130"/>
                  </a:lnTo>
                  <a:lnTo>
                    <a:pt x="671" y="130"/>
                  </a:lnTo>
                  <a:lnTo>
                    <a:pt x="656" y="128"/>
                  </a:lnTo>
                  <a:lnTo>
                    <a:pt x="645" y="123"/>
                  </a:lnTo>
                  <a:lnTo>
                    <a:pt x="635" y="115"/>
                  </a:lnTo>
                  <a:lnTo>
                    <a:pt x="628" y="103"/>
                  </a:lnTo>
                  <a:lnTo>
                    <a:pt x="625" y="92"/>
                  </a:lnTo>
                  <a:lnTo>
                    <a:pt x="622" y="77"/>
                  </a:lnTo>
                  <a:lnTo>
                    <a:pt x="620" y="63"/>
                  </a:lnTo>
                  <a:lnTo>
                    <a:pt x="620" y="48"/>
                  </a:lnTo>
                  <a:lnTo>
                    <a:pt x="615" y="37"/>
                  </a:lnTo>
                  <a:lnTo>
                    <a:pt x="603" y="27"/>
                  </a:lnTo>
                  <a:lnTo>
                    <a:pt x="585" y="20"/>
                  </a:lnTo>
                  <a:lnTo>
                    <a:pt x="563" y="15"/>
                  </a:lnTo>
                  <a:lnTo>
                    <a:pt x="538" y="12"/>
                  </a:lnTo>
                  <a:lnTo>
                    <a:pt x="512" y="10"/>
                  </a:lnTo>
                  <a:lnTo>
                    <a:pt x="489" y="7"/>
                  </a:lnTo>
                  <a:lnTo>
                    <a:pt x="467" y="5"/>
                  </a:lnTo>
                  <a:lnTo>
                    <a:pt x="447" y="2"/>
                  </a:lnTo>
                  <a:lnTo>
                    <a:pt x="430" y="0"/>
                  </a:lnTo>
                  <a:lnTo>
                    <a:pt x="417" y="0"/>
                  </a:lnTo>
                  <a:lnTo>
                    <a:pt x="405" y="2"/>
                  </a:lnTo>
                  <a:lnTo>
                    <a:pt x="399" y="5"/>
                  </a:lnTo>
                  <a:lnTo>
                    <a:pt x="394" y="10"/>
                  </a:lnTo>
                  <a:lnTo>
                    <a:pt x="390" y="17"/>
                  </a:lnTo>
                  <a:lnTo>
                    <a:pt x="392" y="27"/>
                  </a:lnTo>
                  <a:lnTo>
                    <a:pt x="390" y="27"/>
                  </a:lnTo>
                  <a:lnTo>
                    <a:pt x="385" y="29"/>
                  </a:lnTo>
                  <a:lnTo>
                    <a:pt x="377" y="30"/>
                  </a:lnTo>
                  <a:lnTo>
                    <a:pt x="367" y="35"/>
                  </a:lnTo>
                  <a:lnTo>
                    <a:pt x="357" y="40"/>
                  </a:lnTo>
                  <a:lnTo>
                    <a:pt x="347" y="45"/>
                  </a:lnTo>
                  <a:lnTo>
                    <a:pt x="339" y="53"/>
                  </a:lnTo>
                  <a:lnTo>
                    <a:pt x="332" y="63"/>
                  </a:lnTo>
                  <a:lnTo>
                    <a:pt x="332" y="75"/>
                  </a:lnTo>
                  <a:lnTo>
                    <a:pt x="342" y="85"/>
                  </a:lnTo>
                  <a:lnTo>
                    <a:pt x="360" y="93"/>
                  </a:lnTo>
                  <a:lnTo>
                    <a:pt x="382" y="100"/>
                  </a:lnTo>
                  <a:lnTo>
                    <a:pt x="405" y="105"/>
                  </a:lnTo>
                  <a:lnTo>
                    <a:pt x="427" y="108"/>
                  </a:lnTo>
                  <a:lnTo>
                    <a:pt x="447" y="110"/>
                  </a:lnTo>
                  <a:lnTo>
                    <a:pt x="459" y="108"/>
                  </a:lnTo>
                  <a:lnTo>
                    <a:pt x="450" y="123"/>
                  </a:lnTo>
                  <a:lnTo>
                    <a:pt x="434" y="133"/>
                  </a:lnTo>
                  <a:lnTo>
                    <a:pt x="412" y="138"/>
                  </a:lnTo>
                  <a:lnTo>
                    <a:pt x="385" y="140"/>
                  </a:lnTo>
                  <a:lnTo>
                    <a:pt x="357" y="138"/>
                  </a:lnTo>
                  <a:lnTo>
                    <a:pt x="331" y="133"/>
                  </a:lnTo>
                  <a:lnTo>
                    <a:pt x="307" y="127"/>
                  </a:lnTo>
                  <a:lnTo>
                    <a:pt x="289" y="117"/>
                  </a:lnTo>
                  <a:lnTo>
                    <a:pt x="272" y="108"/>
                  </a:lnTo>
                  <a:lnTo>
                    <a:pt x="249" y="107"/>
                  </a:lnTo>
                  <a:lnTo>
                    <a:pt x="224" y="108"/>
                  </a:lnTo>
                  <a:lnTo>
                    <a:pt x="199" y="115"/>
                  </a:lnTo>
                  <a:lnTo>
                    <a:pt x="176" y="123"/>
                  </a:lnTo>
                  <a:lnTo>
                    <a:pt x="156" y="133"/>
                  </a:lnTo>
                  <a:lnTo>
                    <a:pt x="141" y="143"/>
                  </a:lnTo>
                  <a:lnTo>
                    <a:pt x="133" y="153"/>
                  </a:lnTo>
                  <a:lnTo>
                    <a:pt x="128" y="162"/>
                  </a:lnTo>
                  <a:lnTo>
                    <a:pt x="121" y="170"/>
                  </a:lnTo>
                  <a:lnTo>
                    <a:pt x="111" y="177"/>
                  </a:lnTo>
                  <a:lnTo>
                    <a:pt x="101" y="185"/>
                  </a:lnTo>
                  <a:lnTo>
                    <a:pt x="88" y="192"/>
                  </a:lnTo>
                  <a:lnTo>
                    <a:pt x="76" y="196"/>
                  </a:lnTo>
                  <a:lnTo>
                    <a:pt x="63" y="201"/>
                  </a:lnTo>
                  <a:lnTo>
                    <a:pt x="51" y="205"/>
                  </a:lnTo>
                  <a:lnTo>
                    <a:pt x="41" y="210"/>
                  </a:lnTo>
                  <a:lnTo>
                    <a:pt x="31" y="220"/>
                  </a:lnTo>
                  <a:lnTo>
                    <a:pt x="25" y="233"/>
                  </a:lnTo>
                  <a:lnTo>
                    <a:pt x="21" y="248"/>
                  </a:lnTo>
                  <a:lnTo>
                    <a:pt x="23" y="263"/>
                  </a:lnTo>
                  <a:lnTo>
                    <a:pt x="30" y="278"/>
                  </a:lnTo>
                  <a:lnTo>
                    <a:pt x="41" y="291"/>
                  </a:lnTo>
                  <a:lnTo>
                    <a:pt x="59" y="301"/>
                  </a:lnTo>
                  <a:lnTo>
                    <a:pt x="79" y="305"/>
                  </a:lnTo>
                  <a:lnTo>
                    <a:pt x="96" y="301"/>
                  </a:lnTo>
                  <a:lnTo>
                    <a:pt x="109" y="291"/>
                  </a:lnTo>
                  <a:lnTo>
                    <a:pt x="119" y="276"/>
                  </a:lnTo>
                  <a:lnTo>
                    <a:pt x="128" y="261"/>
                  </a:lnTo>
                  <a:lnTo>
                    <a:pt x="133" y="245"/>
                  </a:lnTo>
                  <a:lnTo>
                    <a:pt x="138" y="230"/>
                  </a:lnTo>
                  <a:lnTo>
                    <a:pt x="141" y="220"/>
                  </a:lnTo>
                  <a:lnTo>
                    <a:pt x="151" y="213"/>
                  </a:lnTo>
                  <a:lnTo>
                    <a:pt x="166" y="220"/>
                  </a:lnTo>
                  <a:lnTo>
                    <a:pt x="179" y="230"/>
                  </a:lnTo>
                  <a:lnTo>
                    <a:pt x="184" y="235"/>
                  </a:lnTo>
                  <a:lnTo>
                    <a:pt x="178" y="241"/>
                  </a:lnTo>
                  <a:lnTo>
                    <a:pt x="166" y="258"/>
                  </a:lnTo>
                  <a:lnTo>
                    <a:pt x="153" y="281"/>
                  </a:lnTo>
                  <a:lnTo>
                    <a:pt x="151" y="305"/>
                  </a:lnTo>
                  <a:lnTo>
                    <a:pt x="156" y="313"/>
                  </a:lnTo>
                  <a:lnTo>
                    <a:pt x="163" y="318"/>
                  </a:lnTo>
                  <a:lnTo>
                    <a:pt x="173" y="320"/>
                  </a:lnTo>
                  <a:lnTo>
                    <a:pt x="183" y="318"/>
                  </a:lnTo>
                  <a:lnTo>
                    <a:pt x="192" y="313"/>
                  </a:lnTo>
                  <a:lnTo>
                    <a:pt x="199" y="306"/>
                  </a:lnTo>
                  <a:lnTo>
                    <a:pt x="206" y="296"/>
                  </a:lnTo>
                  <a:lnTo>
                    <a:pt x="207" y="286"/>
                  </a:lnTo>
                  <a:lnTo>
                    <a:pt x="212" y="261"/>
                  </a:lnTo>
                  <a:lnTo>
                    <a:pt x="222" y="238"/>
                  </a:lnTo>
                  <a:lnTo>
                    <a:pt x="231" y="218"/>
                  </a:lnTo>
                  <a:lnTo>
                    <a:pt x="236" y="211"/>
                  </a:lnTo>
                  <a:lnTo>
                    <a:pt x="237" y="213"/>
                  </a:lnTo>
                  <a:lnTo>
                    <a:pt x="242" y="220"/>
                  </a:lnTo>
                  <a:lnTo>
                    <a:pt x="249" y="230"/>
                  </a:lnTo>
                  <a:lnTo>
                    <a:pt x="257" y="240"/>
                  </a:lnTo>
                  <a:lnTo>
                    <a:pt x="267" y="251"/>
                  </a:lnTo>
                  <a:lnTo>
                    <a:pt x="277" y="263"/>
                  </a:lnTo>
                  <a:lnTo>
                    <a:pt x="287" y="273"/>
                  </a:lnTo>
                  <a:lnTo>
                    <a:pt x="296" y="280"/>
                  </a:lnTo>
                  <a:lnTo>
                    <a:pt x="301" y="286"/>
                  </a:lnTo>
                  <a:lnTo>
                    <a:pt x="301" y="293"/>
                  </a:lnTo>
                  <a:lnTo>
                    <a:pt x="297" y="303"/>
                  </a:lnTo>
                  <a:lnTo>
                    <a:pt x="291" y="315"/>
                  </a:lnTo>
                  <a:lnTo>
                    <a:pt x="282" y="326"/>
                  </a:lnTo>
                  <a:lnTo>
                    <a:pt x="274" y="338"/>
                  </a:lnTo>
                  <a:lnTo>
                    <a:pt x="266" y="349"/>
                  </a:lnTo>
                  <a:lnTo>
                    <a:pt x="259" y="361"/>
                  </a:lnTo>
                  <a:lnTo>
                    <a:pt x="251" y="368"/>
                  </a:lnTo>
                  <a:lnTo>
                    <a:pt x="236" y="369"/>
                  </a:lnTo>
                  <a:lnTo>
                    <a:pt x="219" y="366"/>
                  </a:lnTo>
                  <a:lnTo>
                    <a:pt x="199" y="361"/>
                  </a:lnTo>
                  <a:lnTo>
                    <a:pt x="181" y="353"/>
                  </a:lnTo>
                  <a:lnTo>
                    <a:pt x="163" y="346"/>
                  </a:lnTo>
                  <a:lnTo>
                    <a:pt x="149" y="340"/>
                  </a:lnTo>
                  <a:lnTo>
                    <a:pt x="141" y="335"/>
                  </a:lnTo>
                  <a:lnTo>
                    <a:pt x="126" y="323"/>
                  </a:lnTo>
                  <a:lnTo>
                    <a:pt x="106" y="321"/>
                  </a:lnTo>
                  <a:lnTo>
                    <a:pt x="83" y="328"/>
                  </a:lnTo>
                  <a:lnTo>
                    <a:pt x="59" y="343"/>
                  </a:lnTo>
                  <a:lnTo>
                    <a:pt x="36" y="364"/>
                  </a:lnTo>
                  <a:lnTo>
                    <a:pt x="18" y="391"/>
                  </a:lnTo>
                  <a:lnTo>
                    <a:pt x="5" y="421"/>
                  </a:lnTo>
                  <a:lnTo>
                    <a:pt x="0" y="456"/>
                  </a:lnTo>
                  <a:lnTo>
                    <a:pt x="5" y="489"/>
                  </a:lnTo>
                  <a:lnTo>
                    <a:pt x="16" y="514"/>
                  </a:lnTo>
                  <a:lnTo>
                    <a:pt x="35" y="536"/>
                  </a:lnTo>
                  <a:lnTo>
                    <a:pt x="54" y="552"/>
                  </a:lnTo>
                  <a:lnTo>
                    <a:pt x="74" y="566"/>
                  </a:lnTo>
                  <a:lnTo>
                    <a:pt x="89" y="579"/>
                  </a:lnTo>
                  <a:lnTo>
                    <a:pt x="101" y="591"/>
                  </a:lnTo>
                  <a:lnTo>
                    <a:pt x="103" y="604"/>
                  </a:lnTo>
                  <a:lnTo>
                    <a:pt x="99" y="649"/>
                  </a:lnTo>
                  <a:lnTo>
                    <a:pt x="99" y="712"/>
                  </a:lnTo>
                  <a:lnTo>
                    <a:pt x="106" y="775"/>
                  </a:lnTo>
                  <a:lnTo>
                    <a:pt x="118" y="820"/>
                  </a:lnTo>
                  <a:lnTo>
                    <a:pt x="129" y="828"/>
                  </a:lnTo>
                  <a:lnTo>
                    <a:pt x="143" y="828"/>
                  </a:lnTo>
                  <a:lnTo>
                    <a:pt x="159" y="822"/>
                  </a:lnTo>
                  <a:lnTo>
                    <a:pt x="178" y="810"/>
                  </a:lnTo>
                  <a:lnTo>
                    <a:pt x="196" y="797"/>
                  </a:lnTo>
                  <a:lnTo>
                    <a:pt x="211" y="780"/>
                  </a:lnTo>
                  <a:lnTo>
                    <a:pt x="226" y="765"/>
                  </a:lnTo>
                  <a:lnTo>
                    <a:pt x="236" y="754"/>
                  </a:lnTo>
                  <a:lnTo>
                    <a:pt x="242" y="740"/>
                  </a:lnTo>
                  <a:lnTo>
                    <a:pt x="249" y="722"/>
                  </a:lnTo>
                  <a:lnTo>
                    <a:pt x="252" y="702"/>
                  </a:lnTo>
                  <a:lnTo>
                    <a:pt x="257" y="680"/>
                  </a:lnTo>
                  <a:lnTo>
                    <a:pt x="262" y="659"/>
                  </a:lnTo>
                  <a:lnTo>
                    <a:pt x="271" y="639"/>
                  </a:lnTo>
                  <a:lnTo>
                    <a:pt x="281" y="624"/>
                  </a:lnTo>
                  <a:lnTo>
                    <a:pt x="296" y="612"/>
                  </a:lnTo>
                  <a:lnTo>
                    <a:pt x="312" y="604"/>
                  </a:lnTo>
                  <a:lnTo>
                    <a:pt x="329" y="594"/>
                  </a:lnTo>
                  <a:lnTo>
                    <a:pt x="344" y="586"/>
                  </a:lnTo>
                  <a:lnTo>
                    <a:pt x="357" y="576"/>
                  </a:lnTo>
                  <a:lnTo>
                    <a:pt x="369" y="566"/>
                  </a:lnTo>
                  <a:lnTo>
                    <a:pt x="377" y="556"/>
                  </a:lnTo>
                  <a:lnTo>
                    <a:pt x="384" y="546"/>
                  </a:lnTo>
                  <a:lnTo>
                    <a:pt x="385" y="537"/>
                  </a:lnTo>
                  <a:lnTo>
                    <a:pt x="382" y="526"/>
                  </a:lnTo>
                  <a:lnTo>
                    <a:pt x="375" y="507"/>
                  </a:lnTo>
                  <a:lnTo>
                    <a:pt x="367" y="486"/>
                  </a:lnTo>
                  <a:lnTo>
                    <a:pt x="355" y="463"/>
                  </a:lnTo>
                  <a:lnTo>
                    <a:pt x="344" y="441"/>
                  </a:lnTo>
                  <a:lnTo>
                    <a:pt x="336" y="423"/>
                  </a:lnTo>
                  <a:lnTo>
                    <a:pt x="329" y="409"/>
                  </a:lnTo>
                  <a:lnTo>
                    <a:pt x="326" y="404"/>
                  </a:lnTo>
                  <a:lnTo>
                    <a:pt x="407" y="486"/>
                  </a:lnTo>
                  <a:lnTo>
                    <a:pt x="410" y="488"/>
                  </a:lnTo>
                  <a:lnTo>
                    <a:pt x="420" y="491"/>
                  </a:lnTo>
                  <a:lnTo>
                    <a:pt x="435" y="496"/>
                  </a:lnTo>
                  <a:lnTo>
                    <a:pt x="452" y="501"/>
                  </a:lnTo>
                  <a:lnTo>
                    <a:pt x="467" y="506"/>
                  </a:lnTo>
                  <a:lnTo>
                    <a:pt x="482" y="507"/>
                  </a:lnTo>
                  <a:lnTo>
                    <a:pt x="492" y="506"/>
                  </a:lnTo>
                  <a:lnTo>
                    <a:pt x="495" y="501"/>
                  </a:lnTo>
                  <a:lnTo>
                    <a:pt x="499" y="494"/>
                  </a:lnTo>
                  <a:lnTo>
                    <a:pt x="505" y="492"/>
                  </a:lnTo>
                  <a:lnTo>
                    <a:pt x="515" y="492"/>
                  </a:lnTo>
                  <a:lnTo>
                    <a:pt x="528" y="497"/>
                  </a:lnTo>
                  <a:lnTo>
                    <a:pt x="540" y="504"/>
                  </a:lnTo>
                  <a:lnTo>
                    <a:pt x="550" y="512"/>
                  </a:lnTo>
                  <a:lnTo>
                    <a:pt x="557" y="524"/>
                  </a:lnTo>
                  <a:lnTo>
                    <a:pt x="560" y="537"/>
                  </a:lnTo>
                  <a:lnTo>
                    <a:pt x="563" y="551"/>
                  </a:lnTo>
                  <a:lnTo>
                    <a:pt x="570" y="561"/>
                  </a:lnTo>
                  <a:lnTo>
                    <a:pt x="580" y="567"/>
                  </a:lnTo>
                  <a:lnTo>
                    <a:pt x="593" y="571"/>
                  </a:lnTo>
                  <a:lnTo>
                    <a:pt x="607" y="572"/>
                  </a:lnTo>
                  <a:lnTo>
                    <a:pt x="620" y="572"/>
                  </a:lnTo>
                  <a:lnTo>
                    <a:pt x="632" y="567"/>
                  </a:lnTo>
                  <a:lnTo>
                    <a:pt x="642" y="561"/>
                  </a:lnTo>
                  <a:lnTo>
                    <a:pt x="652" y="557"/>
                  </a:lnTo>
                  <a:lnTo>
                    <a:pt x="665" y="561"/>
                  </a:lnTo>
                  <a:lnTo>
                    <a:pt x="678" y="571"/>
                  </a:lnTo>
                  <a:lnTo>
                    <a:pt x="693" y="586"/>
                  </a:lnTo>
                  <a:lnTo>
                    <a:pt x="706" y="604"/>
                  </a:lnTo>
                  <a:lnTo>
                    <a:pt x="720" y="622"/>
                  </a:lnTo>
                  <a:lnTo>
                    <a:pt x="730" y="640"/>
                  </a:lnTo>
                  <a:lnTo>
                    <a:pt x="738" y="657"/>
                  </a:lnTo>
                  <a:lnTo>
                    <a:pt x="753" y="665"/>
                  </a:lnTo>
                  <a:lnTo>
                    <a:pt x="783" y="664"/>
                  </a:lnTo>
                  <a:lnTo>
                    <a:pt x="821" y="654"/>
                  </a:lnTo>
                  <a:lnTo>
                    <a:pt x="866" y="637"/>
                  </a:lnTo>
                  <a:lnTo>
                    <a:pt x="909" y="616"/>
                  </a:lnTo>
                  <a:lnTo>
                    <a:pt x="949" y="592"/>
                  </a:lnTo>
                  <a:lnTo>
                    <a:pt x="977" y="569"/>
                  </a:lnTo>
                  <a:lnTo>
                    <a:pt x="991" y="546"/>
                  </a:lnTo>
                  <a:lnTo>
                    <a:pt x="992" y="514"/>
                  </a:lnTo>
                  <a:lnTo>
                    <a:pt x="991" y="481"/>
                  </a:lnTo>
                  <a:lnTo>
                    <a:pt x="994" y="454"/>
                  </a:lnTo>
                  <a:lnTo>
                    <a:pt x="1012" y="443"/>
                  </a:lnTo>
                  <a:lnTo>
                    <a:pt x="1031" y="416"/>
                  </a:lnTo>
                  <a:lnTo>
                    <a:pt x="1034" y="356"/>
                  </a:lnTo>
                  <a:lnTo>
                    <a:pt x="1031" y="298"/>
                  </a:lnTo>
                  <a:lnTo>
                    <a:pt x="1027" y="271"/>
                  </a:lnTo>
                  <a:lnTo>
                    <a:pt x="1026" y="258"/>
                  </a:lnTo>
                  <a:lnTo>
                    <a:pt x="1017" y="241"/>
                  </a:lnTo>
                  <a:lnTo>
                    <a:pt x="1011" y="226"/>
                  </a:lnTo>
                  <a:lnTo>
                    <a:pt x="1002" y="210"/>
                  </a:lnTo>
                  <a:lnTo>
                    <a:pt x="992" y="195"/>
                  </a:lnTo>
                  <a:lnTo>
                    <a:pt x="982" y="183"/>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57" name="Freeform 200"/>
            <p:cNvSpPr>
              <a:spLocks/>
            </p:cNvSpPr>
            <p:nvPr/>
          </p:nvSpPr>
          <p:spPr bwMode="auto">
            <a:xfrm>
              <a:off x="4945" y="2435"/>
              <a:ext cx="266" cy="153"/>
            </a:xfrm>
            <a:custGeom>
              <a:avLst/>
              <a:gdLst>
                <a:gd name="T0" fmla="*/ 5 w 266"/>
                <a:gd name="T1" fmla="*/ 2 h 153"/>
                <a:gd name="T2" fmla="*/ 5 w 266"/>
                <a:gd name="T3" fmla="*/ 5 h 153"/>
                <a:gd name="T4" fmla="*/ 1 w 266"/>
                <a:gd name="T5" fmla="*/ 12 h 153"/>
                <a:gd name="T6" fmla="*/ 1 w 266"/>
                <a:gd name="T7" fmla="*/ 23 h 153"/>
                <a:gd name="T8" fmla="*/ 0 w 266"/>
                <a:gd name="T9" fmla="*/ 35 h 153"/>
                <a:gd name="T10" fmla="*/ 3 w 266"/>
                <a:gd name="T11" fmla="*/ 47 h 153"/>
                <a:gd name="T12" fmla="*/ 8 w 266"/>
                <a:gd name="T13" fmla="*/ 58 h 153"/>
                <a:gd name="T14" fmla="*/ 18 w 266"/>
                <a:gd name="T15" fmla="*/ 65 h 153"/>
                <a:gd name="T16" fmla="*/ 34 w 266"/>
                <a:gd name="T17" fmla="*/ 68 h 153"/>
                <a:gd name="T18" fmla="*/ 51 w 266"/>
                <a:gd name="T19" fmla="*/ 68 h 153"/>
                <a:gd name="T20" fmla="*/ 66 w 266"/>
                <a:gd name="T21" fmla="*/ 67 h 153"/>
                <a:gd name="T22" fmla="*/ 78 w 266"/>
                <a:gd name="T23" fmla="*/ 67 h 153"/>
                <a:gd name="T24" fmla="*/ 86 w 266"/>
                <a:gd name="T25" fmla="*/ 67 h 153"/>
                <a:gd name="T26" fmla="*/ 94 w 266"/>
                <a:gd name="T27" fmla="*/ 67 h 153"/>
                <a:gd name="T28" fmla="*/ 101 w 266"/>
                <a:gd name="T29" fmla="*/ 68 h 153"/>
                <a:gd name="T30" fmla="*/ 108 w 266"/>
                <a:gd name="T31" fmla="*/ 72 h 153"/>
                <a:gd name="T32" fmla="*/ 116 w 266"/>
                <a:gd name="T33" fmla="*/ 75 h 153"/>
                <a:gd name="T34" fmla="*/ 126 w 266"/>
                <a:gd name="T35" fmla="*/ 82 h 153"/>
                <a:gd name="T36" fmla="*/ 136 w 266"/>
                <a:gd name="T37" fmla="*/ 88 h 153"/>
                <a:gd name="T38" fmla="*/ 149 w 266"/>
                <a:gd name="T39" fmla="*/ 95 h 153"/>
                <a:gd name="T40" fmla="*/ 161 w 266"/>
                <a:gd name="T41" fmla="*/ 103 h 153"/>
                <a:gd name="T42" fmla="*/ 173 w 266"/>
                <a:gd name="T43" fmla="*/ 110 h 153"/>
                <a:gd name="T44" fmla="*/ 186 w 266"/>
                <a:gd name="T45" fmla="*/ 115 h 153"/>
                <a:gd name="T46" fmla="*/ 196 w 266"/>
                <a:gd name="T47" fmla="*/ 118 h 153"/>
                <a:gd name="T48" fmla="*/ 206 w 266"/>
                <a:gd name="T49" fmla="*/ 120 h 153"/>
                <a:gd name="T50" fmla="*/ 222 w 266"/>
                <a:gd name="T51" fmla="*/ 123 h 153"/>
                <a:gd name="T52" fmla="*/ 236 w 266"/>
                <a:gd name="T53" fmla="*/ 130 h 153"/>
                <a:gd name="T54" fmla="*/ 246 w 266"/>
                <a:gd name="T55" fmla="*/ 138 h 153"/>
                <a:gd name="T56" fmla="*/ 249 w 266"/>
                <a:gd name="T57" fmla="*/ 141 h 153"/>
                <a:gd name="T58" fmla="*/ 266 w 266"/>
                <a:gd name="T59" fmla="*/ 153 h 153"/>
                <a:gd name="T60" fmla="*/ 239 w 266"/>
                <a:gd name="T61" fmla="*/ 128 h 153"/>
                <a:gd name="T62" fmla="*/ 211 w 266"/>
                <a:gd name="T63" fmla="*/ 105 h 153"/>
                <a:gd name="T64" fmla="*/ 179 w 266"/>
                <a:gd name="T65" fmla="*/ 83 h 153"/>
                <a:gd name="T66" fmla="*/ 148 w 266"/>
                <a:gd name="T67" fmla="*/ 63 h 153"/>
                <a:gd name="T68" fmla="*/ 116 w 266"/>
                <a:gd name="T69" fmla="*/ 45 h 153"/>
                <a:gd name="T70" fmla="*/ 81 w 266"/>
                <a:gd name="T71" fmla="*/ 28 h 153"/>
                <a:gd name="T72" fmla="*/ 46 w 266"/>
                <a:gd name="T73" fmla="*/ 13 h 153"/>
                <a:gd name="T74" fmla="*/ 10 w 266"/>
                <a:gd name="T75" fmla="*/ 0 h 153"/>
                <a:gd name="T76" fmla="*/ 5 w 266"/>
                <a:gd name="T77" fmla="*/ 2 h 1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66"/>
                <a:gd name="T118" fmla="*/ 0 h 153"/>
                <a:gd name="T119" fmla="*/ 266 w 266"/>
                <a:gd name="T120" fmla="*/ 153 h 15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66" h="153">
                  <a:moveTo>
                    <a:pt x="5" y="2"/>
                  </a:moveTo>
                  <a:lnTo>
                    <a:pt x="5" y="5"/>
                  </a:lnTo>
                  <a:lnTo>
                    <a:pt x="1" y="12"/>
                  </a:lnTo>
                  <a:lnTo>
                    <a:pt x="1" y="23"/>
                  </a:lnTo>
                  <a:lnTo>
                    <a:pt x="0" y="35"/>
                  </a:lnTo>
                  <a:lnTo>
                    <a:pt x="3" y="47"/>
                  </a:lnTo>
                  <a:lnTo>
                    <a:pt x="8" y="58"/>
                  </a:lnTo>
                  <a:lnTo>
                    <a:pt x="18" y="65"/>
                  </a:lnTo>
                  <a:lnTo>
                    <a:pt x="34" y="68"/>
                  </a:lnTo>
                  <a:lnTo>
                    <a:pt x="51" y="68"/>
                  </a:lnTo>
                  <a:lnTo>
                    <a:pt x="66" y="67"/>
                  </a:lnTo>
                  <a:lnTo>
                    <a:pt x="78" y="67"/>
                  </a:lnTo>
                  <a:lnTo>
                    <a:pt x="86" y="67"/>
                  </a:lnTo>
                  <a:lnTo>
                    <a:pt x="94" y="67"/>
                  </a:lnTo>
                  <a:lnTo>
                    <a:pt x="101" y="68"/>
                  </a:lnTo>
                  <a:lnTo>
                    <a:pt x="108" y="72"/>
                  </a:lnTo>
                  <a:lnTo>
                    <a:pt x="116" y="75"/>
                  </a:lnTo>
                  <a:lnTo>
                    <a:pt x="126" y="82"/>
                  </a:lnTo>
                  <a:lnTo>
                    <a:pt x="136" y="88"/>
                  </a:lnTo>
                  <a:lnTo>
                    <a:pt x="149" y="95"/>
                  </a:lnTo>
                  <a:lnTo>
                    <a:pt x="161" y="103"/>
                  </a:lnTo>
                  <a:lnTo>
                    <a:pt x="173" y="110"/>
                  </a:lnTo>
                  <a:lnTo>
                    <a:pt x="186" y="115"/>
                  </a:lnTo>
                  <a:lnTo>
                    <a:pt x="196" y="118"/>
                  </a:lnTo>
                  <a:lnTo>
                    <a:pt x="206" y="120"/>
                  </a:lnTo>
                  <a:lnTo>
                    <a:pt x="222" y="123"/>
                  </a:lnTo>
                  <a:lnTo>
                    <a:pt x="236" y="130"/>
                  </a:lnTo>
                  <a:lnTo>
                    <a:pt x="246" y="138"/>
                  </a:lnTo>
                  <a:lnTo>
                    <a:pt x="249" y="141"/>
                  </a:lnTo>
                  <a:lnTo>
                    <a:pt x="266" y="153"/>
                  </a:lnTo>
                  <a:lnTo>
                    <a:pt x="239" y="128"/>
                  </a:lnTo>
                  <a:lnTo>
                    <a:pt x="211" y="105"/>
                  </a:lnTo>
                  <a:lnTo>
                    <a:pt x="179" y="83"/>
                  </a:lnTo>
                  <a:lnTo>
                    <a:pt x="148" y="63"/>
                  </a:lnTo>
                  <a:lnTo>
                    <a:pt x="116" y="45"/>
                  </a:lnTo>
                  <a:lnTo>
                    <a:pt x="81" y="28"/>
                  </a:lnTo>
                  <a:lnTo>
                    <a:pt x="46" y="13"/>
                  </a:lnTo>
                  <a:lnTo>
                    <a:pt x="10" y="0"/>
                  </a:lnTo>
                  <a:lnTo>
                    <a:pt x="5" y="2"/>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58" name="Freeform 201"/>
            <p:cNvSpPr>
              <a:spLocks/>
            </p:cNvSpPr>
            <p:nvPr/>
          </p:nvSpPr>
          <p:spPr bwMode="auto">
            <a:xfrm>
              <a:off x="4399" y="2545"/>
              <a:ext cx="153" cy="103"/>
            </a:xfrm>
            <a:custGeom>
              <a:avLst/>
              <a:gdLst>
                <a:gd name="T0" fmla="*/ 138 w 153"/>
                <a:gd name="T1" fmla="*/ 10 h 103"/>
                <a:gd name="T2" fmla="*/ 121 w 153"/>
                <a:gd name="T3" fmla="*/ 2 h 103"/>
                <a:gd name="T4" fmla="*/ 105 w 153"/>
                <a:gd name="T5" fmla="*/ 0 h 103"/>
                <a:gd name="T6" fmla="*/ 90 w 153"/>
                <a:gd name="T7" fmla="*/ 0 h 103"/>
                <a:gd name="T8" fmla="*/ 77 w 153"/>
                <a:gd name="T9" fmla="*/ 3 h 103"/>
                <a:gd name="T10" fmla="*/ 65 w 153"/>
                <a:gd name="T11" fmla="*/ 10 h 103"/>
                <a:gd name="T12" fmla="*/ 57 w 153"/>
                <a:gd name="T13" fmla="*/ 18 h 103"/>
                <a:gd name="T14" fmla="*/ 52 w 153"/>
                <a:gd name="T15" fmla="*/ 28 h 103"/>
                <a:gd name="T16" fmla="*/ 50 w 153"/>
                <a:gd name="T17" fmla="*/ 40 h 103"/>
                <a:gd name="T18" fmla="*/ 47 w 153"/>
                <a:gd name="T19" fmla="*/ 50 h 103"/>
                <a:gd name="T20" fmla="*/ 40 w 153"/>
                <a:gd name="T21" fmla="*/ 58 h 103"/>
                <a:gd name="T22" fmla="*/ 30 w 153"/>
                <a:gd name="T23" fmla="*/ 66 h 103"/>
                <a:gd name="T24" fmla="*/ 20 w 153"/>
                <a:gd name="T25" fmla="*/ 71 h 103"/>
                <a:gd name="T26" fmla="*/ 10 w 153"/>
                <a:gd name="T27" fmla="*/ 78 h 103"/>
                <a:gd name="T28" fmla="*/ 3 w 153"/>
                <a:gd name="T29" fmla="*/ 85 h 103"/>
                <a:gd name="T30" fmla="*/ 0 w 153"/>
                <a:gd name="T31" fmla="*/ 91 h 103"/>
                <a:gd name="T32" fmla="*/ 5 w 153"/>
                <a:gd name="T33" fmla="*/ 100 h 103"/>
                <a:gd name="T34" fmla="*/ 20 w 153"/>
                <a:gd name="T35" fmla="*/ 103 h 103"/>
                <a:gd name="T36" fmla="*/ 45 w 153"/>
                <a:gd name="T37" fmla="*/ 100 h 103"/>
                <a:gd name="T38" fmla="*/ 75 w 153"/>
                <a:gd name="T39" fmla="*/ 90 h 103"/>
                <a:gd name="T40" fmla="*/ 105 w 153"/>
                <a:gd name="T41" fmla="*/ 76 h 103"/>
                <a:gd name="T42" fmla="*/ 131 w 153"/>
                <a:gd name="T43" fmla="*/ 60 h 103"/>
                <a:gd name="T44" fmla="*/ 148 w 153"/>
                <a:gd name="T45" fmla="*/ 43 h 103"/>
                <a:gd name="T46" fmla="*/ 153 w 153"/>
                <a:gd name="T47" fmla="*/ 25 h 103"/>
                <a:gd name="T48" fmla="*/ 138 w 153"/>
                <a:gd name="T49" fmla="*/ 10 h 10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3"/>
                <a:gd name="T76" fmla="*/ 0 h 103"/>
                <a:gd name="T77" fmla="*/ 153 w 153"/>
                <a:gd name="T78" fmla="*/ 103 h 10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3" h="103">
                  <a:moveTo>
                    <a:pt x="138" y="10"/>
                  </a:moveTo>
                  <a:lnTo>
                    <a:pt x="121" y="2"/>
                  </a:lnTo>
                  <a:lnTo>
                    <a:pt x="105" y="0"/>
                  </a:lnTo>
                  <a:lnTo>
                    <a:pt x="90" y="0"/>
                  </a:lnTo>
                  <a:lnTo>
                    <a:pt x="77" y="3"/>
                  </a:lnTo>
                  <a:lnTo>
                    <a:pt x="65" y="10"/>
                  </a:lnTo>
                  <a:lnTo>
                    <a:pt x="57" y="18"/>
                  </a:lnTo>
                  <a:lnTo>
                    <a:pt x="52" y="28"/>
                  </a:lnTo>
                  <a:lnTo>
                    <a:pt x="50" y="40"/>
                  </a:lnTo>
                  <a:lnTo>
                    <a:pt x="47" y="50"/>
                  </a:lnTo>
                  <a:lnTo>
                    <a:pt x="40" y="58"/>
                  </a:lnTo>
                  <a:lnTo>
                    <a:pt x="30" y="66"/>
                  </a:lnTo>
                  <a:lnTo>
                    <a:pt x="20" y="71"/>
                  </a:lnTo>
                  <a:lnTo>
                    <a:pt x="10" y="78"/>
                  </a:lnTo>
                  <a:lnTo>
                    <a:pt x="3" y="85"/>
                  </a:lnTo>
                  <a:lnTo>
                    <a:pt x="0" y="91"/>
                  </a:lnTo>
                  <a:lnTo>
                    <a:pt x="5" y="100"/>
                  </a:lnTo>
                  <a:lnTo>
                    <a:pt x="20" y="103"/>
                  </a:lnTo>
                  <a:lnTo>
                    <a:pt x="45" y="100"/>
                  </a:lnTo>
                  <a:lnTo>
                    <a:pt x="75" y="90"/>
                  </a:lnTo>
                  <a:lnTo>
                    <a:pt x="105" y="76"/>
                  </a:lnTo>
                  <a:lnTo>
                    <a:pt x="131" y="60"/>
                  </a:lnTo>
                  <a:lnTo>
                    <a:pt x="148" y="43"/>
                  </a:lnTo>
                  <a:lnTo>
                    <a:pt x="153" y="25"/>
                  </a:lnTo>
                  <a:lnTo>
                    <a:pt x="138" y="10"/>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59" name="Freeform 202"/>
            <p:cNvSpPr>
              <a:spLocks/>
            </p:cNvSpPr>
            <p:nvPr/>
          </p:nvSpPr>
          <p:spPr bwMode="auto">
            <a:xfrm>
              <a:off x="5181" y="3155"/>
              <a:ext cx="111" cy="118"/>
            </a:xfrm>
            <a:custGeom>
              <a:avLst/>
              <a:gdLst>
                <a:gd name="T0" fmla="*/ 103 w 111"/>
                <a:gd name="T1" fmla="*/ 0 h 118"/>
                <a:gd name="T2" fmla="*/ 91 w 111"/>
                <a:gd name="T3" fmla="*/ 9 h 118"/>
                <a:gd name="T4" fmla="*/ 78 w 111"/>
                <a:gd name="T5" fmla="*/ 17 h 118"/>
                <a:gd name="T6" fmla="*/ 66 w 111"/>
                <a:gd name="T7" fmla="*/ 28 h 118"/>
                <a:gd name="T8" fmla="*/ 55 w 111"/>
                <a:gd name="T9" fmla="*/ 38 h 118"/>
                <a:gd name="T10" fmla="*/ 43 w 111"/>
                <a:gd name="T11" fmla="*/ 48 h 118"/>
                <a:gd name="T12" fmla="*/ 33 w 111"/>
                <a:gd name="T13" fmla="*/ 55 h 118"/>
                <a:gd name="T14" fmla="*/ 23 w 111"/>
                <a:gd name="T15" fmla="*/ 58 h 118"/>
                <a:gd name="T16" fmla="*/ 13 w 111"/>
                <a:gd name="T17" fmla="*/ 58 h 118"/>
                <a:gd name="T18" fmla="*/ 1 w 111"/>
                <a:gd name="T19" fmla="*/ 67 h 118"/>
                <a:gd name="T20" fmla="*/ 0 w 111"/>
                <a:gd name="T21" fmla="*/ 88 h 118"/>
                <a:gd name="T22" fmla="*/ 11 w 111"/>
                <a:gd name="T23" fmla="*/ 112 h 118"/>
                <a:gd name="T24" fmla="*/ 36 w 111"/>
                <a:gd name="T25" fmla="*/ 118 h 118"/>
                <a:gd name="T26" fmla="*/ 53 w 111"/>
                <a:gd name="T27" fmla="*/ 110 h 118"/>
                <a:gd name="T28" fmla="*/ 70 w 111"/>
                <a:gd name="T29" fmla="*/ 95 h 118"/>
                <a:gd name="T30" fmla="*/ 85 w 111"/>
                <a:gd name="T31" fmla="*/ 73 h 118"/>
                <a:gd name="T32" fmla="*/ 98 w 111"/>
                <a:gd name="T33" fmla="*/ 52 h 118"/>
                <a:gd name="T34" fmla="*/ 106 w 111"/>
                <a:gd name="T35" fmla="*/ 28 h 118"/>
                <a:gd name="T36" fmla="*/ 111 w 111"/>
                <a:gd name="T37" fmla="*/ 12 h 118"/>
                <a:gd name="T38" fmla="*/ 111 w 111"/>
                <a:gd name="T39" fmla="*/ 0 h 118"/>
                <a:gd name="T40" fmla="*/ 103 w 111"/>
                <a:gd name="T41" fmla="*/ 0 h 1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11"/>
                <a:gd name="T64" fmla="*/ 0 h 118"/>
                <a:gd name="T65" fmla="*/ 111 w 111"/>
                <a:gd name="T66" fmla="*/ 118 h 1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11" h="118">
                  <a:moveTo>
                    <a:pt x="103" y="0"/>
                  </a:moveTo>
                  <a:lnTo>
                    <a:pt x="91" y="9"/>
                  </a:lnTo>
                  <a:lnTo>
                    <a:pt x="78" y="17"/>
                  </a:lnTo>
                  <a:lnTo>
                    <a:pt x="66" y="28"/>
                  </a:lnTo>
                  <a:lnTo>
                    <a:pt x="55" y="38"/>
                  </a:lnTo>
                  <a:lnTo>
                    <a:pt x="43" y="48"/>
                  </a:lnTo>
                  <a:lnTo>
                    <a:pt x="33" y="55"/>
                  </a:lnTo>
                  <a:lnTo>
                    <a:pt x="23" y="58"/>
                  </a:lnTo>
                  <a:lnTo>
                    <a:pt x="13" y="58"/>
                  </a:lnTo>
                  <a:lnTo>
                    <a:pt x="1" y="67"/>
                  </a:lnTo>
                  <a:lnTo>
                    <a:pt x="0" y="88"/>
                  </a:lnTo>
                  <a:lnTo>
                    <a:pt x="11" y="112"/>
                  </a:lnTo>
                  <a:lnTo>
                    <a:pt x="36" y="118"/>
                  </a:lnTo>
                  <a:lnTo>
                    <a:pt x="53" y="110"/>
                  </a:lnTo>
                  <a:lnTo>
                    <a:pt x="70" y="95"/>
                  </a:lnTo>
                  <a:lnTo>
                    <a:pt x="85" y="73"/>
                  </a:lnTo>
                  <a:lnTo>
                    <a:pt x="98" y="52"/>
                  </a:lnTo>
                  <a:lnTo>
                    <a:pt x="106" y="28"/>
                  </a:lnTo>
                  <a:lnTo>
                    <a:pt x="111" y="12"/>
                  </a:lnTo>
                  <a:lnTo>
                    <a:pt x="111" y="0"/>
                  </a:lnTo>
                  <a:lnTo>
                    <a:pt x="103" y="0"/>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60" name="Freeform 203"/>
            <p:cNvSpPr>
              <a:spLocks/>
            </p:cNvSpPr>
            <p:nvPr/>
          </p:nvSpPr>
          <p:spPr bwMode="auto">
            <a:xfrm>
              <a:off x="5081" y="3252"/>
              <a:ext cx="85" cy="69"/>
            </a:xfrm>
            <a:custGeom>
              <a:avLst/>
              <a:gdLst>
                <a:gd name="T0" fmla="*/ 47 w 85"/>
                <a:gd name="T1" fmla="*/ 0 h 69"/>
                <a:gd name="T2" fmla="*/ 33 w 85"/>
                <a:gd name="T3" fmla="*/ 3 h 69"/>
                <a:gd name="T4" fmla="*/ 22 w 85"/>
                <a:gd name="T5" fmla="*/ 8 h 69"/>
                <a:gd name="T6" fmla="*/ 12 w 85"/>
                <a:gd name="T7" fmla="*/ 15 h 69"/>
                <a:gd name="T8" fmla="*/ 5 w 85"/>
                <a:gd name="T9" fmla="*/ 23 h 69"/>
                <a:gd name="T10" fmla="*/ 0 w 85"/>
                <a:gd name="T11" fmla="*/ 31 h 69"/>
                <a:gd name="T12" fmla="*/ 2 w 85"/>
                <a:gd name="T13" fmla="*/ 41 h 69"/>
                <a:gd name="T14" fmla="*/ 7 w 85"/>
                <a:gd name="T15" fmla="*/ 50 h 69"/>
                <a:gd name="T16" fmla="*/ 18 w 85"/>
                <a:gd name="T17" fmla="*/ 58 h 69"/>
                <a:gd name="T18" fmla="*/ 32 w 85"/>
                <a:gd name="T19" fmla="*/ 64 h 69"/>
                <a:gd name="T20" fmla="*/ 45 w 85"/>
                <a:gd name="T21" fmla="*/ 68 h 69"/>
                <a:gd name="T22" fmla="*/ 56 w 85"/>
                <a:gd name="T23" fmla="*/ 69 h 69"/>
                <a:gd name="T24" fmla="*/ 68 w 85"/>
                <a:gd name="T25" fmla="*/ 68 h 69"/>
                <a:gd name="T26" fmla="*/ 76 w 85"/>
                <a:gd name="T27" fmla="*/ 64 h 69"/>
                <a:gd name="T28" fmla="*/ 83 w 85"/>
                <a:gd name="T29" fmla="*/ 58 h 69"/>
                <a:gd name="T30" fmla="*/ 85 w 85"/>
                <a:gd name="T31" fmla="*/ 51 h 69"/>
                <a:gd name="T32" fmla="*/ 85 w 85"/>
                <a:gd name="T33" fmla="*/ 43 h 69"/>
                <a:gd name="T34" fmla="*/ 75 w 85"/>
                <a:gd name="T35" fmla="*/ 26 h 69"/>
                <a:gd name="T36" fmla="*/ 63 w 85"/>
                <a:gd name="T37" fmla="*/ 13 h 69"/>
                <a:gd name="T38" fmla="*/ 52 w 85"/>
                <a:gd name="T39" fmla="*/ 3 h 69"/>
                <a:gd name="T40" fmla="*/ 47 w 85"/>
                <a:gd name="T41" fmla="*/ 0 h 6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5"/>
                <a:gd name="T64" fmla="*/ 0 h 69"/>
                <a:gd name="T65" fmla="*/ 85 w 85"/>
                <a:gd name="T66" fmla="*/ 69 h 6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5" h="69">
                  <a:moveTo>
                    <a:pt x="47" y="0"/>
                  </a:moveTo>
                  <a:lnTo>
                    <a:pt x="33" y="3"/>
                  </a:lnTo>
                  <a:lnTo>
                    <a:pt x="22" y="8"/>
                  </a:lnTo>
                  <a:lnTo>
                    <a:pt x="12" y="15"/>
                  </a:lnTo>
                  <a:lnTo>
                    <a:pt x="5" y="23"/>
                  </a:lnTo>
                  <a:lnTo>
                    <a:pt x="0" y="31"/>
                  </a:lnTo>
                  <a:lnTo>
                    <a:pt x="2" y="41"/>
                  </a:lnTo>
                  <a:lnTo>
                    <a:pt x="7" y="50"/>
                  </a:lnTo>
                  <a:lnTo>
                    <a:pt x="18" y="58"/>
                  </a:lnTo>
                  <a:lnTo>
                    <a:pt x="32" y="64"/>
                  </a:lnTo>
                  <a:lnTo>
                    <a:pt x="45" y="68"/>
                  </a:lnTo>
                  <a:lnTo>
                    <a:pt x="56" y="69"/>
                  </a:lnTo>
                  <a:lnTo>
                    <a:pt x="68" y="68"/>
                  </a:lnTo>
                  <a:lnTo>
                    <a:pt x="76" y="64"/>
                  </a:lnTo>
                  <a:lnTo>
                    <a:pt x="83" y="58"/>
                  </a:lnTo>
                  <a:lnTo>
                    <a:pt x="85" y="51"/>
                  </a:lnTo>
                  <a:lnTo>
                    <a:pt x="85" y="43"/>
                  </a:lnTo>
                  <a:lnTo>
                    <a:pt x="75" y="26"/>
                  </a:lnTo>
                  <a:lnTo>
                    <a:pt x="63" y="13"/>
                  </a:lnTo>
                  <a:lnTo>
                    <a:pt x="52" y="3"/>
                  </a:lnTo>
                  <a:lnTo>
                    <a:pt x="47" y="0"/>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61" name="Freeform 204"/>
            <p:cNvSpPr>
              <a:spLocks/>
            </p:cNvSpPr>
            <p:nvPr/>
          </p:nvSpPr>
          <p:spPr bwMode="auto">
            <a:xfrm>
              <a:off x="5322" y="3050"/>
              <a:ext cx="37" cy="60"/>
            </a:xfrm>
            <a:custGeom>
              <a:avLst/>
              <a:gdLst>
                <a:gd name="T0" fmla="*/ 28 w 37"/>
                <a:gd name="T1" fmla="*/ 0 h 60"/>
                <a:gd name="T2" fmla="*/ 12 w 37"/>
                <a:gd name="T3" fmla="*/ 14 h 60"/>
                <a:gd name="T4" fmla="*/ 3 w 37"/>
                <a:gd name="T5" fmla="*/ 29 h 60"/>
                <a:gd name="T6" fmla="*/ 0 w 37"/>
                <a:gd name="T7" fmla="*/ 44 h 60"/>
                <a:gd name="T8" fmla="*/ 7 w 37"/>
                <a:gd name="T9" fmla="*/ 60 h 60"/>
                <a:gd name="T10" fmla="*/ 18 w 37"/>
                <a:gd name="T11" fmla="*/ 59 h 60"/>
                <a:gd name="T12" fmla="*/ 30 w 37"/>
                <a:gd name="T13" fmla="*/ 34 h 60"/>
                <a:gd name="T14" fmla="*/ 37 w 37"/>
                <a:gd name="T15" fmla="*/ 7 h 60"/>
                <a:gd name="T16" fmla="*/ 28 w 37"/>
                <a:gd name="T17" fmla="*/ 0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
                <a:gd name="T28" fmla="*/ 0 h 60"/>
                <a:gd name="T29" fmla="*/ 37 w 37"/>
                <a:gd name="T30" fmla="*/ 60 h 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 h="60">
                  <a:moveTo>
                    <a:pt x="28" y="0"/>
                  </a:moveTo>
                  <a:lnTo>
                    <a:pt x="12" y="14"/>
                  </a:lnTo>
                  <a:lnTo>
                    <a:pt x="3" y="29"/>
                  </a:lnTo>
                  <a:lnTo>
                    <a:pt x="0" y="44"/>
                  </a:lnTo>
                  <a:lnTo>
                    <a:pt x="7" y="60"/>
                  </a:lnTo>
                  <a:lnTo>
                    <a:pt x="18" y="59"/>
                  </a:lnTo>
                  <a:lnTo>
                    <a:pt x="30" y="34"/>
                  </a:lnTo>
                  <a:lnTo>
                    <a:pt x="37" y="7"/>
                  </a:lnTo>
                  <a:lnTo>
                    <a:pt x="28" y="0"/>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62" name="Freeform 205"/>
            <p:cNvSpPr>
              <a:spLocks/>
            </p:cNvSpPr>
            <p:nvPr/>
          </p:nvSpPr>
          <p:spPr bwMode="auto">
            <a:xfrm>
              <a:off x="4941" y="3222"/>
              <a:ext cx="43" cy="96"/>
            </a:xfrm>
            <a:custGeom>
              <a:avLst/>
              <a:gdLst>
                <a:gd name="T0" fmla="*/ 17 w 43"/>
                <a:gd name="T1" fmla="*/ 0 h 96"/>
                <a:gd name="T2" fmla="*/ 0 w 43"/>
                <a:gd name="T3" fmla="*/ 28 h 96"/>
                <a:gd name="T4" fmla="*/ 0 w 43"/>
                <a:gd name="T5" fmla="*/ 63 h 96"/>
                <a:gd name="T6" fmla="*/ 9 w 43"/>
                <a:gd name="T7" fmla="*/ 91 h 96"/>
                <a:gd name="T8" fmla="*/ 24 w 43"/>
                <a:gd name="T9" fmla="*/ 96 h 96"/>
                <a:gd name="T10" fmla="*/ 37 w 43"/>
                <a:gd name="T11" fmla="*/ 71 h 96"/>
                <a:gd name="T12" fmla="*/ 43 w 43"/>
                <a:gd name="T13" fmla="*/ 31 h 96"/>
                <a:gd name="T14" fmla="*/ 37 w 43"/>
                <a:gd name="T15" fmla="*/ 0 h 96"/>
                <a:gd name="T16" fmla="*/ 17 w 43"/>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
                <a:gd name="T28" fmla="*/ 0 h 96"/>
                <a:gd name="T29" fmla="*/ 43 w 43"/>
                <a:gd name="T30" fmla="*/ 96 h 9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 h="96">
                  <a:moveTo>
                    <a:pt x="17" y="0"/>
                  </a:moveTo>
                  <a:lnTo>
                    <a:pt x="0" y="28"/>
                  </a:lnTo>
                  <a:lnTo>
                    <a:pt x="0" y="63"/>
                  </a:lnTo>
                  <a:lnTo>
                    <a:pt x="9" y="91"/>
                  </a:lnTo>
                  <a:lnTo>
                    <a:pt x="24" y="96"/>
                  </a:lnTo>
                  <a:lnTo>
                    <a:pt x="37" y="71"/>
                  </a:lnTo>
                  <a:lnTo>
                    <a:pt x="43" y="31"/>
                  </a:lnTo>
                  <a:lnTo>
                    <a:pt x="37" y="0"/>
                  </a:lnTo>
                  <a:lnTo>
                    <a:pt x="17" y="0"/>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63" name="Freeform 206"/>
            <p:cNvSpPr>
              <a:spLocks/>
            </p:cNvSpPr>
            <p:nvPr/>
          </p:nvSpPr>
          <p:spPr bwMode="auto">
            <a:xfrm>
              <a:off x="4998" y="3403"/>
              <a:ext cx="41" cy="50"/>
            </a:xfrm>
            <a:custGeom>
              <a:avLst/>
              <a:gdLst>
                <a:gd name="T0" fmla="*/ 28 w 41"/>
                <a:gd name="T1" fmla="*/ 50 h 50"/>
                <a:gd name="T2" fmla="*/ 41 w 41"/>
                <a:gd name="T3" fmla="*/ 35 h 50"/>
                <a:gd name="T4" fmla="*/ 40 w 41"/>
                <a:gd name="T5" fmla="*/ 15 h 50"/>
                <a:gd name="T6" fmla="*/ 30 w 41"/>
                <a:gd name="T7" fmla="*/ 0 h 50"/>
                <a:gd name="T8" fmla="*/ 11 w 41"/>
                <a:gd name="T9" fmla="*/ 0 h 50"/>
                <a:gd name="T10" fmla="*/ 0 w 41"/>
                <a:gd name="T11" fmla="*/ 15 h 50"/>
                <a:gd name="T12" fmla="*/ 3 w 41"/>
                <a:gd name="T13" fmla="*/ 33 h 50"/>
                <a:gd name="T14" fmla="*/ 13 w 41"/>
                <a:gd name="T15" fmla="*/ 48 h 50"/>
                <a:gd name="T16" fmla="*/ 28 w 41"/>
                <a:gd name="T17" fmla="*/ 50 h 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1"/>
                <a:gd name="T28" fmla="*/ 0 h 50"/>
                <a:gd name="T29" fmla="*/ 41 w 41"/>
                <a:gd name="T30" fmla="*/ 50 h 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1" h="50">
                  <a:moveTo>
                    <a:pt x="28" y="50"/>
                  </a:moveTo>
                  <a:lnTo>
                    <a:pt x="41" y="35"/>
                  </a:lnTo>
                  <a:lnTo>
                    <a:pt x="40" y="15"/>
                  </a:lnTo>
                  <a:lnTo>
                    <a:pt x="30" y="0"/>
                  </a:lnTo>
                  <a:lnTo>
                    <a:pt x="11" y="0"/>
                  </a:lnTo>
                  <a:lnTo>
                    <a:pt x="0" y="15"/>
                  </a:lnTo>
                  <a:lnTo>
                    <a:pt x="3" y="33"/>
                  </a:lnTo>
                  <a:lnTo>
                    <a:pt x="13" y="48"/>
                  </a:lnTo>
                  <a:lnTo>
                    <a:pt x="28" y="50"/>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64" name="Freeform 207"/>
            <p:cNvSpPr>
              <a:spLocks/>
            </p:cNvSpPr>
            <p:nvPr/>
          </p:nvSpPr>
          <p:spPr bwMode="auto">
            <a:xfrm>
              <a:off x="4940" y="3425"/>
              <a:ext cx="31" cy="38"/>
            </a:xfrm>
            <a:custGeom>
              <a:avLst/>
              <a:gdLst>
                <a:gd name="T0" fmla="*/ 21 w 31"/>
                <a:gd name="T1" fmla="*/ 38 h 38"/>
                <a:gd name="T2" fmla="*/ 31 w 31"/>
                <a:gd name="T3" fmla="*/ 30 h 38"/>
                <a:gd name="T4" fmla="*/ 30 w 31"/>
                <a:gd name="T5" fmla="*/ 13 h 38"/>
                <a:gd name="T6" fmla="*/ 21 w 31"/>
                <a:gd name="T7" fmla="*/ 1 h 38"/>
                <a:gd name="T8" fmla="*/ 8 w 31"/>
                <a:gd name="T9" fmla="*/ 0 h 38"/>
                <a:gd name="T10" fmla="*/ 0 w 31"/>
                <a:gd name="T11" fmla="*/ 10 h 38"/>
                <a:gd name="T12" fmla="*/ 0 w 31"/>
                <a:gd name="T13" fmla="*/ 23 h 38"/>
                <a:gd name="T14" fmla="*/ 8 w 31"/>
                <a:gd name="T15" fmla="*/ 35 h 38"/>
                <a:gd name="T16" fmla="*/ 21 w 31"/>
                <a:gd name="T17" fmla="*/ 38 h 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38"/>
                <a:gd name="T29" fmla="*/ 31 w 31"/>
                <a:gd name="T30" fmla="*/ 38 h 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38">
                  <a:moveTo>
                    <a:pt x="21" y="38"/>
                  </a:moveTo>
                  <a:lnTo>
                    <a:pt x="31" y="30"/>
                  </a:lnTo>
                  <a:lnTo>
                    <a:pt x="30" y="13"/>
                  </a:lnTo>
                  <a:lnTo>
                    <a:pt x="21" y="1"/>
                  </a:lnTo>
                  <a:lnTo>
                    <a:pt x="8" y="0"/>
                  </a:lnTo>
                  <a:lnTo>
                    <a:pt x="0" y="10"/>
                  </a:lnTo>
                  <a:lnTo>
                    <a:pt x="0" y="23"/>
                  </a:lnTo>
                  <a:lnTo>
                    <a:pt x="8" y="35"/>
                  </a:lnTo>
                  <a:lnTo>
                    <a:pt x="21" y="38"/>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sp>
          <p:nvSpPr>
            <p:cNvPr id="10265" name="Freeform 208"/>
            <p:cNvSpPr>
              <a:spLocks/>
            </p:cNvSpPr>
            <p:nvPr/>
          </p:nvSpPr>
          <p:spPr bwMode="auto">
            <a:xfrm>
              <a:off x="4981" y="3355"/>
              <a:ext cx="37" cy="23"/>
            </a:xfrm>
            <a:custGeom>
              <a:avLst/>
              <a:gdLst>
                <a:gd name="T0" fmla="*/ 17 w 37"/>
                <a:gd name="T1" fmla="*/ 23 h 23"/>
                <a:gd name="T2" fmla="*/ 32 w 37"/>
                <a:gd name="T3" fmla="*/ 18 h 23"/>
                <a:gd name="T4" fmla="*/ 37 w 37"/>
                <a:gd name="T5" fmla="*/ 8 h 23"/>
                <a:gd name="T6" fmla="*/ 32 w 37"/>
                <a:gd name="T7" fmla="*/ 1 h 23"/>
                <a:gd name="T8" fmla="*/ 20 w 37"/>
                <a:gd name="T9" fmla="*/ 0 h 23"/>
                <a:gd name="T10" fmla="*/ 7 w 37"/>
                <a:gd name="T11" fmla="*/ 5 h 23"/>
                <a:gd name="T12" fmla="*/ 0 w 37"/>
                <a:gd name="T13" fmla="*/ 13 h 23"/>
                <a:gd name="T14" fmla="*/ 2 w 37"/>
                <a:gd name="T15" fmla="*/ 21 h 23"/>
                <a:gd name="T16" fmla="*/ 17 w 37"/>
                <a:gd name="T17" fmla="*/ 23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
                <a:gd name="T28" fmla="*/ 0 h 23"/>
                <a:gd name="T29" fmla="*/ 37 w 37"/>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 h="23">
                  <a:moveTo>
                    <a:pt x="17" y="23"/>
                  </a:moveTo>
                  <a:lnTo>
                    <a:pt x="32" y="18"/>
                  </a:lnTo>
                  <a:lnTo>
                    <a:pt x="37" y="8"/>
                  </a:lnTo>
                  <a:lnTo>
                    <a:pt x="32" y="1"/>
                  </a:lnTo>
                  <a:lnTo>
                    <a:pt x="20" y="0"/>
                  </a:lnTo>
                  <a:lnTo>
                    <a:pt x="7" y="5"/>
                  </a:lnTo>
                  <a:lnTo>
                    <a:pt x="0" y="13"/>
                  </a:lnTo>
                  <a:lnTo>
                    <a:pt x="2" y="21"/>
                  </a:lnTo>
                  <a:lnTo>
                    <a:pt x="17" y="23"/>
                  </a:lnTo>
                  <a:close/>
                </a:path>
              </a:pathLst>
            </a:custGeom>
            <a:gradFill rotWithShape="0">
              <a:gsLst>
                <a:gs pos="0">
                  <a:srgbClr val="006B61"/>
                </a:gs>
                <a:gs pos="50000">
                  <a:srgbClr val="00CAB7"/>
                </a:gs>
                <a:gs pos="100000">
                  <a:srgbClr val="006B61"/>
                </a:gs>
              </a:gsLst>
              <a:lin ang="2700000" scaled="1"/>
            </a:gradFill>
            <a:ln w="9525">
              <a:noFill/>
              <a:round/>
              <a:headEnd/>
              <a:tailEnd/>
            </a:ln>
          </p:spPr>
          <p:txBody>
            <a:bodyPr/>
            <a:lstStyle/>
            <a:p>
              <a:endParaRPr lang="en-US"/>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7"/>
          <p:cNvSpPr>
            <a:spLocks noGrp="1" noChangeArrowheads="1"/>
          </p:cNvSpPr>
          <p:nvPr>
            <p:ph idx="1"/>
          </p:nvPr>
        </p:nvSpPr>
        <p:spPr/>
        <p:txBody>
          <a:bodyPr/>
          <a:lstStyle/>
          <a:p>
            <a:r>
              <a:rPr lang="en-US" smtClean="0"/>
              <a:t>Market forces cause the forward rate to differ from the spot rate by an amount that is sufficient to offset the interest rate differential between the two currencies.</a:t>
            </a:r>
          </a:p>
          <a:p>
            <a:r>
              <a:rPr lang="en-US" smtClean="0"/>
              <a:t>Then, covered interest arbitrage is no longer feasible, and the equilibrium state achieved is referred to as </a:t>
            </a:r>
            <a:r>
              <a:rPr lang="en-US" i="1" smtClean="0">
                <a:solidFill>
                  <a:srgbClr val="CC0000"/>
                </a:solidFill>
              </a:rPr>
              <a:t>interest rate parity (IRP)</a:t>
            </a:r>
            <a:r>
              <a:rPr lang="en-US" smtClean="0"/>
              <a:t>.</a:t>
            </a:r>
          </a:p>
        </p:txBody>
      </p:sp>
      <p:sp>
        <p:nvSpPr>
          <p:cNvPr id="136194" name="Rectangle 1026"/>
          <p:cNvSpPr>
            <a:spLocks noGrp="1" noChangeArrowheads="1"/>
          </p:cNvSpPr>
          <p:nvPr>
            <p:ph type="title"/>
          </p:nvPr>
        </p:nvSpPr>
        <p:spPr/>
        <p:txBody>
          <a:bodyPr/>
          <a:lstStyle/>
          <a:p>
            <a:pPr fontAlgn="auto">
              <a:spcAft>
                <a:spcPts val="0"/>
              </a:spcAft>
              <a:defRPr/>
            </a:pPr>
            <a:r>
              <a:rPr lang="en-US"/>
              <a:t>Interest Rate Parity (IRP)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pPr>
              <a:lnSpc>
                <a:spcPct val="95000"/>
              </a:lnSpc>
              <a:tabLst>
                <a:tab pos="3371850" algn="l"/>
              </a:tabLst>
            </a:pPr>
            <a:r>
              <a:rPr lang="en-US" smtClean="0"/>
              <a:t>When IRP exists, the rate of return achieved from covered interest arbitrage should equal the rate of return available in the home country.</a:t>
            </a:r>
          </a:p>
          <a:p>
            <a:pPr>
              <a:lnSpc>
                <a:spcPct val="95000"/>
              </a:lnSpc>
              <a:tabLst>
                <a:tab pos="3371850" algn="l"/>
              </a:tabLst>
            </a:pPr>
            <a:r>
              <a:rPr lang="en-US" smtClean="0"/>
              <a:t>End-value of a $1 investment in covered interest arbitrage	= (1/S)</a:t>
            </a:r>
            <a:r>
              <a:rPr lang="en-US" sz="1000" smtClean="0">
                <a:sym typeface="Symbol" pitchFamily="18" charset="2"/>
              </a:rPr>
              <a:t> </a:t>
            </a:r>
            <a:r>
              <a:rPr lang="en-US" smtClean="0">
                <a:sym typeface="Symbol" pitchFamily="18" charset="2"/>
              </a:rPr>
              <a:t></a:t>
            </a:r>
            <a:r>
              <a:rPr lang="en-US" sz="1000" smtClean="0">
                <a:sym typeface="Symbol" pitchFamily="18" charset="2"/>
              </a:rPr>
              <a:t> </a:t>
            </a:r>
            <a:r>
              <a:rPr lang="en-US" smtClean="0"/>
              <a:t>(1+</a:t>
            </a:r>
            <a:r>
              <a:rPr lang="en-US" i="1" smtClean="0"/>
              <a:t>i</a:t>
            </a:r>
            <a:r>
              <a:rPr lang="en-US" baseline="-25000" smtClean="0"/>
              <a:t>F</a:t>
            </a:r>
            <a:r>
              <a:rPr lang="en-US" smtClean="0"/>
              <a:t>)</a:t>
            </a:r>
            <a:r>
              <a:rPr lang="en-US" sz="1000" smtClean="0"/>
              <a:t> </a:t>
            </a:r>
            <a:r>
              <a:rPr lang="en-US" smtClean="0">
                <a:sym typeface="Symbol" pitchFamily="18" charset="2"/>
              </a:rPr>
              <a:t></a:t>
            </a:r>
            <a:r>
              <a:rPr lang="en-US" sz="1000" smtClean="0"/>
              <a:t> </a:t>
            </a:r>
            <a:r>
              <a:rPr lang="en-US" smtClean="0"/>
              <a:t>F</a:t>
            </a:r>
          </a:p>
          <a:p>
            <a:pPr lvl="1">
              <a:lnSpc>
                <a:spcPct val="95000"/>
              </a:lnSpc>
              <a:buFontTx/>
              <a:buNone/>
              <a:tabLst>
                <a:tab pos="3371850" algn="l"/>
              </a:tabLst>
            </a:pPr>
            <a:r>
              <a:rPr lang="en-US" smtClean="0"/>
              <a:t>      </a:t>
            </a:r>
            <a:r>
              <a:rPr lang="en-US" b="1" smtClean="0"/>
              <a:t>	= (1/S)</a:t>
            </a:r>
            <a:r>
              <a:rPr lang="en-US" sz="1000" b="1" smtClean="0">
                <a:sym typeface="Symbol" pitchFamily="18" charset="2"/>
              </a:rPr>
              <a:t> </a:t>
            </a:r>
            <a:r>
              <a:rPr lang="en-US" b="1" smtClean="0">
                <a:sym typeface="Symbol" pitchFamily="18" charset="2"/>
              </a:rPr>
              <a:t></a:t>
            </a:r>
            <a:r>
              <a:rPr lang="en-US" sz="1000" b="1" smtClean="0">
                <a:sym typeface="Symbol" pitchFamily="18" charset="2"/>
              </a:rPr>
              <a:t> </a:t>
            </a:r>
            <a:r>
              <a:rPr lang="en-US" b="1" smtClean="0"/>
              <a:t>(1+</a:t>
            </a:r>
            <a:r>
              <a:rPr lang="en-US" b="1" i="1" smtClean="0"/>
              <a:t>i</a:t>
            </a:r>
            <a:r>
              <a:rPr lang="en-US" b="1" baseline="-25000" smtClean="0"/>
              <a:t>F</a:t>
            </a:r>
            <a:r>
              <a:rPr lang="en-US" b="1" smtClean="0"/>
              <a:t>)</a:t>
            </a:r>
            <a:r>
              <a:rPr lang="en-US" sz="1000" b="1" smtClean="0"/>
              <a:t> </a:t>
            </a:r>
            <a:r>
              <a:rPr lang="en-US" b="1" smtClean="0">
                <a:sym typeface="Symbol" pitchFamily="18" charset="2"/>
              </a:rPr>
              <a:t></a:t>
            </a:r>
            <a:r>
              <a:rPr lang="en-US" sz="1000" b="1" smtClean="0"/>
              <a:t> </a:t>
            </a:r>
            <a:r>
              <a:rPr lang="en-US" b="1" smtClean="0"/>
              <a:t>[S</a:t>
            </a:r>
            <a:r>
              <a:rPr lang="en-US" sz="1000" b="1" smtClean="0"/>
              <a:t> </a:t>
            </a:r>
            <a:r>
              <a:rPr lang="en-US" b="1" smtClean="0">
                <a:sym typeface="Symbol" pitchFamily="18" charset="2"/>
              </a:rPr>
              <a:t></a:t>
            </a:r>
            <a:r>
              <a:rPr lang="en-US" sz="1000" b="1" smtClean="0">
                <a:sym typeface="Symbol" pitchFamily="18" charset="2"/>
              </a:rPr>
              <a:t> </a:t>
            </a:r>
            <a:r>
              <a:rPr lang="en-US" b="1" smtClean="0"/>
              <a:t>(1+p)]</a:t>
            </a:r>
          </a:p>
          <a:p>
            <a:pPr lvl="1">
              <a:lnSpc>
                <a:spcPct val="95000"/>
              </a:lnSpc>
              <a:buFontTx/>
              <a:buNone/>
              <a:tabLst>
                <a:tab pos="3371850" algn="l"/>
              </a:tabLst>
            </a:pPr>
            <a:r>
              <a:rPr lang="en-US" b="1" smtClean="0"/>
              <a:t>		= (1+</a:t>
            </a:r>
            <a:r>
              <a:rPr lang="en-US" b="1" i="1" smtClean="0"/>
              <a:t>i</a:t>
            </a:r>
            <a:r>
              <a:rPr lang="en-US" b="1" baseline="-25000" smtClean="0"/>
              <a:t>F</a:t>
            </a:r>
            <a:r>
              <a:rPr lang="en-US" b="1" smtClean="0"/>
              <a:t>)</a:t>
            </a:r>
            <a:r>
              <a:rPr lang="en-US" sz="1000" b="1" smtClean="0"/>
              <a:t> </a:t>
            </a:r>
            <a:r>
              <a:rPr lang="en-US" b="1" smtClean="0">
                <a:sym typeface="Symbol" pitchFamily="18" charset="2"/>
              </a:rPr>
              <a:t></a:t>
            </a:r>
            <a:r>
              <a:rPr lang="en-US" sz="1000" b="1" smtClean="0"/>
              <a:t> </a:t>
            </a:r>
            <a:r>
              <a:rPr lang="en-US" b="1" smtClean="0"/>
              <a:t>(1+p)</a:t>
            </a:r>
          </a:p>
          <a:p>
            <a:pPr lvl="1">
              <a:lnSpc>
                <a:spcPct val="95000"/>
              </a:lnSpc>
              <a:buFontTx/>
              <a:buNone/>
              <a:tabLst>
                <a:tab pos="3371850" algn="l"/>
              </a:tabLst>
            </a:pPr>
            <a:r>
              <a:rPr lang="en-US" smtClean="0"/>
              <a:t>where p is the forward premium.</a:t>
            </a:r>
          </a:p>
        </p:txBody>
      </p:sp>
      <p:sp>
        <p:nvSpPr>
          <p:cNvPr id="137218" name="Rectangle 2"/>
          <p:cNvSpPr>
            <a:spLocks noGrp="1" noChangeArrowheads="1"/>
          </p:cNvSpPr>
          <p:nvPr>
            <p:ph type="title"/>
          </p:nvPr>
        </p:nvSpPr>
        <p:spPr/>
        <p:txBody>
          <a:bodyPr/>
          <a:lstStyle/>
          <a:p>
            <a:pPr fontAlgn="auto">
              <a:spcAft>
                <a:spcPts val="0"/>
              </a:spcAft>
              <a:defRPr/>
            </a:pPr>
            <a:r>
              <a:rPr lang="en-US"/>
              <a:t>Derivation of IRP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p:txBody>
          <a:bodyPr>
            <a:normAutofit fontScale="92500" lnSpcReduction="10000"/>
          </a:bodyPr>
          <a:lstStyle/>
          <a:p>
            <a:pPr>
              <a:tabLst>
                <a:tab pos="1771650" algn="l"/>
                <a:tab pos="2114550" algn="l"/>
              </a:tabLst>
            </a:pPr>
            <a:r>
              <a:rPr lang="en-US" sz="2400" smtClean="0"/>
              <a:t>End-value of a $1 investment in the home country	= 1 + </a:t>
            </a:r>
            <a:r>
              <a:rPr lang="en-US" sz="2400" i="1" smtClean="0"/>
              <a:t>i</a:t>
            </a:r>
            <a:r>
              <a:rPr lang="en-US" sz="2400" baseline="-25000" smtClean="0"/>
              <a:t>H</a:t>
            </a:r>
            <a:endParaRPr lang="en-US" sz="2400" smtClean="0">
              <a:sym typeface="Symbol" pitchFamily="18" charset="2"/>
            </a:endParaRPr>
          </a:p>
          <a:p>
            <a:pPr>
              <a:spcBef>
                <a:spcPct val="50000"/>
              </a:spcBef>
              <a:tabLst>
                <a:tab pos="1771650" algn="l"/>
                <a:tab pos="2114550" algn="l"/>
              </a:tabLst>
            </a:pPr>
            <a:r>
              <a:rPr lang="en-US" sz="2400" smtClean="0">
                <a:sym typeface="Symbol" pitchFamily="18" charset="2"/>
              </a:rPr>
              <a:t>Equating the two and rearranging terms:</a:t>
            </a:r>
          </a:p>
          <a:p>
            <a:pPr lvl="1">
              <a:buFontTx/>
              <a:buNone/>
              <a:tabLst>
                <a:tab pos="1771650" algn="l"/>
                <a:tab pos="2114550" algn="l"/>
              </a:tabLst>
            </a:pPr>
            <a:r>
              <a:rPr lang="en-US" sz="2400" b="1" smtClean="0">
                <a:sym typeface="Symbol" pitchFamily="18" charset="2"/>
              </a:rPr>
              <a:t>          </a:t>
            </a:r>
            <a:r>
              <a:rPr lang="en-US" sz="4000" b="1" baseline="-30000" smtClean="0">
                <a:sym typeface="Symbol" pitchFamily="18" charset="2"/>
              </a:rPr>
              <a:t>p	=</a:t>
            </a:r>
            <a:r>
              <a:rPr lang="en-US" sz="2400" b="1" smtClean="0">
                <a:sym typeface="Symbol" pitchFamily="18" charset="2"/>
              </a:rPr>
              <a:t>	</a:t>
            </a:r>
            <a:r>
              <a:rPr lang="en-US" sz="2400" b="1" u="sng" smtClean="0"/>
              <a:t>(1+</a:t>
            </a:r>
            <a:r>
              <a:rPr lang="en-US" sz="2400" b="1" i="1" u="sng" smtClean="0"/>
              <a:t>i</a:t>
            </a:r>
            <a:r>
              <a:rPr lang="en-US" sz="2400" b="1" baseline="-25000" smtClean="0"/>
              <a:t>H</a:t>
            </a:r>
            <a:r>
              <a:rPr lang="en-US" sz="2400" b="1" u="sng" smtClean="0"/>
              <a:t>)</a:t>
            </a:r>
            <a:r>
              <a:rPr lang="en-US" sz="2400" b="1" smtClean="0"/>
              <a:t> </a:t>
            </a:r>
            <a:r>
              <a:rPr lang="en-US" sz="4000" b="1" baseline="-30000" smtClean="0"/>
              <a:t>– 1</a:t>
            </a:r>
            <a:endParaRPr lang="en-US" sz="2400" b="1" smtClean="0"/>
          </a:p>
          <a:p>
            <a:pPr lvl="1">
              <a:lnSpc>
                <a:spcPct val="90000"/>
              </a:lnSpc>
              <a:spcBef>
                <a:spcPct val="0"/>
              </a:spcBef>
              <a:buFontTx/>
              <a:buNone/>
              <a:tabLst>
                <a:tab pos="1771650" algn="l"/>
                <a:tab pos="2114550" algn="l"/>
              </a:tabLst>
            </a:pPr>
            <a:r>
              <a:rPr lang="en-US" sz="2400" b="1" smtClean="0"/>
              <a:t>			(1+</a:t>
            </a:r>
            <a:r>
              <a:rPr lang="en-US" sz="2400" b="1" i="1" smtClean="0"/>
              <a:t>i</a:t>
            </a:r>
            <a:r>
              <a:rPr lang="en-US" sz="2400" b="1" baseline="-25000" smtClean="0"/>
              <a:t>F</a:t>
            </a:r>
            <a:r>
              <a:rPr lang="en-US" sz="2400" b="1" smtClean="0"/>
              <a:t>)</a:t>
            </a:r>
            <a:endParaRPr lang="en-US" sz="2400" b="1" smtClean="0">
              <a:sym typeface="Symbol" pitchFamily="18" charset="2"/>
            </a:endParaRPr>
          </a:p>
          <a:p>
            <a:pPr>
              <a:spcBef>
                <a:spcPct val="10000"/>
              </a:spcBef>
              <a:buFontTx/>
              <a:buNone/>
              <a:tabLst>
                <a:tab pos="1771650" algn="l"/>
                <a:tab pos="2114550" algn="l"/>
              </a:tabLst>
            </a:pPr>
            <a:r>
              <a:rPr lang="en-US" sz="2400" smtClean="0">
                <a:sym typeface="Symbol" pitchFamily="18" charset="2"/>
              </a:rPr>
              <a:t>	i.e.</a:t>
            </a:r>
          </a:p>
          <a:p>
            <a:pPr lvl="1">
              <a:spcBef>
                <a:spcPct val="15000"/>
              </a:spcBef>
              <a:buSzPct val="120000"/>
              <a:buFontTx/>
              <a:buNone/>
              <a:tabLst>
                <a:tab pos="1771650" algn="l"/>
                <a:tab pos="2114550" algn="l"/>
              </a:tabLst>
            </a:pPr>
            <a:r>
              <a:rPr lang="en-US" sz="2400" b="1" smtClean="0"/>
              <a:t> forward   </a:t>
            </a:r>
            <a:r>
              <a:rPr lang="en-US" sz="4000" b="1" baseline="-30000" smtClean="0"/>
              <a:t>=</a:t>
            </a:r>
            <a:r>
              <a:rPr lang="en-US" sz="2400" b="1" smtClean="0"/>
              <a:t>  </a:t>
            </a:r>
            <a:r>
              <a:rPr lang="en-US" sz="2000" b="1" u="sng" smtClean="0"/>
              <a:t> </a:t>
            </a:r>
            <a:r>
              <a:rPr lang="en-US" sz="2400" b="1" u="sng" smtClean="0"/>
              <a:t>(1 + home interest rate) </a:t>
            </a:r>
            <a:r>
              <a:rPr lang="en-US" sz="2400" b="1" smtClean="0"/>
              <a:t>  </a:t>
            </a:r>
            <a:r>
              <a:rPr lang="en-US" sz="4000" b="1" baseline="-30000" smtClean="0"/>
              <a:t>– 1</a:t>
            </a:r>
            <a:endParaRPr lang="en-US" sz="2400" b="1" smtClean="0"/>
          </a:p>
          <a:p>
            <a:pPr lvl="1">
              <a:lnSpc>
                <a:spcPct val="90000"/>
              </a:lnSpc>
              <a:spcBef>
                <a:spcPct val="0"/>
              </a:spcBef>
              <a:buFontTx/>
              <a:buNone/>
              <a:tabLst>
                <a:tab pos="1771650" algn="l"/>
                <a:tab pos="2114550" algn="l"/>
              </a:tabLst>
            </a:pPr>
            <a:r>
              <a:rPr lang="en-US" sz="2400" b="1" smtClean="0"/>
              <a:t>premium      (1 + foreign interest rate)</a:t>
            </a:r>
            <a:endParaRPr lang="en-US" sz="2400" smtClean="0"/>
          </a:p>
        </p:txBody>
      </p:sp>
      <p:sp>
        <p:nvSpPr>
          <p:cNvPr id="138242" name="Rectangle 2"/>
          <p:cNvSpPr>
            <a:spLocks noGrp="1" noChangeArrowheads="1"/>
          </p:cNvSpPr>
          <p:nvPr>
            <p:ph type="title"/>
          </p:nvPr>
        </p:nvSpPr>
        <p:spPr/>
        <p:txBody>
          <a:bodyPr/>
          <a:lstStyle/>
          <a:p>
            <a:pPr fontAlgn="auto">
              <a:spcAft>
                <a:spcPts val="0"/>
              </a:spcAft>
              <a:defRPr/>
            </a:pPr>
            <a:r>
              <a:rPr lang="en-US"/>
              <a:t>Derivation of IRP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normAutofit lnSpcReduction="10000"/>
          </a:bodyPr>
          <a:lstStyle/>
          <a:p>
            <a:pPr>
              <a:buFontTx/>
              <a:buNone/>
              <a:tabLst>
                <a:tab pos="4114800" algn="l"/>
              </a:tabLst>
            </a:pPr>
            <a:r>
              <a:rPr lang="en-US" i="1" smtClean="0"/>
              <a:t>Example:</a:t>
            </a:r>
            <a:endParaRPr lang="en-US" smtClean="0"/>
          </a:p>
          <a:p>
            <a:pPr>
              <a:tabLst>
                <a:tab pos="4114800" algn="l"/>
              </a:tabLst>
            </a:pPr>
            <a:r>
              <a:rPr lang="en-US" smtClean="0"/>
              <a:t>Suppose 6-month </a:t>
            </a:r>
            <a:r>
              <a:rPr lang="en-US" i="1" smtClean="0"/>
              <a:t>i</a:t>
            </a:r>
            <a:r>
              <a:rPr lang="en-US" baseline="-25000" smtClean="0"/>
              <a:t>peso</a:t>
            </a:r>
            <a:r>
              <a:rPr lang="en-US" smtClean="0"/>
              <a:t> = 6%, </a:t>
            </a:r>
            <a:r>
              <a:rPr lang="en-US" i="1" smtClean="0"/>
              <a:t>i</a:t>
            </a:r>
            <a:r>
              <a:rPr lang="en-US" baseline="-25000" smtClean="0"/>
              <a:t>$</a:t>
            </a:r>
            <a:r>
              <a:rPr lang="en-US" smtClean="0"/>
              <a:t> = 5%.</a:t>
            </a:r>
          </a:p>
          <a:p>
            <a:pPr>
              <a:tabLst>
                <a:tab pos="4114800" algn="l"/>
              </a:tabLst>
            </a:pPr>
            <a:r>
              <a:rPr lang="en-US" smtClean="0"/>
              <a:t>From the U.S. investor’s perspective,</a:t>
            </a:r>
          </a:p>
          <a:p>
            <a:pPr lvl="1">
              <a:buFontTx/>
              <a:buNone/>
              <a:tabLst>
                <a:tab pos="4114800" algn="l"/>
              </a:tabLst>
            </a:pPr>
            <a:r>
              <a:rPr lang="en-US" b="1" smtClean="0"/>
              <a:t>forward premium = 1.05/1.06 – 1 </a:t>
            </a:r>
            <a:r>
              <a:rPr lang="en-US" b="1" smtClean="0">
                <a:sym typeface="Symbol" pitchFamily="18" charset="2"/>
              </a:rPr>
              <a:t> -</a:t>
            </a:r>
            <a:r>
              <a:rPr lang="en-US" sz="1000" b="1" smtClean="0">
                <a:sym typeface="Symbol" pitchFamily="18" charset="2"/>
              </a:rPr>
              <a:t> </a:t>
            </a:r>
            <a:r>
              <a:rPr lang="en-US" b="1" smtClean="0">
                <a:sym typeface="Symbol" pitchFamily="18" charset="2"/>
              </a:rPr>
              <a:t>.0094</a:t>
            </a:r>
            <a:r>
              <a:rPr lang="en-US" b="1" smtClean="0"/>
              <a:t> </a:t>
            </a:r>
            <a:r>
              <a:rPr lang="en-US" smtClean="0"/>
              <a:t> </a:t>
            </a:r>
          </a:p>
          <a:p>
            <a:pPr>
              <a:tabLst>
                <a:tab pos="4114800" algn="l"/>
              </a:tabLst>
            </a:pPr>
            <a:r>
              <a:rPr lang="en-US" smtClean="0"/>
              <a:t>If S = $.10/peso, then</a:t>
            </a:r>
          </a:p>
          <a:p>
            <a:pPr lvl="1">
              <a:buFontTx/>
              <a:buNone/>
              <a:tabLst>
                <a:tab pos="4114800" algn="l"/>
              </a:tabLst>
            </a:pPr>
            <a:r>
              <a:rPr lang="en-US" b="1" smtClean="0"/>
              <a:t>6-month forward rate	= S </a:t>
            </a:r>
            <a:r>
              <a:rPr lang="en-US" b="1" smtClean="0">
                <a:sym typeface="Symbol" pitchFamily="18" charset="2"/>
              </a:rPr>
              <a:t> </a:t>
            </a:r>
            <a:r>
              <a:rPr lang="en-US" b="1" smtClean="0"/>
              <a:t>(1 + p)</a:t>
            </a:r>
          </a:p>
          <a:p>
            <a:pPr lvl="1">
              <a:buFontTx/>
              <a:buNone/>
              <a:tabLst>
                <a:tab pos="4114800" algn="l"/>
              </a:tabLst>
            </a:pPr>
            <a:r>
              <a:rPr lang="en-US" b="1" smtClean="0"/>
              <a:t>		</a:t>
            </a:r>
            <a:r>
              <a:rPr lang="en-US" b="1" smtClean="0">
                <a:sym typeface="Symbol" pitchFamily="18" charset="2"/>
              </a:rPr>
              <a:t></a:t>
            </a:r>
            <a:r>
              <a:rPr lang="en-US" b="1" smtClean="0"/>
              <a:t> .10 </a:t>
            </a:r>
            <a:r>
              <a:rPr lang="en-US" b="1" smtClean="0">
                <a:sym typeface="Symbol" pitchFamily="18" charset="2"/>
              </a:rPr>
              <a:t> </a:t>
            </a:r>
            <a:r>
              <a:rPr lang="en-US" b="1" smtClean="0"/>
              <a:t>(1 </a:t>
            </a:r>
            <a:r>
              <a:rPr lang="en-US" sz="4200" b="1" baseline="36000" smtClean="0"/>
              <a:t>_</a:t>
            </a:r>
            <a:r>
              <a:rPr lang="en-US" b="1" smtClean="0"/>
              <a:t> .0094) </a:t>
            </a:r>
          </a:p>
          <a:p>
            <a:pPr lvl="1">
              <a:buFontTx/>
              <a:buNone/>
              <a:tabLst>
                <a:tab pos="4114800" algn="l"/>
              </a:tabLst>
            </a:pPr>
            <a:r>
              <a:rPr lang="en-US" b="1" smtClean="0"/>
              <a:t>		</a:t>
            </a:r>
            <a:r>
              <a:rPr lang="en-US" b="1" smtClean="0">
                <a:sym typeface="Symbol" pitchFamily="18" charset="2"/>
              </a:rPr>
              <a:t></a:t>
            </a:r>
            <a:r>
              <a:rPr lang="en-US" b="1" smtClean="0"/>
              <a:t> $.09906/peso</a:t>
            </a:r>
          </a:p>
        </p:txBody>
      </p:sp>
      <p:sp>
        <p:nvSpPr>
          <p:cNvPr id="140290" name="Rectangle 2"/>
          <p:cNvSpPr>
            <a:spLocks noGrp="1" noChangeArrowheads="1"/>
          </p:cNvSpPr>
          <p:nvPr>
            <p:ph type="title"/>
          </p:nvPr>
        </p:nvSpPr>
        <p:spPr/>
        <p:txBody>
          <a:bodyPr>
            <a:normAutofit fontScale="90000"/>
          </a:bodyPr>
          <a:lstStyle/>
          <a:p>
            <a:pPr fontAlgn="auto">
              <a:spcAft>
                <a:spcPts val="0"/>
              </a:spcAft>
              <a:defRPr/>
            </a:pPr>
            <a:r>
              <a:rPr lang="en-US"/>
              <a:t>Determining the Forward Premium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r>
              <a:rPr lang="en-US" smtClean="0"/>
              <a:t>To test whether IRP exists, collect the actual interest rate differentials and forward premiums for various currencies. Pair up data that occur at the same point in time and that involve the same currencies, and plot the points on a graph. </a:t>
            </a:r>
          </a:p>
          <a:p>
            <a:r>
              <a:rPr lang="en-US" smtClean="0"/>
              <a:t>IRP holds when covered interest arbitrage is not worthwhile.</a:t>
            </a:r>
          </a:p>
        </p:txBody>
      </p:sp>
      <p:sp>
        <p:nvSpPr>
          <p:cNvPr id="143362" name="Rectangle 2"/>
          <p:cNvSpPr>
            <a:spLocks noGrp="1" noChangeArrowheads="1"/>
          </p:cNvSpPr>
          <p:nvPr>
            <p:ph type="title"/>
          </p:nvPr>
        </p:nvSpPr>
        <p:spPr/>
        <p:txBody>
          <a:bodyPr/>
          <a:lstStyle/>
          <a:p>
            <a:pPr fontAlgn="auto">
              <a:spcAft>
                <a:spcPts val="0"/>
              </a:spcAft>
              <a:defRPr/>
            </a:pPr>
            <a:r>
              <a:rPr lang="en-US"/>
              <a:t>Test for the Existence of IRP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p:txBody>
          <a:bodyPr/>
          <a:lstStyle/>
          <a:p>
            <a:r>
              <a:rPr lang="en-US" smtClean="0"/>
              <a:t>When IRP exists, it does not mean that both local and foreign investors will earn the same returns. </a:t>
            </a:r>
          </a:p>
          <a:p>
            <a:r>
              <a:rPr lang="en-US" smtClean="0"/>
              <a:t>What it means is that investors cannot use covered interest arbitrage to achieve higher returns than those achievable in their respective home countries.</a:t>
            </a:r>
          </a:p>
        </p:txBody>
      </p:sp>
      <p:sp>
        <p:nvSpPr>
          <p:cNvPr id="144386" name="Rectangle 2"/>
          <p:cNvSpPr>
            <a:spLocks noGrp="1" noChangeArrowheads="1"/>
          </p:cNvSpPr>
          <p:nvPr>
            <p:ph type="title"/>
          </p:nvPr>
        </p:nvSpPr>
        <p:spPr/>
        <p:txBody>
          <a:bodyPr/>
          <a:lstStyle/>
          <a:p>
            <a:pPr fontAlgn="auto">
              <a:spcAft>
                <a:spcPts val="0"/>
              </a:spcAft>
              <a:defRPr/>
            </a:pPr>
            <a:r>
              <a:rPr lang="en-US"/>
              <a:t>Interpretation of IRP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5" name="Rectangle 5"/>
          <p:cNvSpPr>
            <a:spLocks noGrp="1" noChangeArrowheads="1"/>
          </p:cNvSpPr>
          <p:nvPr>
            <p:ph idx="1"/>
          </p:nvPr>
        </p:nvSpPr>
        <p:spPr/>
        <p:txBody>
          <a:bodyPr/>
          <a:lstStyle/>
          <a:p>
            <a:r>
              <a:rPr lang="en-US" smtClean="0"/>
              <a:t>Various empirical studies indicate that IRP generally holds.</a:t>
            </a:r>
          </a:p>
          <a:p>
            <a:r>
              <a:rPr lang="en-US" smtClean="0"/>
              <a:t>While there are deviations from IRP, they are often not large enough to make covered interest arbitrage worthwhile.</a:t>
            </a:r>
          </a:p>
          <a:p>
            <a:r>
              <a:rPr lang="en-US" smtClean="0"/>
              <a:t>This is due to the characteristics of foreign investments, including transaction costs, political risk, and differential tax laws.</a:t>
            </a:r>
          </a:p>
        </p:txBody>
      </p:sp>
      <p:sp>
        <p:nvSpPr>
          <p:cNvPr id="117764" name="Rectangle 4"/>
          <p:cNvSpPr>
            <a:spLocks noGrp="1" noChangeArrowheads="1"/>
          </p:cNvSpPr>
          <p:nvPr>
            <p:ph type="title"/>
          </p:nvPr>
        </p:nvSpPr>
        <p:spPr/>
        <p:txBody>
          <a:bodyPr/>
          <a:lstStyle/>
          <a:p>
            <a:pPr fontAlgn="auto">
              <a:spcAft>
                <a:spcPts val="0"/>
              </a:spcAft>
              <a:defRPr/>
            </a:pPr>
            <a:r>
              <a:rPr lang="en-US"/>
              <a:t>Does IRP Hold?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7765">
                                            <p:txEl>
                                              <p:pRg st="0" end="0"/>
                                            </p:txEl>
                                          </p:spTgt>
                                        </p:tgtEl>
                                        <p:attrNameLst>
                                          <p:attrName>style.visibility</p:attrName>
                                        </p:attrNameLst>
                                      </p:cBhvr>
                                      <p:to>
                                        <p:strVal val="visible"/>
                                      </p:to>
                                    </p:set>
                                    <p:animEffect transition="in" filter="wipe(left)">
                                      <p:cBhvr>
                                        <p:cTn id="7" dur="500"/>
                                        <p:tgtEl>
                                          <p:spTgt spid="1177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7765">
                                            <p:txEl>
                                              <p:pRg st="1" end="1"/>
                                            </p:txEl>
                                          </p:spTgt>
                                        </p:tgtEl>
                                        <p:attrNameLst>
                                          <p:attrName>style.visibility</p:attrName>
                                        </p:attrNameLst>
                                      </p:cBhvr>
                                      <p:to>
                                        <p:strVal val="visible"/>
                                      </p:to>
                                    </p:set>
                                    <p:animEffect transition="in" filter="wipe(left)">
                                      <p:cBhvr>
                                        <p:cTn id="12" dur="500"/>
                                        <p:tgtEl>
                                          <p:spTgt spid="1177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7765">
                                            <p:txEl>
                                              <p:pRg st="2" end="2"/>
                                            </p:txEl>
                                          </p:spTgt>
                                        </p:tgtEl>
                                        <p:attrNameLst>
                                          <p:attrName>style.visibility</p:attrName>
                                        </p:attrNameLst>
                                      </p:cBhvr>
                                      <p:to>
                                        <p:strVal val="visible"/>
                                      </p:to>
                                    </p:set>
                                    <p:animEffect transition="in" filter="wipe(left)">
                                      <p:cBhvr>
                                        <p:cTn id="17" dur="500"/>
                                        <p:tgtEl>
                                          <p:spTgt spid="1177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5" name="Rectangle 3"/>
          <p:cNvSpPr>
            <a:spLocks noGrp="1" noChangeArrowheads="1"/>
          </p:cNvSpPr>
          <p:nvPr>
            <p:ph idx="1"/>
          </p:nvPr>
        </p:nvSpPr>
        <p:spPr/>
        <p:txBody>
          <a:bodyPr/>
          <a:lstStyle/>
          <a:p>
            <a:pPr>
              <a:buFontTx/>
              <a:buNone/>
            </a:pPr>
            <a:r>
              <a:rPr lang="en-US" i="1" smtClean="0"/>
              <a:t>Political Risk</a:t>
            </a:r>
            <a:endParaRPr lang="en-US" smtClean="0"/>
          </a:p>
          <a:p>
            <a:pPr lvl="1"/>
            <a:r>
              <a:rPr lang="en-US" smtClean="0"/>
              <a:t>A crisis in the foreign country could cause its government to restrict any exchange of the local currency for other currencies.</a:t>
            </a:r>
          </a:p>
          <a:p>
            <a:pPr lvl="1"/>
            <a:r>
              <a:rPr lang="en-US" smtClean="0"/>
              <a:t>Investors may also perceive a higher default risk on foreign investments.</a:t>
            </a:r>
          </a:p>
          <a:p>
            <a:pPr>
              <a:buFontTx/>
              <a:buNone/>
            </a:pPr>
            <a:r>
              <a:rPr lang="en-US" i="1" smtClean="0"/>
              <a:t>Differential Tax Laws</a:t>
            </a:r>
            <a:endParaRPr lang="en-US" smtClean="0"/>
          </a:p>
          <a:p>
            <a:pPr lvl="1"/>
            <a:r>
              <a:rPr lang="en-US" smtClean="0"/>
              <a:t>If tax laws vary, after-tax returns should be considered instead of before-tax returns.</a:t>
            </a:r>
          </a:p>
        </p:txBody>
      </p:sp>
      <p:sp>
        <p:nvSpPr>
          <p:cNvPr id="146436" name="Rectangle 4"/>
          <p:cNvSpPr>
            <a:spLocks noGrp="1" noChangeArrowheads="1"/>
          </p:cNvSpPr>
          <p:nvPr>
            <p:ph type="title"/>
          </p:nvPr>
        </p:nvSpPr>
        <p:spPr>
          <a:xfrm>
            <a:off x="0" y="609600"/>
            <a:ext cx="9144000" cy="1143000"/>
          </a:xfrm>
        </p:spPr>
        <p:txBody>
          <a:bodyPr/>
          <a:lstStyle/>
          <a:p>
            <a:pPr fontAlgn="auto">
              <a:spcAft>
                <a:spcPts val="0"/>
              </a:spcAft>
              <a:defRPr/>
            </a:pPr>
            <a:r>
              <a:rPr lang="en-US"/>
              <a:t>Considerations When Assessing IRP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Effect transition="in" filter="wipe(left)">
                                      <p:cBhvr>
                                        <p:cTn id="7" dur="500"/>
                                        <p:tgtEl>
                                          <p:spTgt spid="146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6435">
                                            <p:txEl>
                                              <p:pRg st="1" end="1"/>
                                            </p:txEl>
                                          </p:spTgt>
                                        </p:tgtEl>
                                        <p:attrNameLst>
                                          <p:attrName>style.visibility</p:attrName>
                                        </p:attrNameLst>
                                      </p:cBhvr>
                                      <p:to>
                                        <p:strVal val="visible"/>
                                      </p:to>
                                    </p:set>
                                    <p:animEffect transition="in" filter="wipe(left)">
                                      <p:cBhvr>
                                        <p:cTn id="12" dur="500"/>
                                        <p:tgtEl>
                                          <p:spTgt spid="146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6435">
                                            <p:txEl>
                                              <p:pRg st="2" end="2"/>
                                            </p:txEl>
                                          </p:spTgt>
                                        </p:tgtEl>
                                        <p:attrNameLst>
                                          <p:attrName>style.visibility</p:attrName>
                                        </p:attrNameLst>
                                      </p:cBhvr>
                                      <p:to>
                                        <p:strVal val="visible"/>
                                      </p:to>
                                    </p:set>
                                    <p:animEffect transition="in" filter="wipe(left)">
                                      <p:cBhvr>
                                        <p:cTn id="17" dur="500"/>
                                        <p:tgtEl>
                                          <p:spTgt spid="146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6435">
                                            <p:txEl>
                                              <p:pRg st="3" end="3"/>
                                            </p:txEl>
                                          </p:spTgt>
                                        </p:tgtEl>
                                        <p:attrNameLst>
                                          <p:attrName>style.visibility</p:attrName>
                                        </p:attrNameLst>
                                      </p:cBhvr>
                                      <p:to>
                                        <p:strVal val="visible"/>
                                      </p:to>
                                    </p:set>
                                    <p:animEffect transition="in" filter="wipe(left)">
                                      <p:cBhvr>
                                        <p:cTn id="22" dur="500"/>
                                        <p:tgtEl>
                                          <p:spTgt spid="146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6435">
                                            <p:txEl>
                                              <p:pRg st="4" end="4"/>
                                            </p:txEl>
                                          </p:spTgt>
                                        </p:tgtEl>
                                        <p:attrNameLst>
                                          <p:attrName>style.visibility</p:attrName>
                                        </p:attrNameLst>
                                      </p:cBhvr>
                                      <p:to>
                                        <p:strVal val="visible"/>
                                      </p:to>
                                    </p:set>
                                    <p:animEffect transition="in" filter="wipe(left)">
                                      <p:cBhvr>
                                        <p:cTn id="27" dur="500"/>
                                        <p:tgtEl>
                                          <p:spTgt spid="146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6"/>
          <p:cNvGrpSpPr>
            <a:grpSpLocks/>
          </p:cNvGrpSpPr>
          <p:nvPr/>
        </p:nvGrpSpPr>
        <p:grpSpPr bwMode="auto">
          <a:xfrm>
            <a:off x="762000" y="1295400"/>
            <a:ext cx="7543800" cy="5162550"/>
            <a:chOff x="480" y="816"/>
            <a:chExt cx="4752" cy="3252"/>
          </a:xfrm>
        </p:grpSpPr>
        <p:sp>
          <p:nvSpPr>
            <p:cNvPr id="32773" name="Rectangle 3"/>
            <p:cNvSpPr>
              <a:spLocks noChangeArrowheads="1"/>
            </p:cNvSpPr>
            <p:nvPr/>
          </p:nvSpPr>
          <p:spPr bwMode="auto">
            <a:xfrm>
              <a:off x="3408" y="912"/>
              <a:ext cx="1824" cy="3123"/>
            </a:xfrm>
            <a:prstGeom prst="rect">
              <a:avLst/>
            </a:prstGeom>
            <a:noFill/>
            <a:ln w="9525">
              <a:noFill/>
              <a:miter lim="800000"/>
              <a:headEnd/>
              <a:tailEnd/>
            </a:ln>
          </p:spPr>
          <p:txBody>
            <a:bodyPr lIns="90488" tIns="44450" rIns="90488" bIns="44450">
              <a:spAutoFit/>
            </a:bodyPr>
            <a:lstStyle/>
            <a:p>
              <a:pPr algn="l"/>
              <a:r>
                <a:rPr lang="en-US" sz="2800"/>
                <a:t>Because of IRP,</a:t>
              </a:r>
            </a:p>
            <a:p>
              <a:pPr algn="l"/>
              <a:r>
                <a:rPr lang="en-US" sz="2800"/>
                <a:t>a forward rate</a:t>
              </a:r>
            </a:p>
            <a:p>
              <a:pPr algn="l"/>
              <a:r>
                <a:rPr lang="en-US" sz="2800"/>
                <a:t>will normally move in tandem with the spot rate.</a:t>
              </a:r>
            </a:p>
            <a:p>
              <a:pPr algn="l">
                <a:spcBef>
                  <a:spcPct val="40000"/>
                </a:spcBef>
              </a:pPr>
              <a:r>
                <a:rPr lang="en-US" sz="2800"/>
                <a:t>This correlation depends on interest rate movements, </a:t>
              </a:r>
            </a:p>
            <a:p>
              <a:pPr algn="l"/>
              <a:r>
                <a:rPr lang="en-US" sz="2800"/>
                <a:t>i.e. </a:t>
              </a:r>
              <a:r>
                <a:rPr lang="en-US" sz="2800">
                  <a:solidFill>
                    <a:srgbClr val="CC0000"/>
                  </a:solidFill>
                </a:rPr>
                <a:t>p </a:t>
              </a:r>
              <a:r>
                <a:rPr lang="en-US" sz="2800">
                  <a:solidFill>
                    <a:srgbClr val="CC0000"/>
                  </a:solidFill>
                  <a:sym typeface="Symbol" pitchFamily="18" charset="2"/>
                </a:rPr>
                <a:t></a:t>
              </a:r>
              <a:r>
                <a:rPr lang="en-US" sz="2800">
                  <a:solidFill>
                    <a:srgbClr val="CC0000"/>
                  </a:solidFill>
                </a:rPr>
                <a:t> </a:t>
              </a:r>
              <a:r>
                <a:rPr lang="en-US" sz="2800" i="1">
                  <a:solidFill>
                    <a:srgbClr val="CC0000"/>
                  </a:solidFill>
                </a:rPr>
                <a:t>i</a:t>
              </a:r>
              <a:r>
                <a:rPr lang="en-US" sz="2800" baseline="-25000">
                  <a:solidFill>
                    <a:srgbClr val="CC0000"/>
                  </a:solidFill>
                </a:rPr>
                <a:t>H</a:t>
              </a:r>
              <a:r>
                <a:rPr lang="en-US" sz="2800">
                  <a:solidFill>
                    <a:srgbClr val="CC0000"/>
                  </a:solidFill>
                </a:rPr>
                <a:t>–</a:t>
              </a:r>
              <a:r>
                <a:rPr lang="en-US" sz="2800" i="1">
                  <a:solidFill>
                    <a:srgbClr val="CC0000"/>
                  </a:solidFill>
                </a:rPr>
                <a:t>i</a:t>
              </a:r>
              <a:r>
                <a:rPr lang="en-US" sz="2800" baseline="-25000">
                  <a:solidFill>
                    <a:srgbClr val="CC0000"/>
                  </a:solidFill>
                </a:rPr>
                <a:t>F</a:t>
              </a:r>
              <a:endParaRPr lang="en-US" sz="2800" baseline="-25000">
                <a:solidFill>
                  <a:srgbClr val="CC0000"/>
                </a:solidFill>
                <a:latin typeface="Times New Roman" pitchFamily="18" charset="0"/>
              </a:endParaRPr>
            </a:p>
          </p:txBody>
        </p:sp>
        <p:grpSp>
          <p:nvGrpSpPr>
            <p:cNvPr id="3" name="Group 33"/>
            <p:cNvGrpSpPr>
              <a:grpSpLocks/>
            </p:cNvGrpSpPr>
            <p:nvPr/>
          </p:nvGrpSpPr>
          <p:grpSpPr bwMode="auto">
            <a:xfrm>
              <a:off x="480" y="816"/>
              <a:ext cx="2710" cy="3252"/>
              <a:chOff x="2524" y="826"/>
              <a:chExt cx="2710" cy="3252"/>
            </a:xfrm>
          </p:grpSpPr>
          <p:sp>
            <p:nvSpPr>
              <p:cNvPr id="32775" name="Line 6"/>
              <p:cNvSpPr>
                <a:spLocks noChangeShapeType="1"/>
              </p:cNvSpPr>
              <p:nvPr/>
            </p:nvSpPr>
            <p:spPr bwMode="auto">
              <a:xfrm>
                <a:off x="2928" y="864"/>
                <a:ext cx="0" cy="1344"/>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2776" name="Line 7"/>
              <p:cNvSpPr>
                <a:spLocks noChangeShapeType="1"/>
              </p:cNvSpPr>
              <p:nvPr/>
            </p:nvSpPr>
            <p:spPr bwMode="auto">
              <a:xfrm flipV="1">
                <a:off x="2928" y="2208"/>
                <a:ext cx="2112" cy="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2777" name="Line 8"/>
              <p:cNvSpPr>
                <a:spLocks noChangeShapeType="1"/>
              </p:cNvSpPr>
              <p:nvPr/>
            </p:nvSpPr>
            <p:spPr bwMode="auto">
              <a:xfrm flipH="1">
                <a:off x="3512" y="1536"/>
                <a:ext cx="9" cy="659"/>
              </a:xfrm>
              <a:prstGeom prst="line">
                <a:avLst/>
              </a:prstGeom>
              <a:noFill/>
              <a:ln w="12700">
                <a:solidFill>
                  <a:srgbClr val="006B61"/>
                </a:solidFill>
                <a:prstDash val="dash"/>
                <a:round/>
                <a:headEnd type="none" w="sm" len="sm"/>
                <a:tailEnd type="none" w="sm" len="sm"/>
              </a:ln>
            </p:spPr>
            <p:txBody>
              <a:bodyPr wrap="none" anchor="ctr"/>
              <a:lstStyle/>
              <a:p>
                <a:endParaRPr lang="en-US"/>
              </a:p>
            </p:txBody>
          </p:sp>
          <p:sp>
            <p:nvSpPr>
              <p:cNvPr id="32778" name="Line 9"/>
              <p:cNvSpPr>
                <a:spLocks noChangeShapeType="1"/>
              </p:cNvSpPr>
              <p:nvPr/>
            </p:nvSpPr>
            <p:spPr bwMode="auto">
              <a:xfrm>
                <a:off x="4490" y="1375"/>
                <a:ext cx="1" cy="820"/>
              </a:xfrm>
              <a:prstGeom prst="line">
                <a:avLst/>
              </a:prstGeom>
              <a:noFill/>
              <a:ln w="12700">
                <a:solidFill>
                  <a:srgbClr val="006B61"/>
                </a:solidFill>
                <a:prstDash val="dash"/>
                <a:round/>
                <a:headEnd type="none" w="sm" len="sm"/>
                <a:tailEnd type="none" w="sm" len="sm"/>
              </a:ln>
            </p:spPr>
            <p:txBody>
              <a:bodyPr wrap="none" anchor="ctr"/>
              <a:lstStyle/>
              <a:p>
                <a:endParaRPr lang="en-US"/>
              </a:p>
            </p:txBody>
          </p:sp>
          <p:sp>
            <p:nvSpPr>
              <p:cNvPr id="32779" name="Freeform 10"/>
              <p:cNvSpPr>
                <a:spLocks/>
              </p:cNvSpPr>
              <p:nvPr/>
            </p:nvSpPr>
            <p:spPr bwMode="auto">
              <a:xfrm>
                <a:off x="3147" y="1080"/>
                <a:ext cx="1633" cy="568"/>
              </a:xfrm>
              <a:custGeom>
                <a:avLst/>
                <a:gdLst>
                  <a:gd name="T0" fmla="*/ 14 w 1633"/>
                  <a:gd name="T1" fmla="*/ 557 h 568"/>
                  <a:gd name="T2" fmla="*/ 43 w 1633"/>
                  <a:gd name="T3" fmla="*/ 543 h 568"/>
                  <a:gd name="T4" fmla="*/ 72 w 1633"/>
                  <a:gd name="T5" fmla="*/ 533 h 568"/>
                  <a:gd name="T6" fmla="*/ 101 w 1633"/>
                  <a:gd name="T7" fmla="*/ 528 h 568"/>
                  <a:gd name="T8" fmla="*/ 134 w 1633"/>
                  <a:gd name="T9" fmla="*/ 528 h 568"/>
                  <a:gd name="T10" fmla="*/ 163 w 1633"/>
                  <a:gd name="T11" fmla="*/ 528 h 568"/>
                  <a:gd name="T12" fmla="*/ 192 w 1633"/>
                  <a:gd name="T13" fmla="*/ 514 h 568"/>
                  <a:gd name="T14" fmla="*/ 216 w 1633"/>
                  <a:gd name="T15" fmla="*/ 495 h 568"/>
                  <a:gd name="T16" fmla="*/ 249 w 1633"/>
                  <a:gd name="T17" fmla="*/ 480 h 568"/>
                  <a:gd name="T18" fmla="*/ 283 w 1633"/>
                  <a:gd name="T19" fmla="*/ 471 h 568"/>
                  <a:gd name="T20" fmla="*/ 312 w 1633"/>
                  <a:gd name="T21" fmla="*/ 466 h 568"/>
                  <a:gd name="T22" fmla="*/ 341 w 1633"/>
                  <a:gd name="T23" fmla="*/ 461 h 568"/>
                  <a:gd name="T24" fmla="*/ 369 w 1633"/>
                  <a:gd name="T25" fmla="*/ 447 h 568"/>
                  <a:gd name="T26" fmla="*/ 398 w 1633"/>
                  <a:gd name="T27" fmla="*/ 437 h 568"/>
                  <a:gd name="T28" fmla="*/ 427 w 1633"/>
                  <a:gd name="T29" fmla="*/ 423 h 568"/>
                  <a:gd name="T30" fmla="*/ 451 w 1633"/>
                  <a:gd name="T31" fmla="*/ 394 h 568"/>
                  <a:gd name="T32" fmla="*/ 480 w 1633"/>
                  <a:gd name="T33" fmla="*/ 365 h 568"/>
                  <a:gd name="T34" fmla="*/ 504 w 1633"/>
                  <a:gd name="T35" fmla="*/ 336 h 568"/>
                  <a:gd name="T36" fmla="*/ 533 w 1633"/>
                  <a:gd name="T37" fmla="*/ 317 h 568"/>
                  <a:gd name="T38" fmla="*/ 561 w 1633"/>
                  <a:gd name="T39" fmla="*/ 293 h 568"/>
                  <a:gd name="T40" fmla="*/ 590 w 1633"/>
                  <a:gd name="T41" fmla="*/ 279 h 568"/>
                  <a:gd name="T42" fmla="*/ 619 w 1633"/>
                  <a:gd name="T43" fmla="*/ 269 h 568"/>
                  <a:gd name="T44" fmla="*/ 648 w 1633"/>
                  <a:gd name="T45" fmla="*/ 264 h 568"/>
                  <a:gd name="T46" fmla="*/ 677 w 1633"/>
                  <a:gd name="T47" fmla="*/ 274 h 568"/>
                  <a:gd name="T48" fmla="*/ 705 w 1633"/>
                  <a:gd name="T49" fmla="*/ 298 h 568"/>
                  <a:gd name="T50" fmla="*/ 734 w 1633"/>
                  <a:gd name="T51" fmla="*/ 317 h 568"/>
                  <a:gd name="T52" fmla="*/ 763 w 1633"/>
                  <a:gd name="T53" fmla="*/ 327 h 568"/>
                  <a:gd name="T54" fmla="*/ 792 w 1633"/>
                  <a:gd name="T55" fmla="*/ 336 h 568"/>
                  <a:gd name="T56" fmla="*/ 821 w 1633"/>
                  <a:gd name="T57" fmla="*/ 346 h 568"/>
                  <a:gd name="T58" fmla="*/ 859 w 1633"/>
                  <a:gd name="T59" fmla="*/ 355 h 568"/>
                  <a:gd name="T60" fmla="*/ 888 w 1633"/>
                  <a:gd name="T61" fmla="*/ 360 h 568"/>
                  <a:gd name="T62" fmla="*/ 917 w 1633"/>
                  <a:gd name="T63" fmla="*/ 355 h 568"/>
                  <a:gd name="T64" fmla="*/ 945 w 1633"/>
                  <a:gd name="T65" fmla="*/ 355 h 568"/>
                  <a:gd name="T66" fmla="*/ 974 w 1633"/>
                  <a:gd name="T67" fmla="*/ 341 h 568"/>
                  <a:gd name="T68" fmla="*/ 1003 w 1633"/>
                  <a:gd name="T69" fmla="*/ 327 h 568"/>
                  <a:gd name="T70" fmla="*/ 1032 w 1633"/>
                  <a:gd name="T71" fmla="*/ 307 h 568"/>
                  <a:gd name="T72" fmla="*/ 1061 w 1633"/>
                  <a:gd name="T73" fmla="*/ 298 h 568"/>
                  <a:gd name="T74" fmla="*/ 1089 w 1633"/>
                  <a:gd name="T75" fmla="*/ 293 h 568"/>
                  <a:gd name="T76" fmla="*/ 1118 w 1633"/>
                  <a:gd name="T77" fmla="*/ 303 h 568"/>
                  <a:gd name="T78" fmla="*/ 1142 w 1633"/>
                  <a:gd name="T79" fmla="*/ 322 h 568"/>
                  <a:gd name="T80" fmla="*/ 1171 w 1633"/>
                  <a:gd name="T81" fmla="*/ 327 h 568"/>
                  <a:gd name="T82" fmla="*/ 1200 w 1633"/>
                  <a:gd name="T83" fmla="*/ 317 h 568"/>
                  <a:gd name="T84" fmla="*/ 1229 w 1633"/>
                  <a:gd name="T85" fmla="*/ 317 h 568"/>
                  <a:gd name="T86" fmla="*/ 1262 w 1633"/>
                  <a:gd name="T87" fmla="*/ 317 h 568"/>
                  <a:gd name="T88" fmla="*/ 1296 w 1633"/>
                  <a:gd name="T89" fmla="*/ 317 h 568"/>
                  <a:gd name="T90" fmla="*/ 1325 w 1633"/>
                  <a:gd name="T91" fmla="*/ 307 h 568"/>
                  <a:gd name="T92" fmla="*/ 1349 w 1633"/>
                  <a:gd name="T93" fmla="*/ 283 h 568"/>
                  <a:gd name="T94" fmla="*/ 1363 w 1633"/>
                  <a:gd name="T95" fmla="*/ 255 h 568"/>
                  <a:gd name="T96" fmla="*/ 1373 w 1633"/>
                  <a:gd name="T97" fmla="*/ 226 h 568"/>
                  <a:gd name="T98" fmla="*/ 1382 w 1633"/>
                  <a:gd name="T99" fmla="*/ 197 h 568"/>
                  <a:gd name="T100" fmla="*/ 1392 w 1633"/>
                  <a:gd name="T101" fmla="*/ 168 h 568"/>
                  <a:gd name="T102" fmla="*/ 1406 w 1633"/>
                  <a:gd name="T103" fmla="*/ 139 h 568"/>
                  <a:gd name="T104" fmla="*/ 1425 w 1633"/>
                  <a:gd name="T105" fmla="*/ 106 h 568"/>
                  <a:gd name="T106" fmla="*/ 1449 w 1633"/>
                  <a:gd name="T107" fmla="*/ 77 h 568"/>
                  <a:gd name="T108" fmla="*/ 1469 w 1633"/>
                  <a:gd name="T109" fmla="*/ 48 h 568"/>
                  <a:gd name="T110" fmla="*/ 1493 w 1633"/>
                  <a:gd name="T111" fmla="*/ 24 h 568"/>
                  <a:gd name="T112" fmla="*/ 1521 w 1633"/>
                  <a:gd name="T113" fmla="*/ 10 h 568"/>
                  <a:gd name="T114" fmla="*/ 1555 w 1633"/>
                  <a:gd name="T115" fmla="*/ 5 h 568"/>
                  <a:gd name="T116" fmla="*/ 1584 w 1633"/>
                  <a:gd name="T117" fmla="*/ 0 h 568"/>
                  <a:gd name="T118" fmla="*/ 1613 w 1633"/>
                  <a:gd name="T119" fmla="*/ 0 h 56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33"/>
                  <a:gd name="T181" fmla="*/ 0 h 568"/>
                  <a:gd name="T182" fmla="*/ 1633 w 1633"/>
                  <a:gd name="T183" fmla="*/ 568 h 56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33" h="568">
                    <a:moveTo>
                      <a:pt x="0" y="567"/>
                    </a:moveTo>
                    <a:lnTo>
                      <a:pt x="14" y="557"/>
                    </a:lnTo>
                    <a:lnTo>
                      <a:pt x="29" y="547"/>
                    </a:lnTo>
                    <a:lnTo>
                      <a:pt x="43" y="543"/>
                    </a:lnTo>
                    <a:lnTo>
                      <a:pt x="57" y="538"/>
                    </a:lnTo>
                    <a:lnTo>
                      <a:pt x="72" y="533"/>
                    </a:lnTo>
                    <a:lnTo>
                      <a:pt x="86" y="528"/>
                    </a:lnTo>
                    <a:lnTo>
                      <a:pt x="101" y="528"/>
                    </a:lnTo>
                    <a:lnTo>
                      <a:pt x="115" y="528"/>
                    </a:lnTo>
                    <a:lnTo>
                      <a:pt x="134" y="528"/>
                    </a:lnTo>
                    <a:lnTo>
                      <a:pt x="149" y="528"/>
                    </a:lnTo>
                    <a:lnTo>
                      <a:pt x="163" y="528"/>
                    </a:lnTo>
                    <a:lnTo>
                      <a:pt x="177" y="519"/>
                    </a:lnTo>
                    <a:lnTo>
                      <a:pt x="192" y="514"/>
                    </a:lnTo>
                    <a:lnTo>
                      <a:pt x="206" y="509"/>
                    </a:lnTo>
                    <a:lnTo>
                      <a:pt x="216" y="495"/>
                    </a:lnTo>
                    <a:lnTo>
                      <a:pt x="230" y="490"/>
                    </a:lnTo>
                    <a:lnTo>
                      <a:pt x="249" y="480"/>
                    </a:lnTo>
                    <a:lnTo>
                      <a:pt x="269" y="471"/>
                    </a:lnTo>
                    <a:lnTo>
                      <a:pt x="283" y="471"/>
                    </a:lnTo>
                    <a:lnTo>
                      <a:pt x="297" y="466"/>
                    </a:lnTo>
                    <a:lnTo>
                      <a:pt x="312" y="466"/>
                    </a:lnTo>
                    <a:lnTo>
                      <a:pt x="326" y="466"/>
                    </a:lnTo>
                    <a:lnTo>
                      <a:pt x="341" y="461"/>
                    </a:lnTo>
                    <a:lnTo>
                      <a:pt x="355" y="451"/>
                    </a:lnTo>
                    <a:lnTo>
                      <a:pt x="369" y="447"/>
                    </a:lnTo>
                    <a:lnTo>
                      <a:pt x="384" y="437"/>
                    </a:lnTo>
                    <a:lnTo>
                      <a:pt x="398" y="437"/>
                    </a:lnTo>
                    <a:lnTo>
                      <a:pt x="413" y="432"/>
                    </a:lnTo>
                    <a:lnTo>
                      <a:pt x="427" y="423"/>
                    </a:lnTo>
                    <a:lnTo>
                      <a:pt x="441" y="408"/>
                    </a:lnTo>
                    <a:lnTo>
                      <a:pt x="451" y="394"/>
                    </a:lnTo>
                    <a:lnTo>
                      <a:pt x="465" y="384"/>
                    </a:lnTo>
                    <a:lnTo>
                      <a:pt x="480" y="365"/>
                    </a:lnTo>
                    <a:lnTo>
                      <a:pt x="494" y="351"/>
                    </a:lnTo>
                    <a:lnTo>
                      <a:pt x="504" y="336"/>
                    </a:lnTo>
                    <a:lnTo>
                      <a:pt x="518" y="327"/>
                    </a:lnTo>
                    <a:lnTo>
                      <a:pt x="533" y="317"/>
                    </a:lnTo>
                    <a:lnTo>
                      <a:pt x="547" y="303"/>
                    </a:lnTo>
                    <a:lnTo>
                      <a:pt x="561" y="293"/>
                    </a:lnTo>
                    <a:lnTo>
                      <a:pt x="576" y="283"/>
                    </a:lnTo>
                    <a:lnTo>
                      <a:pt x="590" y="279"/>
                    </a:lnTo>
                    <a:lnTo>
                      <a:pt x="605" y="274"/>
                    </a:lnTo>
                    <a:lnTo>
                      <a:pt x="619" y="269"/>
                    </a:lnTo>
                    <a:lnTo>
                      <a:pt x="633" y="264"/>
                    </a:lnTo>
                    <a:lnTo>
                      <a:pt x="648" y="264"/>
                    </a:lnTo>
                    <a:lnTo>
                      <a:pt x="662" y="269"/>
                    </a:lnTo>
                    <a:lnTo>
                      <a:pt x="677" y="274"/>
                    </a:lnTo>
                    <a:lnTo>
                      <a:pt x="691" y="288"/>
                    </a:lnTo>
                    <a:lnTo>
                      <a:pt x="705" y="298"/>
                    </a:lnTo>
                    <a:lnTo>
                      <a:pt x="720" y="307"/>
                    </a:lnTo>
                    <a:lnTo>
                      <a:pt x="734" y="317"/>
                    </a:lnTo>
                    <a:lnTo>
                      <a:pt x="749" y="317"/>
                    </a:lnTo>
                    <a:lnTo>
                      <a:pt x="763" y="327"/>
                    </a:lnTo>
                    <a:lnTo>
                      <a:pt x="777" y="331"/>
                    </a:lnTo>
                    <a:lnTo>
                      <a:pt x="792" y="336"/>
                    </a:lnTo>
                    <a:lnTo>
                      <a:pt x="806" y="341"/>
                    </a:lnTo>
                    <a:lnTo>
                      <a:pt x="821" y="346"/>
                    </a:lnTo>
                    <a:lnTo>
                      <a:pt x="840" y="351"/>
                    </a:lnTo>
                    <a:lnTo>
                      <a:pt x="859" y="355"/>
                    </a:lnTo>
                    <a:lnTo>
                      <a:pt x="873" y="360"/>
                    </a:lnTo>
                    <a:lnTo>
                      <a:pt x="888" y="360"/>
                    </a:lnTo>
                    <a:lnTo>
                      <a:pt x="902" y="360"/>
                    </a:lnTo>
                    <a:lnTo>
                      <a:pt x="917" y="355"/>
                    </a:lnTo>
                    <a:lnTo>
                      <a:pt x="931" y="355"/>
                    </a:lnTo>
                    <a:lnTo>
                      <a:pt x="945" y="355"/>
                    </a:lnTo>
                    <a:lnTo>
                      <a:pt x="960" y="346"/>
                    </a:lnTo>
                    <a:lnTo>
                      <a:pt x="974" y="341"/>
                    </a:lnTo>
                    <a:lnTo>
                      <a:pt x="989" y="336"/>
                    </a:lnTo>
                    <a:lnTo>
                      <a:pt x="1003" y="327"/>
                    </a:lnTo>
                    <a:lnTo>
                      <a:pt x="1017" y="317"/>
                    </a:lnTo>
                    <a:lnTo>
                      <a:pt x="1032" y="307"/>
                    </a:lnTo>
                    <a:lnTo>
                      <a:pt x="1046" y="298"/>
                    </a:lnTo>
                    <a:lnTo>
                      <a:pt x="1061" y="298"/>
                    </a:lnTo>
                    <a:lnTo>
                      <a:pt x="1075" y="293"/>
                    </a:lnTo>
                    <a:lnTo>
                      <a:pt x="1089" y="293"/>
                    </a:lnTo>
                    <a:lnTo>
                      <a:pt x="1104" y="298"/>
                    </a:lnTo>
                    <a:lnTo>
                      <a:pt x="1118" y="303"/>
                    </a:lnTo>
                    <a:lnTo>
                      <a:pt x="1128" y="317"/>
                    </a:lnTo>
                    <a:lnTo>
                      <a:pt x="1142" y="322"/>
                    </a:lnTo>
                    <a:lnTo>
                      <a:pt x="1157" y="322"/>
                    </a:lnTo>
                    <a:lnTo>
                      <a:pt x="1171" y="327"/>
                    </a:lnTo>
                    <a:lnTo>
                      <a:pt x="1185" y="322"/>
                    </a:lnTo>
                    <a:lnTo>
                      <a:pt x="1200" y="317"/>
                    </a:lnTo>
                    <a:lnTo>
                      <a:pt x="1214" y="317"/>
                    </a:lnTo>
                    <a:lnTo>
                      <a:pt x="1229" y="317"/>
                    </a:lnTo>
                    <a:lnTo>
                      <a:pt x="1243" y="317"/>
                    </a:lnTo>
                    <a:lnTo>
                      <a:pt x="1262" y="317"/>
                    </a:lnTo>
                    <a:lnTo>
                      <a:pt x="1277" y="317"/>
                    </a:lnTo>
                    <a:lnTo>
                      <a:pt x="1296" y="317"/>
                    </a:lnTo>
                    <a:lnTo>
                      <a:pt x="1310" y="317"/>
                    </a:lnTo>
                    <a:lnTo>
                      <a:pt x="1325" y="307"/>
                    </a:lnTo>
                    <a:lnTo>
                      <a:pt x="1334" y="293"/>
                    </a:lnTo>
                    <a:lnTo>
                      <a:pt x="1349" y="283"/>
                    </a:lnTo>
                    <a:lnTo>
                      <a:pt x="1349" y="269"/>
                    </a:lnTo>
                    <a:lnTo>
                      <a:pt x="1363" y="255"/>
                    </a:lnTo>
                    <a:lnTo>
                      <a:pt x="1368" y="240"/>
                    </a:lnTo>
                    <a:lnTo>
                      <a:pt x="1373" y="226"/>
                    </a:lnTo>
                    <a:lnTo>
                      <a:pt x="1377" y="211"/>
                    </a:lnTo>
                    <a:lnTo>
                      <a:pt x="1382" y="197"/>
                    </a:lnTo>
                    <a:lnTo>
                      <a:pt x="1387" y="183"/>
                    </a:lnTo>
                    <a:lnTo>
                      <a:pt x="1392" y="168"/>
                    </a:lnTo>
                    <a:lnTo>
                      <a:pt x="1401" y="154"/>
                    </a:lnTo>
                    <a:lnTo>
                      <a:pt x="1406" y="139"/>
                    </a:lnTo>
                    <a:lnTo>
                      <a:pt x="1421" y="125"/>
                    </a:lnTo>
                    <a:lnTo>
                      <a:pt x="1425" y="106"/>
                    </a:lnTo>
                    <a:lnTo>
                      <a:pt x="1440" y="96"/>
                    </a:lnTo>
                    <a:lnTo>
                      <a:pt x="1449" y="77"/>
                    </a:lnTo>
                    <a:lnTo>
                      <a:pt x="1459" y="63"/>
                    </a:lnTo>
                    <a:lnTo>
                      <a:pt x="1469" y="48"/>
                    </a:lnTo>
                    <a:lnTo>
                      <a:pt x="1483" y="39"/>
                    </a:lnTo>
                    <a:lnTo>
                      <a:pt x="1493" y="24"/>
                    </a:lnTo>
                    <a:lnTo>
                      <a:pt x="1507" y="15"/>
                    </a:lnTo>
                    <a:lnTo>
                      <a:pt x="1521" y="10"/>
                    </a:lnTo>
                    <a:lnTo>
                      <a:pt x="1541" y="5"/>
                    </a:lnTo>
                    <a:lnTo>
                      <a:pt x="1555" y="5"/>
                    </a:lnTo>
                    <a:lnTo>
                      <a:pt x="1569" y="0"/>
                    </a:lnTo>
                    <a:lnTo>
                      <a:pt x="1584" y="0"/>
                    </a:lnTo>
                    <a:lnTo>
                      <a:pt x="1598" y="0"/>
                    </a:lnTo>
                    <a:lnTo>
                      <a:pt x="1613" y="0"/>
                    </a:lnTo>
                    <a:lnTo>
                      <a:pt x="1632" y="0"/>
                    </a:lnTo>
                  </a:path>
                </a:pathLst>
              </a:custGeom>
              <a:noFill/>
              <a:ln w="50800" cap="rnd">
                <a:solidFill>
                  <a:srgbClr val="CC0000"/>
                </a:solidFill>
                <a:round/>
                <a:headEnd type="none" w="sm" len="sm"/>
                <a:tailEnd type="none" w="sm" len="sm"/>
              </a:ln>
            </p:spPr>
            <p:txBody>
              <a:bodyPr/>
              <a:lstStyle/>
              <a:p>
                <a:endParaRPr lang="en-US"/>
              </a:p>
            </p:txBody>
          </p:sp>
          <p:sp>
            <p:nvSpPr>
              <p:cNvPr id="32780" name="Freeform 11"/>
              <p:cNvSpPr>
                <a:spLocks/>
              </p:cNvSpPr>
              <p:nvPr/>
            </p:nvSpPr>
            <p:spPr bwMode="auto">
              <a:xfrm>
                <a:off x="3147" y="1138"/>
                <a:ext cx="1642" cy="620"/>
              </a:xfrm>
              <a:custGeom>
                <a:avLst/>
                <a:gdLst>
                  <a:gd name="T0" fmla="*/ 19 w 1642"/>
                  <a:gd name="T1" fmla="*/ 614 h 620"/>
                  <a:gd name="T2" fmla="*/ 48 w 1642"/>
                  <a:gd name="T3" fmla="*/ 605 h 620"/>
                  <a:gd name="T4" fmla="*/ 77 w 1642"/>
                  <a:gd name="T5" fmla="*/ 600 h 620"/>
                  <a:gd name="T6" fmla="*/ 110 w 1642"/>
                  <a:gd name="T7" fmla="*/ 590 h 620"/>
                  <a:gd name="T8" fmla="*/ 139 w 1642"/>
                  <a:gd name="T9" fmla="*/ 585 h 620"/>
                  <a:gd name="T10" fmla="*/ 168 w 1642"/>
                  <a:gd name="T11" fmla="*/ 566 h 620"/>
                  <a:gd name="T12" fmla="*/ 187 w 1642"/>
                  <a:gd name="T13" fmla="*/ 547 h 620"/>
                  <a:gd name="T14" fmla="*/ 211 w 1642"/>
                  <a:gd name="T15" fmla="*/ 523 h 620"/>
                  <a:gd name="T16" fmla="*/ 240 w 1642"/>
                  <a:gd name="T17" fmla="*/ 504 h 620"/>
                  <a:gd name="T18" fmla="*/ 264 w 1642"/>
                  <a:gd name="T19" fmla="*/ 485 h 620"/>
                  <a:gd name="T20" fmla="*/ 293 w 1642"/>
                  <a:gd name="T21" fmla="*/ 475 h 620"/>
                  <a:gd name="T22" fmla="*/ 321 w 1642"/>
                  <a:gd name="T23" fmla="*/ 451 h 620"/>
                  <a:gd name="T24" fmla="*/ 341 w 1642"/>
                  <a:gd name="T25" fmla="*/ 422 h 620"/>
                  <a:gd name="T26" fmla="*/ 365 w 1642"/>
                  <a:gd name="T27" fmla="*/ 393 h 620"/>
                  <a:gd name="T28" fmla="*/ 384 w 1642"/>
                  <a:gd name="T29" fmla="*/ 365 h 620"/>
                  <a:gd name="T30" fmla="*/ 393 w 1642"/>
                  <a:gd name="T31" fmla="*/ 336 h 620"/>
                  <a:gd name="T32" fmla="*/ 408 w 1642"/>
                  <a:gd name="T33" fmla="*/ 307 h 620"/>
                  <a:gd name="T34" fmla="*/ 422 w 1642"/>
                  <a:gd name="T35" fmla="*/ 278 h 620"/>
                  <a:gd name="T36" fmla="*/ 446 w 1642"/>
                  <a:gd name="T37" fmla="*/ 245 h 620"/>
                  <a:gd name="T38" fmla="*/ 470 w 1642"/>
                  <a:gd name="T39" fmla="*/ 211 h 620"/>
                  <a:gd name="T40" fmla="*/ 494 w 1642"/>
                  <a:gd name="T41" fmla="*/ 182 h 620"/>
                  <a:gd name="T42" fmla="*/ 518 w 1642"/>
                  <a:gd name="T43" fmla="*/ 153 h 620"/>
                  <a:gd name="T44" fmla="*/ 537 w 1642"/>
                  <a:gd name="T45" fmla="*/ 129 h 620"/>
                  <a:gd name="T46" fmla="*/ 561 w 1642"/>
                  <a:gd name="T47" fmla="*/ 105 h 620"/>
                  <a:gd name="T48" fmla="*/ 590 w 1642"/>
                  <a:gd name="T49" fmla="*/ 81 h 620"/>
                  <a:gd name="T50" fmla="*/ 619 w 1642"/>
                  <a:gd name="T51" fmla="*/ 57 h 620"/>
                  <a:gd name="T52" fmla="*/ 648 w 1642"/>
                  <a:gd name="T53" fmla="*/ 43 h 620"/>
                  <a:gd name="T54" fmla="*/ 677 w 1642"/>
                  <a:gd name="T55" fmla="*/ 33 h 620"/>
                  <a:gd name="T56" fmla="*/ 725 w 1642"/>
                  <a:gd name="T57" fmla="*/ 33 h 620"/>
                  <a:gd name="T58" fmla="*/ 753 w 1642"/>
                  <a:gd name="T59" fmla="*/ 48 h 620"/>
                  <a:gd name="T60" fmla="*/ 782 w 1642"/>
                  <a:gd name="T61" fmla="*/ 53 h 620"/>
                  <a:gd name="T62" fmla="*/ 811 w 1642"/>
                  <a:gd name="T63" fmla="*/ 72 h 620"/>
                  <a:gd name="T64" fmla="*/ 840 w 1642"/>
                  <a:gd name="T65" fmla="*/ 81 h 620"/>
                  <a:gd name="T66" fmla="*/ 878 w 1642"/>
                  <a:gd name="T67" fmla="*/ 86 h 620"/>
                  <a:gd name="T68" fmla="*/ 907 w 1642"/>
                  <a:gd name="T69" fmla="*/ 72 h 620"/>
                  <a:gd name="T70" fmla="*/ 936 w 1642"/>
                  <a:gd name="T71" fmla="*/ 57 h 620"/>
                  <a:gd name="T72" fmla="*/ 965 w 1642"/>
                  <a:gd name="T73" fmla="*/ 43 h 620"/>
                  <a:gd name="T74" fmla="*/ 993 w 1642"/>
                  <a:gd name="T75" fmla="*/ 24 h 620"/>
                  <a:gd name="T76" fmla="*/ 1051 w 1642"/>
                  <a:gd name="T77" fmla="*/ 5 h 620"/>
                  <a:gd name="T78" fmla="*/ 1080 w 1642"/>
                  <a:gd name="T79" fmla="*/ 0 h 620"/>
                  <a:gd name="T80" fmla="*/ 1109 w 1642"/>
                  <a:gd name="T81" fmla="*/ 14 h 620"/>
                  <a:gd name="T82" fmla="*/ 1128 w 1642"/>
                  <a:gd name="T83" fmla="*/ 38 h 620"/>
                  <a:gd name="T84" fmla="*/ 1133 w 1642"/>
                  <a:gd name="T85" fmla="*/ 67 h 620"/>
                  <a:gd name="T86" fmla="*/ 1147 w 1642"/>
                  <a:gd name="T87" fmla="*/ 96 h 620"/>
                  <a:gd name="T88" fmla="*/ 1161 w 1642"/>
                  <a:gd name="T89" fmla="*/ 125 h 620"/>
                  <a:gd name="T90" fmla="*/ 1181 w 1642"/>
                  <a:gd name="T91" fmla="*/ 158 h 620"/>
                  <a:gd name="T92" fmla="*/ 1205 w 1642"/>
                  <a:gd name="T93" fmla="*/ 187 h 620"/>
                  <a:gd name="T94" fmla="*/ 1233 w 1642"/>
                  <a:gd name="T95" fmla="*/ 201 h 620"/>
                  <a:gd name="T96" fmla="*/ 1262 w 1642"/>
                  <a:gd name="T97" fmla="*/ 211 h 620"/>
                  <a:gd name="T98" fmla="*/ 1291 w 1642"/>
                  <a:gd name="T99" fmla="*/ 221 h 620"/>
                  <a:gd name="T100" fmla="*/ 1325 w 1642"/>
                  <a:gd name="T101" fmla="*/ 230 h 620"/>
                  <a:gd name="T102" fmla="*/ 1353 w 1642"/>
                  <a:gd name="T103" fmla="*/ 225 h 620"/>
                  <a:gd name="T104" fmla="*/ 1377 w 1642"/>
                  <a:gd name="T105" fmla="*/ 206 h 620"/>
                  <a:gd name="T106" fmla="*/ 1406 w 1642"/>
                  <a:gd name="T107" fmla="*/ 197 h 620"/>
                  <a:gd name="T108" fmla="*/ 1435 w 1642"/>
                  <a:gd name="T109" fmla="*/ 187 h 620"/>
                  <a:gd name="T110" fmla="*/ 1469 w 1642"/>
                  <a:gd name="T111" fmla="*/ 163 h 620"/>
                  <a:gd name="T112" fmla="*/ 1493 w 1642"/>
                  <a:gd name="T113" fmla="*/ 134 h 620"/>
                  <a:gd name="T114" fmla="*/ 1526 w 1642"/>
                  <a:gd name="T115" fmla="*/ 105 h 620"/>
                  <a:gd name="T116" fmla="*/ 1555 w 1642"/>
                  <a:gd name="T117" fmla="*/ 77 h 620"/>
                  <a:gd name="T118" fmla="*/ 1584 w 1642"/>
                  <a:gd name="T119" fmla="*/ 57 h 620"/>
                  <a:gd name="T120" fmla="*/ 1613 w 1642"/>
                  <a:gd name="T121" fmla="*/ 57 h 620"/>
                  <a:gd name="T122" fmla="*/ 1641 w 1642"/>
                  <a:gd name="T123" fmla="*/ 57 h 62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42"/>
                  <a:gd name="T187" fmla="*/ 0 h 620"/>
                  <a:gd name="T188" fmla="*/ 1642 w 1642"/>
                  <a:gd name="T189" fmla="*/ 620 h 62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42" h="620">
                    <a:moveTo>
                      <a:pt x="0" y="619"/>
                    </a:moveTo>
                    <a:lnTo>
                      <a:pt x="19" y="614"/>
                    </a:lnTo>
                    <a:lnTo>
                      <a:pt x="33" y="609"/>
                    </a:lnTo>
                    <a:lnTo>
                      <a:pt x="48" y="605"/>
                    </a:lnTo>
                    <a:lnTo>
                      <a:pt x="62" y="605"/>
                    </a:lnTo>
                    <a:lnTo>
                      <a:pt x="77" y="600"/>
                    </a:lnTo>
                    <a:lnTo>
                      <a:pt x="96" y="595"/>
                    </a:lnTo>
                    <a:lnTo>
                      <a:pt x="110" y="590"/>
                    </a:lnTo>
                    <a:lnTo>
                      <a:pt x="125" y="585"/>
                    </a:lnTo>
                    <a:lnTo>
                      <a:pt x="139" y="585"/>
                    </a:lnTo>
                    <a:lnTo>
                      <a:pt x="153" y="576"/>
                    </a:lnTo>
                    <a:lnTo>
                      <a:pt x="168" y="566"/>
                    </a:lnTo>
                    <a:lnTo>
                      <a:pt x="182" y="561"/>
                    </a:lnTo>
                    <a:lnTo>
                      <a:pt x="187" y="547"/>
                    </a:lnTo>
                    <a:lnTo>
                      <a:pt x="201" y="537"/>
                    </a:lnTo>
                    <a:lnTo>
                      <a:pt x="211" y="523"/>
                    </a:lnTo>
                    <a:lnTo>
                      <a:pt x="225" y="513"/>
                    </a:lnTo>
                    <a:lnTo>
                      <a:pt x="240" y="504"/>
                    </a:lnTo>
                    <a:lnTo>
                      <a:pt x="249" y="489"/>
                    </a:lnTo>
                    <a:lnTo>
                      <a:pt x="264" y="485"/>
                    </a:lnTo>
                    <a:lnTo>
                      <a:pt x="278" y="480"/>
                    </a:lnTo>
                    <a:lnTo>
                      <a:pt x="293" y="475"/>
                    </a:lnTo>
                    <a:lnTo>
                      <a:pt x="307" y="465"/>
                    </a:lnTo>
                    <a:lnTo>
                      <a:pt x="321" y="451"/>
                    </a:lnTo>
                    <a:lnTo>
                      <a:pt x="331" y="437"/>
                    </a:lnTo>
                    <a:lnTo>
                      <a:pt x="341" y="422"/>
                    </a:lnTo>
                    <a:lnTo>
                      <a:pt x="350" y="408"/>
                    </a:lnTo>
                    <a:lnTo>
                      <a:pt x="365" y="393"/>
                    </a:lnTo>
                    <a:lnTo>
                      <a:pt x="374" y="379"/>
                    </a:lnTo>
                    <a:lnTo>
                      <a:pt x="384" y="365"/>
                    </a:lnTo>
                    <a:lnTo>
                      <a:pt x="389" y="350"/>
                    </a:lnTo>
                    <a:lnTo>
                      <a:pt x="393" y="336"/>
                    </a:lnTo>
                    <a:lnTo>
                      <a:pt x="398" y="321"/>
                    </a:lnTo>
                    <a:lnTo>
                      <a:pt x="408" y="307"/>
                    </a:lnTo>
                    <a:lnTo>
                      <a:pt x="413" y="293"/>
                    </a:lnTo>
                    <a:lnTo>
                      <a:pt x="422" y="278"/>
                    </a:lnTo>
                    <a:lnTo>
                      <a:pt x="437" y="259"/>
                    </a:lnTo>
                    <a:lnTo>
                      <a:pt x="446" y="245"/>
                    </a:lnTo>
                    <a:lnTo>
                      <a:pt x="461" y="225"/>
                    </a:lnTo>
                    <a:lnTo>
                      <a:pt x="470" y="211"/>
                    </a:lnTo>
                    <a:lnTo>
                      <a:pt x="480" y="197"/>
                    </a:lnTo>
                    <a:lnTo>
                      <a:pt x="494" y="182"/>
                    </a:lnTo>
                    <a:lnTo>
                      <a:pt x="509" y="168"/>
                    </a:lnTo>
                    <a:lnTo>
                      <a:pt x="518" y="153"/>
                    </a:lnTo>
                    <a:lnTo>
                      <a:pt x="533" y="144"/>
                    </a:lnTo>
                    <a:lnTo>
                      <a:pt x="537" y="129"/>
                    </a:lnTo>
                    <a:lnTo>
                      <a:pt x="552" y="120"/>
                    </a:lnTo>
                    <a:lnTo>
                      <a:pt x="561" y="105"/>
                    </a:lnTo>
                    <a:lnTo>
                      <a:pt x="576" y="91"/>
                    </a:lnTo>
                    <a:lnTo>
                      <a:pt x="590" y="81"/>
                    </a:lnTo>
                    <a:lnTo>
                      <a:pt x="605" y="67"/>
                    </a:lnTo>
                    <a:lnTo>
                      <a:pt x="619" y="57"/>
                    </a:lnTo>
                    <a:lnTo>
                      <a:pt x="633" y="48"/>
                    </a:lnTo>
                    <a:lnTo>
                      <a:pt x="648" y="43"/>
                    </a:lnTo>
                    <a:lnTo>
                      <a:pt x="662" y="38"/>
                    </a:lnTo>
                    <a:lnTo>
                      <a:pt x="677" y="33"/>
                    </a:lnTo>
                    <a:lnTo>
                      <a:pt x="691" y="33"/>
                    </a:lnTo>
                    <a:lnTo>
                      <a:pt x="725" y="33"/>
                    </a:lnTo>
                    <a:lnTo>
                      <a:pt x="739" y="33"/>
                    </a:lnTo>
                    <a:lnTo>
                      <a:pt x="753" y="48"/>
                    </a:lnTo>
                    <a:lnTo>
                      <a:pt x="768" y="53"/>
                    </a:lnTo>
                    <a:lnTo>
                      <a:pt x="782" y="53"/>
                    </a:lnTo>
                    <a:lnTo>
                      <a:pt x="797" y="62"/>
                    </a:lnTo>
                    <a:lnTo>
                      <a:pt x="811" y="72"/>
                    </a:lnTo>
                    <a:lnTo>
                      <a:pt x="825" y="77"/>
                    </a:lnTo>
                    <a:lnTo>
                      <a:pt x="840" y="81"/>
                    </a:lnTo>
                    <a:lnTo>
                      <a:pt x="859" y="86"/>
                    </a:lnTo>
                    <a:lnTo>
                      <a:pt x="878" y="86"/>
                    </a:lnTo>
                    <a:lnTo>
                      <a:pt x="893" y="81"/>
                    </a:lnTo>
                    <a:lnTo>
                      <a:pt x="907" y="72"/>
                    </a:lnTo>
                    <a:lnTo>
                      <a:pt x="921" y="67"/>
                    </a:lnTo>
                    <a:lnTo>
                      <a:pt x="936" y="57"/>
                    </a:lnTo>
                    <a:lnTo>
                      <a:pt x="950" y="53"/>
                    </a:lnTo>
                    <a:lnTo>
                      <a:pt x="965" y="43"/>
                    </a:lnTo>
                    <a:lnTo>
                      <a:pt x="979" y="33"/>
                    </a:lnTo>
                    <a:lnTo>
                      <a:pt x="993" y="24"/>
                    </a:lnTo>
                    <a:lnTo>
                      <a:pt x="1032" y="14"/>
                    </a:lnTo>
                    <a:lnTo>
                      <a:pt x="1051" y="5"/>
                    </a:lnTo>
                    <a:lnTo>
                      <a:pt x="1065" y="0"/>
                    </a:lnTo>
                    <a:lnTo>
                      <a:pt x="1080" y="0"/>
                    </a:lnTo>
                    <a:lnTo>
                      <a:pt x="1094" y="5"/>
                    </a:lnTo>
                    <a:lnTo>
                      <a:pt x="1109" y="14"/>
                    </a:lnTo>
                    <a:lnTo>
                      <a:pt x="1113" y="29"/>
                    </a:lnTo>
                    <a:lnTo>
                      <a:pt x="1128" y="38"/>
                    </a:lnTo>
                    <a:lnTo>
                      <a:pt x="1128" y="53"/>
                    </a:lnTo>
                    <a:lnTo>
                      <a:pt x="1133" y="67"/>
                    </a:lnTo>
                    <a:lnTo>
                      <a:pt x="1142" y="81"/>
                    </a:lnTo>
                    <a:lnTo>
                      <a:pt x="1147" y="96"/>
                    </a:lnTo>
                    <a:lnTo>
                      <a:pt x="1152" y="110"/>
                    </a:lnTo>
                    <a:lnTo>
                      <a:pt x="1161" y="125"/>
                    </a:lnTo>
                    <a:lnTo>
                      <a:pt x="1166" y="144"/>
                    </a:lnTo>
                    <a:lnTo>
                      <a:pt x="1181" y="158"/>
                    </a:lnTo>
                    <a:lnTo>
                      <a:pt x="1190" y="173"/>
                    </a:lnTo>
                    <a:lnTo>
                      <a:pt x="1205" y="187"/>
                    </a:lnTo>
                    <a:lnTo>
                      <a:pt x="1219" y="197"/>
                    </a:lnTo>
                    <a:lnTo>
                      <a:pt x="1233" y="201"/>
                    </a:lnTo>
                    <a:lnTo>
                      <a:pt x="1248" y="211"/>
                    </a:lnTo>
                    <a:lnTo>
                      <a:pt x="1262" y="211"/>
                    </a:lnTo>
                    <a:lnTo>
                      <a:pt x="1277" y="216"/>
                    </a:lnTo>
                    <a:lnTo>
                      <a:pt x="1291" y="221"/>
                    </a:lnTo>
                    <a:lnTo>
                      <a:pt x="1310" y="230"/>
                    </a:lnTo>
                    <a:lnTo>
                      <a:pt x="1325" y="230"/>
                    </a:lnTo>
                    <a:lnTo>
                      <a:pt x="1339" y="230"/>
                    </a:lnTo>
                    <a:lnTo>
                      <a:pt x="1353" y="225"/>
                    </a:lnTo>
                    <a:lnTo>
                      <a:pt x="1368" y="221"/>
                    </a:lnTo>
                    <a:lnTo>
                      <a:pt x="1377" y="206"/>
                    </a:lnTo>
                    <a:lnTo>
                      <a:pt x="1392" y="201"/>
                    </a:lnTo>
                    <a:lnTo>
                      <a:pt x="1406" y="197"/>
                    </a:lnTo>
                    <a:lnTo>
                      <a:pt x="1421" y="192"/>
                    </a:lnTo>
                    <a:lnTo>
                      <a:pt x="1435" y="187"/>
                    </a:lnTo>
                    <a:lnTo>
                      <a:pt x="1454" y="173"/>
                    </a:lnTo>
                    <a:lnTo>
                      <a:pt x="1469" y="163"/>
                    </a:lnTo>
                    <a:lnTo>
                      <a:pt x="1483" y="149"/>
                    </a:lnTo>
                    <a:lnTo>
                      <a:pt x="1493" y="134"/>
                    </a:lnTo>
                    <a:lnTo>
                      <a:pt x="1507" y="125"/>
                    </a:lnTo>
                    <a:lnTo>
                      <a:pt x="1526" y="105"/>
                    </a:lnTo>
                    <a:lnTo>
                      <a:pt x="1541" y="91"/>
                    </a:lnTo>
                    <a:lnTo>
                      <a:pt x="1555" y="77"/>
                    </a:lnTo>
                    <a:lnTo>
                      <a:pt x="1569" y="67"/>
                    </a:lnTo>
                    <a:lnTo>
                      <a:pt x="1584" y="57"/>
                    </a:lnTo>
                    <a:lnTo>
                      <a:pt x="1598" y="57"/>
                    </a:lnTo>
                    <a:lnTo>
                      <a:pt x="1613" y="57"/>
                    </a:lnTo>
                    <a:lnTo>
                      <a:pt x="1627" y="57"/>
                    </a:lnTo>
                    <a:lnTo>
                      <a:pt x="1641" y="57"/>
                    </a:lnTo>
                  </a:path>
                </a:pathLst>
              </a:custGeom>
              <a:noFill/>
              <a:ln w="50800" cap="rnd">
                <a:solidFill>
                  <a:schemeClr val="tx1"/>
                </a:solidFill>
                <a:round/>
                <a:headEnd type="none" w="sm" len="sm"/>
                <a:tailEnd type="none" w="sm" len="sm"/>
              </a:ln>
            </p:spPr>
            <p:txBody>
              <a:bodyPr/>
              <a:lstStyle/>
              <a:p>
                <a:endParaRPr lang="en-US"/>
              </a:p>
            </p:txBody>
          </p:sp>
          <p:sp>
            <p:nvSpPr>
              <p:cNvPr id="32781" name="Rectangle 12"/>
              <p:cNvSpPr>
                <a:spLocks noChangeArrowheads="1"/>
              </p:cNvSpPr>
              <p:nvPr/>
            </p:nvSpPr>
            <p:spPr bwMode="auto">
              <a:xfrm>
                <a:off x="2813" y="2152"/>
                <a:ext cx="270" cy="286"/>
              </a:xfrm>
              <a:prstGeom prst="rect">
                <a:avLst/>
              </a:prstGeom>
              <a:noFill/>
              <a:ln w="9525">
                <a:noFill/>
                <a:miter lim="800000"/>
                <a:headEnd/>
                <a:tailEnd/>
              </a:ln>
            </p:spPr>
            <p:txBody>
              <a:bodyPr lIns="90488" tIns="44450" rIns="90488" bIns="44450">
                <a:spAutoFit/>
              </a:bodyPr>
              <a:lstStyle/>
              <a:p>
                <a:pPr algn="l"/>
                <a:r>
                  <a:rPr lang="en-US"/>
                  <a:t>t</a:t>
                </a:r>
                <a:r>
                  <a:rPr lang="en-US" baseline="-25000"/>
                  <a:t>0</a:t>
                </a:r>
              </a:p>
            </p:txBody>
          </p:sp>
          <p:sp>
            <p:nvSpPr>
              <p:cNvPr id="32782" name="Rectangle 13"/>
              <p:cNvSpPr>
                <a:spLocks noChangeArrowheads="1"/>
              </p:cNvSpPr>
              <p:nvPr/>
            </p:nvSpPr>
            <p:spPr bwMode="auto">
              <a:xfrm>
                <a:off x="4358" y="2156"/>
                <a:ext cx="249" cy="286"/>
              </a:xfrm>
              <a:prstGeom prst="rect">
                <a:avLst/>
              </a:prstGeom>
              <a:noFill/>
              <a:ln w="9525">
                <a:noFill/>
                <a:miter lim="800000"/>
                <a:headEnd/>
                <a:tailEnd/>
              </a:ln>
            </p:spPr>
            <p:txBody>
              <a:bodyPr wrap="none" lIns="90488" tIns="44450" rIns="90488" bIns="44450">
                <a:spAutoFit/>
              </a:bodyPr>
              <a:lstStyle/>
              <a:p>
                <a:pPr algn="l"/>
                <a:r>
                  <a:rPr lang="en-US"/>
                  <a:t>t</a:t>
                </a:r>
                <a:r>
                  <a:rPr lang="en-US" baseline="-25000"/>
                  <a:t>2</a:t>
                </a:r>
              </a:p>
            </p:txBody>
          </p:sp>
          <p:sp>
            <p:nvSpPr>
              <p:cNvPr id="32783" name="Rectangle 14"/>
              <p:cNvSpPr>
                <a:spLocks noChangeArrowheads="1"/>
              </p:cNvSpPr>
              <p:nvPr/>
            </p:nvSpPr>
            <p:spPr bwMode="auto">
              <a:xfrm>
                <a:off x="3384" y="2152"/>
                <a:ext cx="249" cy="286"/>
              </a:xfrm>
              <a:prstGeom prst="rect">
                <a:avLst/>
              </a:prstGeom>
              <a:noFill/>
              <a:ln w="9525">
                <a:noFill/>
                <a:miter lim="800000"/>
                <a:headEnd/>
                <a:tailEnd/>
              </a:ln>
            </p:spPr>
            <p:txBody>
              <a:bodyPr wrap="none" lIns="90488" tIns="44450" rIns="90488" bIns="44450">
                <a:spAutoFit/>
              </a:bodyPr>
              <a:lstStyle/>
              <a:p>
                <a:pPr algn="l"/>
                <a:r>
                  <a:rPr lang="en-US"/>
                  <a:t>t</a:t>
                </a:r>
                <a:r>
                  <a:rPr lang="en-US" baseline="-25000"/>
                  <a:t>1</a:t>
                </a:r>
              </a:p>
            </p:txBody>
          </p:sp>
          <p:sp>
            <p:nvSpPr>
              <p:cNvPr id="32784" name="Rectangle 15"/>
              <p:cNvSpPr>
                <a:spLocks noChangeArrowheads="1"/>
              </p:cNvSpPr>
              <p:nvPr/>
            </p:nvSpPr>
            <p:spPr bwMode="auto">
              <a:xfrm rot="-5400000">
                <a:off x="2105" y="1376"/>
                <a:ext cx="1385" cy="286"/>
              </a:xfrm>
              <a:prstGeom prst="rect">
                <a:avLst/>
              </a:prstGeom>
              <a:noFill/>
              <a:ln w="9525">
                <a:noFill/>
                <a:miter lim="800000"/>
                <a:headEnd/>
                <a:tailEnd/>
              </a:ln>
            </p:spPr>
            <p:txBody>
              <a:bodyPr wrap="none" lIns="90488" tIns="44450" rIns="90488" bIns="44450">
                <a:spAutoFit/>
              </a:bodyPr>
              <a:lstStyle/>
              <a:p>
                <a:pPr algn="l"/>
                <a:r>
                  <a:rPr lang="en-US"/>
                  <a:t>Interest Rates</a:t>
                </a:r>
              </a:p>
            </p:txBody>
          </p:sp>
          <p:sp>
            <p:nvSpPr>
              <p:cNvPr id="32785" name="Rectangle 16"/>
              <p:cNvSpPr>
                <a:spLocks noChangeArrowheads="1"/>
              </p:cNvSpPr>
              <p:nvPr/>
            </p:nvSpPr>
            <p:spPr bwMode="auto">
              <a:xfrm>
                <a:off x="4799" y="833"/>
                <a:ext cx="259" cy="286"/>
              </a:xfrm>
              <a:prstGeom prst="rect">
                <a:avLst/>
              </a:prstGeom>
              <a:noFill/>
              <a:ln w="9525">
                <a:noFill/>
                <a:miter lim="800000"/>
                <a:headEnd/>
                <a:tailEnd/>
              </a:ln>
            </p:spPr>
            <p:txBody>
              <a:bodyPr wrap="none" lIns="90488" tIns="44450" rIns="90488" bIns="44450">
                <a:spAutoFit/>
              </a:bodyPr>
              <a:lstStyle/>
              <a:p>
                <a:pPr algn="l"/>
                <a:r>
                  <a:rPr lang="en-US" i="1">
                    <a:solidFill>
                      <a:srgbClr val="CC0000"/>
                    </a:solidFill>
                  </a:rPr>
                  <a:t>i</a:t>
                </a:r>
                <a:r>
                  <a:rPr lang="en-US" baseline="-25000">
                    <a:solidFill>
                      <a:srgbClr val="CC0000"/>
                    </a:solidFill>
                  </a:rPr>
                  <a:t>A</a:t>
                </a:r>
                <a:endParaRPr lang="en-US" baseline="-25000"/>
              </a:p>
            </p:txBody>
          </p:sp>
          <p:sp>
            <p:nvSpPr>
              <p:cNvPr id="32786" name="Rectangle 17"/>
              <p:cNvSpPr>
                <a:spLocks noChangeArrowheads="1"/>
              </p:cNvSpPr>
              <p:nvPr/>
            </p:nvSpPr>
            <p:spPr bwMode="auto">
              <a:xfrm>
                <a:off x="4818" y="1092"/>
                <a:ext cx="416" cy="286"/>
              </a:xfrm>
              <a:prstGeom prst="rect">
                <a:avLst/>
              </a:prstGeom>
              <a:noFill/>
              <a:ln w="9525">
                <a:noFill/>
                <a:miter lim="800000"/>
                <a:headEnd/>
                <a:tailEnd/>
              </a:ln>
            </p:spPr>
            <p:txBody>
              <a:bodyPr wrap="none" lIns="90488" tIns="44450" rIns="90488" bIns="44450">
                <a:spAutoFit/>
              </a:bodyPr>
              <a:lstStyle/>
              <a:p>
                <a:pPr algn="l"/>
                <a:r>
                  <a:rPr lang="en-US" i="1"/>
                  <a:t>i</a:t>
                </a:r>
                <a:r>
                  <a:rPr lang="en-US" baseline="-25000"/>
                  <a:t>U.S.</a:t>
                </a:r>
              </a:p>
            </p:txBody>
          </p:sp>
          <p:sp>
            <p:nvSpPr>
              <p:cNvPr id="32787" name="Rectangle 18"/>
              <p:cNvSpPr>
                <a:spLocks noChangeArrowheads="1"/>
              </p:cNvSpPr>
              <p:nvPr/>
            </p:nvSpPr>
            <p:spPr bwMode="auto">
              <a:xfrm>
                <a:off x="4608" y="2208"/>
                <a:ext cx="509" cy="286"/>
              </a:xfrm>
              <a:prstGeom prst="rect">
                <a:avLst/>
              </a:prstGeom>
              <a:noFill/>
              <a:ln w="9525">
                <a:noFill/>
                <a:miter lim="800000"/>
                <a:headEnd/>
                <a:tailEnd/>
              </a:ln>
            </p:spPr>
            <p:txBody>
              <a:bodyPr wrap="none" lIns="90488" tIns="44450" rIns="90488" bIns="44450">
                <a:spAutoFit/>
              </a:bodyPr>
              <a:lstStyle/>
              <a:p>
                <a:pPr algn="l"/>
                <a:r>
                  <a:rPr lang="en-US"/>
                  <a:t>time</a:t>
                </a:r>
              </a:p>
            </p:txBody>
          </p:sp>
          <p:sp>
            <p:nvSpPr>
              <p:cNvPr id="32788" name="Line 20"/>
              <p:cNvSpPr>
                <a:spLocks noChangeShapeType="1"/>
              </p:cNvSpPr>
              <p:nvPr/>
            </p:nvSpPr>
            <p:spPr bwMode="auto">
              <a:xfrm>
                <a:off x="2928" y="2496"/>
                <a:ext cx="0" cy="1296"/>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2789" name="Line 21"/>
              <p:cNvSpPr>
                <a:spLocks noChangeShapeType="1"/>
              </p:cNvSpPr>
              <p:nvPr/>
            </p:nvSpPr>
            <p:spPr bwMode="auto">
              <a:xfrm>
                <a:off x="2928" y="3792"/>
                <a:ext cx="2166" cy="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32790" name="Line 22"/>
              <p:cNvSpPr>
                <a:spLocks noChangeShapeType="1"/>
              </p:cNvSpPr>
              <p:nvPr/>
            </p:nvSpPr>
            <p:spPr bwMode="auto">
              <a:xfrm flipH="1">
                <a:off x="3512" y="2994"/>
                <a:ext cx="8" cy="797"/>
              </a:xfrm>
              <a:prstGeom prst="line">
                <a:avLst/>
              </a:prstGeom>
              <a:noFill/>
              <a:ln w="12700">
                <a:solidFill>
                  <a:srgbClr val="006B61"/>
                </a:solidFill>
                <a:prstDash val="dash"/>
                <a:round/>
                <a:headEnd type="none" w="sm" len="sm"/>
                <a:tailEnd type="none" w="sm" len="sm"/>
              </a:ln>
            </p:spPr>
            <p:txBody>
              <a:bodyPr wrap="none" anchor="ctr"/>
              <a:lstStyle/>
              <a:p>
                <a:endParaRPr lang="en-US"/>
              </a:p>
            </p:txBody>
          </p:sp>
          <p:sp>
            <p:nvSpPr>
              <p:cNvPr id="32791" name="Line 23"/>
              <p:cNvSpPr>
                <a:spLocks noChangeShapeType="1"/>
              </p:cNvSpPr>
              <p:nvPr/>
            </p:nvSpPr>
            <p:spPr bwMode="auto">
              <a:xfrm>
                <a:off x="4491" y="3018"/>
                <a:ext cx="0" cy="773"/>
              </a:xfrm>
              <a:prstGeom prst="line">
                <a:avLst/>
              </a:prstGeom>
              <a:noFill/>
              <a:ln w="12700">
                <a:solidFill>
                  <a:srgbClr val="006B61"/>
                </a:solidFill>
                <a:prstDash val="dash"/>
                <a:round/>
                <a:headEnd type="none" w="sm" len="sm"/>
                <a:tailEnd type="none" w="sm" len="sm"/>
              </a:ln>
            </p:spPr>
            <p:txBody>
              <a:bodyPr wrap="none" anchor="ctr"/>
              <a:lstStyle/>
              <a:p>
                <a:endParaRPr lang="en-US"/>
              </a:p>
            </p:txBody>
          </p:sp>
          <p:sp>
            <p:nvSpPr>
              <p:cNvPr id="32792" name="Rectangle 24"/>
              <p:cNvSpPr>
                <a:spLocks noChangeArrowheads="1"/>
              </p:cNvSpPr>
              <p:nvPr/>
            </p:nvSpPr>
            <p:spPr bwMode="auto">
              <a:xfrm>
                <a:off x="2813" y="3748"/>
                <a:ext cx="270" cy="286"/>
              </a:xfrm>
              <a:prstGeom prst="rect">
                <a:avLst/>
              </a:prstGeom>
              <a:noFill/>
              <a:ln w="9525">
                <a:noFill/>
                <a:miter lim="800000"/>
                <a:headEnd/>
                <a:tailEnd/>
              </a:ln>
            </p:spPr>
            <p:txBody>
              <a:bodyPr lIns="90488" tIns="44450" rIns="90488" bIns="44450">
                <a:spAutoFit/>
              </a:bodyPr>
              <a:lstStyle/>
              <a:p>
                <a:pPr algn="l"/>
                <a:r>
                  <a:rPr lang="en-US"/>
                  <a:t>t</a:t>
                </a:r>
                <a:r>
                  <a:rPr lang="en-US" baseline="-25000"/>
                  <a:t>0</a:t>
                </a:r>
              </a:p>
            </p:txBody>
          </p:sp>
          <p:sp>
            <p:nvSpPr>
              <p:cNvPr id="32793" name="Rectangle 25"/>
              <p:cNvSpPr>
                <a:spLocks noChangeArrowheads="1"/>
              </p:cNvSpPr>
              <p:nvPr/>
            </p:nvSpPr>
            <p:spPr bwMode="auto">
              <a:xfrm>
                <a:off x="4358" y="3752"/>
                <a:ext cx="249" cy="286"/>
              </a:xfrm>
              <a:prstGeom prst="rect">
                <a:avLst/>
              </a:prstGeom>
              <a:noFill/>
              <a:ln w="9525">
                <a:noFill/>
                <a:miter lim="800000"/>
                <a:headEnd/>
                <a:tailEnd/>
              </a:ln>
            </p:spPr>
            <p:txBody>
              <a:bodyPr wrap="none" lIns="90488" tIns="44450" rIns="90488" bIns="44450">
                <a:spAutoFit/>
              </a:bodyPr>
              <a:lstStyle/>
              <a:p>
                <a:pPr algn="l"/>
                <a:r>
                  <a:rPr lang="en-US"/>
                  <a:t>t</a:t>
                </a:r>
                <a:r>
                  <a:rPr lang="en-US" baseline="-25000"/>
                  <a:t>2</a:t>
                </a:r>
              </a:p>
            </p:txBody>
          </p:sp>
          <p:sp>
            <p:nvSpPr>
              <p:cNvPr id="32794" name="Rectangle 26"/>
              <p:cNvSpPr>
                <a:spLocks noChangeArrowheads="1"/>
              </p:cNvSpPr>
              <p:nvPr/>
            </p:nvSpPr>
            <p:spPr bwMode="auto">
              <a:xfrm>
                <a:off x="3384" y="3748"/>
                <a:ext cx="249" cy="286"/>
              </a:xfrm>
              <a:prstGeom prst="rect">
                <a:avLst/>
              </a:prstGeom>
              <a:noFill/>
              <a:ln w="9525">
                <a:noFill/>
                <a:miter lim="800000"/>
                <a:headEnd/>
                <a:tailEnd/>
              </a:ln>
            </p:spPr>
            <p:txBody>
              <a:bodyPr wrap="none" lIns="90488" tIns="44450" rIns="90488" bIns="44450">
                <a:spAutoFit/>
              </a:bodyPr>
              <a:lstStyle/>
              <a:p>
                <a:pPr algn="l"/>
                <a:r>
                  <a:rPr lang="en-US"/>
                  <a:t>t</a:t>
                </a:r>
                <a:r>
                  <a:rPr lang="en-US" baseline="-25000"/>
                  <a:t>1</a:t>
                </a:r>
              </a:p>
            </p:txBody>
          </p:sp>
          <p:sp>
            <p:nvSpPr>
              <p:cNvPr id="32795" name="Rectangle 27"/>
              <p:cNvSpPr>
                <a:spLocks noChangeArrowheads="1"/>
              </p:cNvSpPr>
              <p:nvPr/>
            </p:nvSpPr>
            <p:spPr bwMode="auto">
              <a:xfrm rot="-5400000">
                <a:off x="2012" y="2895"/>
                <a:ext cx="1448" cy="424"/>
              </a:xfrm>
              <a:prstGeom prst="rect">
                <a:avLst/>
              </a:prstGeom>
              <a:noFill/>
              <a:ln w="9525">
                <a:noFill/>
                <a:miter lim="800000"/>
                <a:headEnd/>
                <a:tailEnd/>
              </a:ln>
            </p:spPr>
            <p:txBody>
              <a:bodyPr wrap="none" lIns="90488" tIns="44450" rIns="90488" bIns="44450">
                <a:spAutoFit/>
              </a:bodyPr>
              <a:lstStyle/>
              <a:p>
                <a:pPr>
                  <a:lnSpc>
                    <a:spcPct val="80000"/>
                  </a:lnSpc>
                </a:pPr>
                <a:r>
                  <a:rPr lang="en-US"/>
                  <a:t>Spot and</a:t>
                </a:r>
              </a:p>
              <a:p>
                <a:pPr>
                  <a:lnSpc>
                    <a:spcPct val="80000"/>
                  </a:lnSpc>
                </a:pPr>
                <a:r>
                  <a:rPr lang="en-US"/>
                  <a:t>Forward Rates</a:t>
                </a:r>
              </a:p>
            </p:txBody>
          </p:sp>
          <p:sp>
            <p:nvSpPr>
              <p:cNvPr id="32796" name="Rectangle 28"/>
              <p:cNvSpPr>
                <a:spLocks noChangeArrowheads="1"/>
              </p:cNvSpPr>
              <p:nvPr/>
            </p:nvSpPr>
            <p:spPr bwMode="auto">
              <a:xfrm>
                <a:off x="4748" y="2799"/>
                <a:ext cx="334" cy="286"/>
              </a:xfrm>
              <a:prstGeom prst="rect">
                <a:avLst/>
              </a:prstGeom>
              <a:noFill/>
              <a:ln w="9525">
                <a:noFill/>
                <a:miter lim="800000"/>
                <a:headEnd/>
                <a:tailEnd/>
              </a:ln>
            </p:spPr>
            <p:txBody>
              <a:bodyPr wrap="none" lIns="90488" tIns="44450" rIns="90488" bIns="44450">
                <a:spAutoFit/>
              </a:bodyPr>
              <a:lstStyle/>
              <a:p>
                <a:pPr algn="l"/>
                <a:r>
                  <a:rPr lang="en-US"/>
                  <a:t>S</a:t>
                </a:r>
                <a:r>
                  <a:rPr lang="en-US" baseline="-25000"/>
                  <a:t>A</a:t>
                </a:r>
              </a:p>
            </p:txBody>
          </p:sp>
          <p:sp>
            <p:nvSpPr>
              <p:cNvPr id="32797" name="Rectangle 29"/>
              <p:cNvSpPr>
                <a:spLocks noChangeArrowheads="1"/>
              </p:cNvSpPr>
              <p:nvPr/>
            </p:nvSpPr>
            <p:spPr bwMode="auto">
              <a:xfrm>
                <a:off x="4752" y="3072"/>
                <a:ext cx="323" cy="286"/>
              </a:xfrm>
              <a:prstGeom prst="rect">
                <a:avLst/>
              </a:prstGeom>
              <a:noFill/>
              <a:ln w="9525">
                <a:noFill/>
                <a:miter lim="800000"/>
                <a:headEnd/>
                <a:tailEnd/>
              </a:ln>
            </p:spPr>
            <p:txBody>
              <a:bodyPr wrap="none" lIns="90488" tIns="44450" rIns="90488" bIns="44450">
                <a:spAutoFit/>
              </a:bodyPr>
              <a:lstStyle/>
              <a:p>
                <a:pPr algn="l"/>
                <a:r>
                  <a:rPr lang="en-US">
                    <a:solidFill>
                      <a:srgbClr val="CC0000"/>
                    </a:solidFill>
                  </a:rPr>
                  <a:t>F</a:t>
                </a:r>
                <a:r>
                  <a:rPr lang="en-US" baseline="-25000">
                    <a:solidFill>
                      <a:srgbClr val="CC0000"/>
                    </a:solidFill>
                  </a:rPr>
                  <a:t>A</a:t>
                </a:r>
                <a:endParaRPr lang="en-US" baseline="-25000"/>
              </a:p>
            </p:txBody>
          </p:sp>
          <p:sp>
            <p:nvSpPr>
              <p:cNvPr id="32798" name="Freeform 30"/>
              <p:cNvSpPr>
                <a:spLocks/>
              </p:cNvSpPr>
              <p:nvPr/>
            </p:nvSpPr>
            <p:spPr bwMode="auto">
              <a:xfrm>
                <a:off x="3142" y="2956"/>
                <a:ext cx="1623" cy="121"/>
              </a:xfrm>
              <a:custGeom>
                <a:avLst/>
                <a:gdLst>
                  <a:gd name="T0" fmla="*/ 14 w 1623"/>
                  <a:gd name="T1" fmla="*/ 77 h 121"/>
                  <a:gd name="T2" fmla="*/ 43 w 1623"/>
                  <a:gd name="T3" fmla="*/ 62 h 121"/>
                  <a:gd name="T4" fmla="*/ 72 w 1623"/>
                  <a:gd name="T5" fmla="*/ 53 h 121"/>
                  <a:gd name="T6" fmla="*/ 101 w 1623"/>
                  <a:gd name="T7" fmla="*/ 48 h 121"/>
                  <a:gd name="T8" fmla="*/ 130 w 1623"/>
                  <a:gd name="T9" fmla="*/ 43 h 121"/>
                  <a:gd name="T10" fmla="*/ 158 w 1623"/>
                  <a:gd name="T11" fmla="*/ 38 h 121"/>
                  <a:gd name="T12" fmla="*/ 187 w 1623"/>
                  <a:gd name="T13" fmla="*/ 38 h 121"/>
                  <a:gd name="T14" fmla="*/ 216 w 1623"/>
                  <a:gd name="T15" fmla="*/ 38 h 121"/>
                  <a:gd name="T16" fmla="*/ 245 w 1623"/>
                  <a:gd name="T17" fmla="*/ 38 h 121"/>
                  <a:gd name="T18" fmla="*/ 274 w 1623"/>
                  <a:gd name="T19" fmla="*/ 29 h 121"/>
                  <a:gd name="T20" fmla="*/ 302 w 1623"/>
                  <a:gd name="T21" fmla="*/ 29 h 121"/>
                  <a:gd name="T22" fmla="*/ 336 w 1623"/>
                  <a:gd name="T23" fmla="*/ 29 h 121"/>
                  <a:gd name="T24" fmla="*/ 365 w 1623"/>
                  <a:gd name="T25" fmla="*/ 29 h 121"/>
                  <a:gd name="T26" fmla="*/ 394 w 1623"/>
                  <a:gd name="T27" fmla="*/ 33 h 121"/>
                  <a:gd name="T28" fmla="*/ 422 w 1623"/>
                  <a:gd name="T29" fmla="*/ 33 h 121"/>
                  <a:gd name="T30" fmla="*/ 451 w 1623"/>
                  <a:gd name="T31" fmla="*/ 38 h 121"/>
                  <a:gd name="T32" fmla="*/ 490 w 1623"/>
                  <a:gd name="T33" fmla="*/ 48 h 121"/>
                  <a:gd name="T34" fmla="*/ 518 w 1623"/>
                  <a:gd name="T35" fmla="*/ 53 h 121"/>
                  <a:gd name="T36" fmla="*/ 547 w 1623"/>
                  <a:gd name="T37" fmla="*/ 57 h 121"/>
                  <a:gd name="T38" fmla="*/ 581 w 1623"/>
                  <a:gd name="T39" fmla="*/ 62 h 121"/>
                  <a:gd name="T40" fmla="*/ 610 w 1623"/>
                  <a:gd name="T41" fmla="*/ 81 h 121"/>
                  <a:gd name="T42" fmla="*/ 638 w 1623"/>
                  <a:gd name="T43" fmla="*/ 105 h 121"/>
                  <a:gd name="T44" fmla="*/ 667 w 1623"/>
                  <a:gd name="T45" fmla="*/ 115 h 121"/>
                  <a:gd name="T46" fmla="*/ 696 w 1623"/>
                  <a:gd name="T47" fmla="*/ 120 h 121"/>
                  <a:gd name="T48" fmla="*/ 730 w 1623"/>
                  <a:gd name="T49" fmla="*/ 115 h 121"/>
                  <a:gd name="T50" fmla="*/ 758 w 1623"/>
                  <a:gd name="T51" fmla="*/ 110 h 121"/>
                  <a:gd name="T52" fmla="*/ 787 w 1623"/>
                  <a:gd name="T53" fmla="*/ 96 h 121"/>
                  <a:gd name="T54" fmla="*/ 816 w 1623"/>
                  <a:gd name="T55" fmla="*/ 81 h 121"/>
                  <a:gd name="T56" fmla="*/ 845 w 1623"/>
                  <a:gd name="T57" fmla="*/ 67 h 121"/>
                  <a:gd name="T58" fmla="*/ 878 w 1623"/>
                  <a:gd name="T59" fmla="*/ 57 h 121"/>
                  <a:gd name="T60" fmla="*/ 907 w 1623"/>
                  <a:gd name="T61" fmla="*/ 48 h 121"/>
                  <a:gd name="T62" fmla="*/ 936 w 1623"/>
                  <a:gd name="T63" fmla="*/ 33 h 121"/>
                  <a:gd name="T64" fmla="*/ 970 w 1623"/>
                  <a:gd name="T65" fmla="*/ 14 h 121"/>
                  <a:gd name="T66" fmla="*/ 1003 w 1623"/>
                  <a:gd name="T67" fmla="*/ 5 h 121"/>
                  <a:gd name="T68" fmla="*/ 1032 w 1623"/>
                  <a:gd name="T69" fmla="*/ 0 h 121"/>
                  <a:gd name="T70" fmla="*/ 1066 w 1623"/>
                  <a:gd name="T71" fmla="*/ 5 h 121"/>
                  <a:gd name="T72" fmla="*/ 1099 w 1623"/>
                  <a:gd name="T73" fmla="*/ 19 h 121"/>
                  <a:gd name="T74" fmla="*/ 1133 w 1623"/>
                  <a:gd name="T75" fmla="*/ 29 h 121"/>
                  <a:gd name="T76" fmla="*/ 1162 w 1623"/>
                  <a:gd name="T77" fmla="*/ 33 h 121"/>
                  <a:gd name="T78" fmla="*/ 1190 w 1623"/>
                  <a:gd name="T79" fmla="*/ 38 h 121"/>
                  <a:gd name="T80" fmla="*/ 1219 w 1623"/>
                  <a:gd name="T81" fmla="*/ 38 h 121"/>
                  <a:gd name="T82" fmla="*/ 1248 w 1623"/>
                  <a:gd name="T83" fmla="*/ 24 h 121"/>
                  <a:gd name="T84" fmla="*/ 1282 w 1623"/>
                  <a:gd name="T85" fmla="*/ 29 h 121"/>
                  <a:gd name="T86" fmla="*/ 1315 w 1623"/>
                  <a:gd name="T87" fmla="*/ 48 h 121"/>
                  <a:gd name="T88" fmla="*/ 1344 w 1623"/>
                  <a:gd name="T89" fmla="*/ 62 h 121"/>
                  <a:gd name="T90" fmla="*/ 1373 w 1623"/>
                  <a:gd name="T91" fmla="*/ 72 h 121"/>
                  <a:gd name="T92" fmla="*/ 1406 w 1623"/>
                  <a:gd name="T93" fmla="*/ 86 h 121"/>
                  <a:gd name="T94" fmla="*/ 1435 w 1623"/>
                  <a:gd name="T95" fmla="*/ 91 h 121"/>
                  <a:gd name="T96" fmla="*/ 1464 w 1623"/>
                  <a:gd name="T97" fmla="*/ 96 h 121"/>
                  <a:gd name="T98" fmla="*/ 1498 w 1623"/>
                  <a:gd name="T99" fmla="*/ 110 h 121"/>
                  <a:gd name="T100" fmla="*/ 1531 w 1623"/>
                  <a:gd name="T101" fmla="*/ 115 h 121"/>
                  <a:gd name="T102" fmla="*/ 1565 w 1623"/>
                  <a:gd name="T103" fmla="*/ 110 h 121"/>
                  <a:gd name="T104" fmla="*/ 1594 w 1623"/>
                  <a:gd name="T105" fmla="*/ 96 h 121"/>
                  <a:gd name="T106" fmla="*/ 1622 w 1623"/>
                  <a:gd name="T107" fmla="*/ 77 h 12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23"/>
                  <a:gd name="T163" fmla="*/ 0 h 121"/>
                  <a:gd name="T164" fmla="*/ 1623 w 1623"/>
                  <a:gd name="T165" fmla="*/ 121 h 12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23" h="121">
                    <a:moveTo>
                      <a:pt x="0" y="77"/>
                    </a:moveTo>
                    <a:lnTo>
                      <a:pt x="14" y="77"/>
                    </a:lnTo>
                    <a:lnTo>
                      <a:pt x="29" y="72"/>
                    </a:lnTo>
                    <a:lnTo>
                      <a:pt x="43" y="62"/>
                    </a:lnTo>
                    <a:lnTo>
                      <a:pt x="58" y="57"/>
                    </a:lnTo>
                    <a:lnTo>
                      <a:pt x="72" y="53"/>
                    </a:lnTo>
                    <a:lnTo>
                      <a:pt x="86" y="48"/>
                    </a:lnTo>
                    <a:lnTo>
                      <a:pt x="101" y="48"/>
                    </a:lnTo>
                    <a:lnTo>
                      <a:pt x="115" y="43"/>
                    </a:lnTo>
                    <a:lnTo>
                      <a:pt x="130" y="43"/>
                    </a:lnTo>
                    <a:lnTo>
                      <a:pt x="144" y="38"/>
                    </a:lnTo>
                    <a:lnTo>
                      <a:pt x="158" y="38"/>
                    </a:lnTo>
                    <a:lnTo>
                      <a:pt x="173" y="38"/>
                    </a:lnTo>
                    <a:lnTo>
                      <a:pt x="187" y="38"/>
                    </a:lnTo>
                    <a:lnTo>
                      <a:pt x="202" y="38"/>
                    </a:lnTo>
                    <a:lnTo>
                      <a:pt x="216" y="38"/>
                    </a:lnTo>
                    <a:lnTo>
                      <a:pt x="230" y="38"/>
                    </a:lnTo>
                    <a:lnTo>
                      <a:pt x="245" y="38"/>
                    </a:lnTo>
                    <a:lnTo>
                      <a:pt x="259" y="33"/>
                    </a:lnTo>
                    <a:lnTo>
                      <a:pt x="274" y="29"/>
                    </a:lnTo>
                    <a:lnTo>
                      <a:pt x="288" y="29"/>
                    </a:lnTo>
                    <a:lnTo>
                      <a:pt x="302" y="29"/>
                    </a:lnTo>
                    <a:lnTo>
                      <a:pt x="317" y="29"/>
                    </a:lnTo>
                    <a:lnTo>
                      <a:pt x="336" y="29"/>
                    </a:lnTo>
                    <a:lnTo>
                      <a:pt x="350" y="29"/>
                    </a:lnTo>
                    <a:lnTo>
                      <a:pt x="365" y="29"/>
                    </a:lnTo>
                    <a:lnTo>
                      <a:pt x="379" y="29"/>
                    </a:lnTo>
                    <a:lnTo>
                      <a:pt x="394" y="33"/>
                    </a:lnTo>
                    <a:lnTo>
                      <a:pt x="408" y="33"/>
                    </a:lnTo>
                    <a:lnTo>
                      <a:pt x="422" y="33"/>
                    </a:lnTo>
                    <a:lnTo>
                      <a:pt x="437" y="38"/>
                    </a:lnTo>
                    <a:lnTo>
                      <a:pt x="451" y="38"/>
                    </a:lnTo>
                    <a:lnTo>
                      <a:pt x="470" y="43"/>
                    </a:lnTo>
                    <a:lnTo>
                      <a:pt x="490" y="48"/>
                    </a:lnTo>
                    <a:lnTo>
                      <a:pt x="504" y="48"/>
                    </a:lnTo>
                    <a:lnTo>
                      <a:pt x="518" y="53"/>
                    </a:lnTo>
                    <a:lnTo>
                      <a:pt x="533" y="53"/>
                    </a:lnTo>
                    <a:lnTo>
                      <a:pt x="547" y="57"/>
                    </a:lnTo>
                    <a:lnTo>
                      <a:pt x="566" y="57"/>
                    </a:lnTo>
                    <a:lnTo>
                      <a:pt x="581" y="62"/>
                    </a:lnTo>
                    <a:lnTo>
                      <a:pt x="595" y="72"/>
                    </a:lnTo>
                    <a:lnTo>
                      <a:pt x="610" y="81"/>
                    </a:lnTo>
                    <a:lnTo>
                      <a:pt x="624" y="96"/>
                    </a:lnTo>
                    <a:lnTo>
                      <a:pt x="638" y="105"/>
                    </a:lnTo>
                    <a:lnTo>
                      <a:pt x="653" y="110"/>
                    </a:lnTo>
                    <a:lnTo>
                      <a:pt x="667" y="115"/>
                    </a:lnTo>
                    <a:lnTo>
                      <a:pt x="682" y="120"/>
                    </a:lnTo>
                    <a:lnTo>
                      <a:pt x="696" y="120"/>
                    </a:lnTo>
                    <a:lnTo>
                      <a:pt x="710" y="115"/>
                    </a:lnTo>
                    <a:lnTo>
                      <a:pt x="730" y="115"/>
                    </a:lnTo>
                    <a:lnTo>
                      <a:pt x="744" y="115"/>
                    </a:lnTo>
                    <a:lnTo>
                      <a:pt x="758" y="110"/>
                    </a:lnTo>
                    <a:lnTo>
                      <a:pt x="773" y="105"/>
                    </a:lnTo>
                    <a:lnTo>
                      <a:pt x="787" y="96"/>
                    </a:lnTo>
                    <a:lnTo>
                      <a:pt x="802" y="86"/>
                    </a:lnTo>
                    <a:lnTo>
                      <a:pt x="816" y="81"/>
                    </a:lnTo>
                    <a:lnTo>
                      <a:pt x="830" y="77"/>
                    </a:lnTo>
                    <a:lnTo>
                      <a:pt x="845" y="67"/>
                    </a:lnTo>
                    <a:lnTo>
                      <a:pt x="864" y="57"/>
                    </a:lnTo>
                    <a:lnTo>
                      <a:pt x="878" y="57"/>
                    </a:lnTo>
                    <a:lnTo>
                      <a:pt x="893" y="53"/>
                    </a:lnTo>
                    <a:lnTo>
                      <a:pt x="907" y="48"/>
                    </a:lnTo>
                    <a:lnTo>
                      <a:pt x="922" y="43"/>
                    </a:lnTo>
                    <a:lnTo>
                      <a:pt x="936" y="33"/>
                    </a:lnTo>
                    <a:lnTo>
                      <a:pt x="950" y="19"/>
                    </a:lnTo>
                    <a:lnTo>
                      <a:pt x="970" y="14"/>
                    </a:lnTo>
                    <a:lnTo>
                      <a:pt x="984" y="5"/>
                    </a:lnTo>
                    <a:lnTo>
                      <a:pt x="1003" y="5"/>
                    </a:lnTo>
                    <a:lnTo>
                      <a:pt x="1018" y="0"/>
                    </a:lnTo>
                    <a:lnTo>
                      <a:pt x="1032" y="0"/>
                    </a:lnTo>
                    <a:lnTo>
                      <a:pt x="1046" y="5"/>
                    </a:lnTo>
                    <a:lnTo>
                      <a:pt x="1066" y="5"/>
                    </a:lnTo>
                    <a:lnTo>
                      <a:pt x="1085" y="9"/>
                    </a:lnTo>
                    <a:lnTo>
                      <a:pt x="1099" y="19"/>
                    </a:lnTo>
                    <a:lnTo>
                      <a:pt x="1114" y="19"/>
                    </a:lnTo>
                    <a:lnTo>
                      <a:pt x="1133" y="29"/>
                    </a:lnTo>
                    <a:lnTo>
                      <a:pt x="1147" y="33"/>
                    </a:lnTo>
                    <a:lnTo>
                      <a:pt x="1162" y="33"/>
                    </a:lnTo>
                    <a:lnTo>
                      <a:pt x="1176" y="38"/>
                    </a:lnTo>
                    <a:lnTo>
                      <a:pt x="1190" y="38"/>
                    </a:lnTo>
                    <a:lnTo>
                      <a:pt x="1205" y="38"/>
                    </a:lnTo>
                    <a:lnTo>
                      <a:pt x="1219" y="38"/>
                    </a:lnTo>
                    <a:lnTo>
                      <a:pt x="1234" y="33"/>
                    </a:lnTo>
                    <a:lnTo>
                      <a:pt x="1248" y="24"/>
                    </a:lnTo>
                    <a:lnTo>
                      <a:pt x="1267" y="19"/>
                    </a:lnTo>
                    <a:lnTo>
                      <a:pt x="1282" y="29"/>
                    </a:lnTo>
                    <a:lnTo>
                      <a:pt x="1296" y="33"/>
                    </a:lnTo>
                    <a:lnTo>
                      <a:pt x="1315" y="48"/>
                    </a:lnTo>
                    <a:lnTo>
                      <a:pt x="1330" y="57"/>
                    </a:lnTo>
                    <a:lnTo>
                      <a:pt x="1344" y="62"/>
                    </a:lnTo>
                    <a:lnTo>
                      <a:pt x="1358" y="67"/>
                    </a:lnTo>
                    <a:lnTo>
                      <a:pt x="1373" y="72"/>
                    </a:lnTo>
                    <a:lnTo>
                      <a:pt x="1392" y="77"/>
                    </a:lnTo>
                    <a:lnTo>
                      <a:pt x="1406" y="86"/>
                    </a:lnTo>
                    <a:lnTo>
                      <a:pt x="1421" y="86"/>
                    </a:lnTo>
                    <a:lnTo>
                      <a:pt x="1435" y="91"/>
                    </a:lnTo>
                    <a:lnTo>
                      <a:pt x="1450" y="96"/>
                    </a:lnTo>
                    <a:lnTo>
                      <a:pt x="1464" y="96"/>
                    </a:lnTo>
                    <a:lnTo>
                      <a:pt x="1483" y="105"/>
                    </a:lnTo>
                    <a:lnTo>
                      <a:pt x="1498" y="110"/>
                    </a:lnTo>
                    <a:lnTo>
                      <a:pt x="1517" y="115"/>
                    </a:lnTo>
                    <a:lnTo>
                      <a:pt x="1531" y="115"/>
                    </a:lnTo>
                    <a:lnTo>
                      <a:pt x="1546" y="115"/>
                    </a:lnTo>
                    <a:lnTo>
                      <a:pt x="1565" y="110"/>
                    </a:lnTo>
                    <a:lnTo>
                      <a:pt x="1579" y="105"/>
                    </a:lnTo>
                    <a:lnTo>
                      <a:pt x="1594" y="96"/>
                    </a:lnTo>
                    <a:lnTo>
                      <a:pt x="1608" y="81"/>
                    </a:lnTo>
                    <a:lnTo>
                      <a:pt x="1622" y="77"/>
                    </a:lnTo>
                  </a:path>
                </a:pathLst>
              </a:custGeom>
              <a:noFill/>
              <a:ln w="50800" cap="rnd">
                <a:solidFill>
                  <a:schemeClr val="tx1"/>
                </a:solidFill>
                <a:round/>
                <a:headEnd type="none" w="sm" len="sm"/>
                <a:tailEnd type="none" w="sm" len="sm"/>
              </a:ln>
            </p:spPr>
            <p:txBody>
              <a:bodyPr/>
              <a:lstStyle/>
              <a:p>
                <a:endParaRPr lang="en-US"/>
              </a:p>
            </p:txBody>
          </p:sp>
          <p:sp>
            <p:nvSpPr>
              <p:cNvPr id="32799" name="Freeform 31"/>
              <p:cNvSpPr>
                <a:spLocks/>
              </p:cNvSpPr>
              <p:nvPr/>
            </p:nvSpPr>
            <p:spPr bwMode="auto">
              <a:xfrm>
                <a:off x="3142" y="2716"/>
                <a:ext cx="1628" cy="471"/>
              </a:xfrm>
              <a:custGeom>
                <a:avLst/>
                <a:gdLst>
                  <a:gd name="T0" fmla="*/ 14 w 1628"/>
                  <a:gd name="T1" fmla="*/ 422 h 471"/>
                  <a:gd name="T2" fmla="*/ 43 w 1628"/>
                  <a:gd name="T3" fmla="*/ 422 h 471"/>
                  <a:gd name="T4" fmla="*/ 72 w 1628"/>
                  <a:gd name="T5" fmla="*/ 408 h 471"/>
                  <a:gd name="T6" fmla="*/ 101 w 1628"/>
                  <a:gd name="T7" fmla="*/ 403 h 471"/>
                  <a:gd name="T8" fmla="*/ 130 w 1628"/>
                  <a:gd name="T9" fmla="*/ 398 h 471"/>
                  <a:gd name="T10" fmla="*/ 158 w 1628"/>
                  <a:gd name="T11" fmla="*/ 384 h 471"/>
                  <a:gd name="T12" fmla="*/ 187 w 1628"/>
                  <a:gd name="T13" fmla="*/ 384 h 471"/>
                  <a:gd name="T14" fmla="*/ 216 w 1628"/>
                  <a:gd name="T15" fmla="*/ 374 h 471"/>
                  <a:gd name="T16" fmla="*/ 245 w 1628"/>
                  <a:gd name="T17" fmla="*/ 360 h 471"/>
                  <a:gd name="T18" fmla="*/ 269 w 1628"/>
                  <a:gd name="T19" fmla="*/ 336 h 471"/>
                  <a:gd name="T20" fmla="*/ 298 w 1628"/>
                  <a:gd name="T21" fmla="*/ 317 h 471"/>
                  <a:gd name="T22" fmla="*/ 326 w 1628"/>
                  <a:gd name="T23" fmla="*/ 297 h 471"/>
                  <a:gd name="T24" fmla="*/ 355 w 1628"/>
                  <a:gd name="T25" fmla="*/ 278 h 471"/>
                  <a:gd name="T26" fmla="*/ 384 w 1628"/>
                  <a:gd name="T27" fmla="*/ 269 h 471"/>
                  <a:gd name="T28" fmla="*/ 413 w 1628"/>
                  <a:gd name="T29" fmla="*/ 259 h 471"/>
                  <a:gd name="T30" fmla="*/ 442 w 1628"/>
                  <a:gd name="T31" fmla="*/ 240 h 471"/>
                  <a:gd name="T32" fmla="*/ 470 w 1628"/>
                  <a:gd name="T33" fmla="*/ 230 h 471"/>
                  <a:gd name="T34" fmla="*/ 499 w 1628"/>
                  <a:gd name="T35" fmla="*/ 221 h 471"/>
                  <a:gd name="T36" fmla="*/ 528 w 1628"/>
                  <a:gd name="T37" fmla="*/ 211 h 471"/>
                  <a:gd name="T38" fmla="*/ 557 w 1628"/>
                  <a:gd name="T39" fmla="*/ 206 h 471"/>
                  <a:gd name="T40" fmla="*/ 586 w 1628"/>
                  <a:gd name="T41" fmla="*/ 197 h 471"/>
                  <a:gd name="T42" fmla="*/ 614 w 1628"/>
                  <a:gd name="T43" fmla="*/ 192 h 471"/>
                  <a:gd name="T44" fmla="*/ 643 w 1628"/>
                  <a:gd name="T45" fmla="*/ 192 h 471"/>
                  <a:gd name="T46" fmla="*/ 672 w 1628"/>
                  <a:gd name="T47" fmla="*/ 197 h 471"/>
                  <a:gd name="T48" fmla="*/ 749 w 1628"/>
                  <a:gd name="T49" fmla="*/ 182 h 471"/>
                  <a:gd name="T50" fmla="*/ 778 w 1628"/>
                  <a:gd name="T51" fmla="*/ 177 h 471"/>
                  <a:gd name="T52" fmla="*/ 806 w 1628"/>
                  <a:gd name="T53" fmla="*/ 158 h 471"/>
                  <a:gd name="T54" fmla="*/ 830 w 1628"/>
                  <a:gd name="T55" fmla="*/ 129 h 471"/>
                  <a:gd name="T56" fmla="*/ 850 w 1628"/>
                  <a:gd name="T57" fmla="*/ 101 h 471"/>
                  <a:gd name="T58" fmla="*/ 874 w 1628"/>
                  <a:gd name="T59" fmla="*/ 72 h 471"/>
                  <a:gd name="T60" fmla="*/ 902 w 1628"/>
                  <a:gd name="T61" fmla="*/ 48 h 471"/>
                  <a:gd name="T62" fmla="*/ 931 w 1628"/>
                  <a:gd name="T63" fmla="*/ 24 h 471"/>
                  <a:gd name="T64" fmla="*/ 960 w 1628"/>
                  <a:gd name="T65" fmla="*/ 5 h 471"/>
                  <a:gd name="T66" fmla="*/ 989 w 1628"/>
                  <a:gd name="T67" fmla="*/ 0 h 471"/>
                  <a:gd name="T68" fmla="*/ 1018 w 1628"/>
                  <a:gd name="T69" fmla="*/ 5 h 471"/>
                  <a:gd name="T70" fmla="*/ 1051 w 1628"/>
                  <a:gd name="T71" fmla="*/ 9 h 471"/>
                  <a:gd name="T72" fmla="*/ 1080 w 1628"/>
                  <a:gd name="T73" fmla="*/ 14 h 471"/>
                  <a:gd name="T74" fmla="*/ 1109 w 1628"/>
                  <a:gd name="T75" fmla="*/ 14 h 471"/>
                  <a:gd name="T76" fmla="*/ 1138 w 1628"/>
                  <a:gd name="T77" fmla="*/ 19 h 471"/>
                  <a:gd name="T78" fmla="*/ 1195 w 1628"/>
                  <a:gd name="T79" fmla="*/ 29 h 471"/>
                  <a:gd name="T80" fmla="*/ 1219 w 1628"/>
                  <a:gd name="T81" fmla="*/ 53 h 471"/>
                  <a:gd name="T82" fmla="*/ 1248 w 1628"/>
                  <a:gd name="T83" fmla="*/ 81 h 471"/>
                  <a:gd name="T84" fmla="*/ 1258 w 1628"/>
                  <a:gd name="T85" fmla="*/ 110 h 471"/>
                  <a:gd name="T86" fmla="*/ 1272 w 1628"/>
                  <a:gd name="T87" fmla="*/ 139 h 471"/>
                  <a:gd name="T88" fmla="*/ 1291 w 1628"/>
                  <a:gd name="T89" fmla="*/ 163 h 471"/>
                  <a:gd name="T90" fmla="*/ 1301 w 1628"/>
                  <a:gd name="T91" fmla="*/ 192 h 471"/>
                  <a:gd name="T92" fmla="*/ 1315 w 1628"/>
                  <a:gd name="T93" fmla="*/ 221 h 471"/>
                  <a:gd name="T94" fmla="*/ 1330 w 1628"/>
                  <a:gd name="T95" fmla="*/ 249 h 471"/>
                  <a:gd name="T96" fmla="*/ 1344 w 1628"/>
                  <a:gd name="T97" fmla="*/ 283 h 471"/>
                  <a:gd name="T98" fmla="*/ 1349 w 1628"/>
                  <a:gd name="T99" fmla="*/ 312 h 471"/>
                  <a:gd name="T100" fmla="*/ 1363 w 1628"/>
                  <a:gd name="T101" fmla="*/ 341 h 471"/>
                  <a:gd name="T102" fmla="*/ 1378 w 1628"/>
                  <a:gd name="T103" fmla="*/ 369 h 471"/>
                  <a:gd name="T104" fmla="*/ 1406 w 1628"/>
                  <a:gd name="T105" fmla="*/ 398 h 471"/>
                  <a:gd name="T106" fmla="*/ 1435 w 1628"/>
                  <a:gd name="T107" fmla="*/ 422 h 471"/>
                  <a:gd name="T108" fmla="*/ 1469 w 1628"/>
                  <a:gd name="T109" fmla="*/ 437 h 471"/>
                  <a:gd name="T110" fmla="*/ 1498 w 1628"/>
                  <a:gd name="T111" fmla="*/ 441 h 471"/>
                  <a:gd name="T112" fmla="*/ 1526 w 1628"/>
                  <a:gd name="T113" fmla="*/ 456 h 471"/>
                  <a:gd name="T114" fmla="*/ 1555 w 1628"/>
                  <a:gd name="T115" fmla="*/ 465 h 471"/>
                  <a:gd name="T116" fmla="*/ 1584 w 1628"/>
                  <a:gd name="T117" fmla="*/ 470 h 471"/>
                  <a:gd name="T118" fmla="*/ 1613 w 1628"/>
                  <a:gd name="T119" fmla="*/ 465 h 47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628"/>
                  <a:gd name="T181" fmla="*/ 0 h 471"/>
                  <a:gd name="T182" fmla="*/ 1628 w 1628"/>
                  <a:gd name="T183" fmla="*/ 471 h 47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628" h="471">
                    <a:moveTo>
                      <a:pt x="0" y="427"/>
                    </a:moveTo>
                    <a:lnTo>
                      <a:pt x="14" y="422"/>
                    </a:lnTo>
                    <a:lnTo>
                      <a:pt x="29" y="422"/>
                    </a:lnTo>
                    <a:lnTo>
                      <a:pt x="43" y="422"/>
                    </a:lnTo>
                    <a:lnTo>
                      <a:pt x="58" y="417"/>
                    </a:lnTo>
                    <a:lnTo>
                      <a:pt x="72" y="408"/>
                    </a:lnTo>
                    <a:lnTo>
                      <a:pt x="86" y="408"/>
                    </a:lnTo>
                    <a:lnTo>
                      <a:pt x="101" y="403"/>
                    </a:lnTo>
                    <a:lnTo>
                      <a:pt x="115" y="403"/>
                    </a:lnTo>
                    <a:lnTo>
                      <a:pt x="130" y="398"/>
                    </a:lnTo>
                    <a:lnTo>
                      <a:pt x="144" y="393"/>
                    </a:lnTo>
                    <a:lnTo>
                      <a:pt x="158" y="384"/>
                    </a:lnTo>
                    <a:lnTo>
                      <a:pt x="173" y="384"/>
                    </a:lnTo>
                    <a:lnTo>
                      <a:pt x="187" y="384"/>
                    </a:lnTo>
                    <a:lnTo>
                      <a:pt x="202" y="379"/>
                    </a:lnTo>
                    <a:lnTo>
                      <a:pt x="216" y="374"/>
                    </a:lnTo>
                    <a:lnTo>
                      <a:pt x="230" y="369"/>
                    </a:lnTo>
                    <a:lnTo>
                      <a:pt x="245" y="360"/>
                    </a:lnTo>
                    <a:lnTo>
                      <a:pt x="254" y="345"/>
                    </a:lnTo>
                    <a:lnTo>
                      <a:pt x="269" y="336"/>
                    </a:lnTo>
                    <a:lnTo>
                      <a:pt x="283" y="326"/>
                    </a:lnTo>
                    <a:lnTo>
                      <a:pt x="298" y="317"/>
                    </a:lnTo>
                    <a:lnTo>
                      <a:pt x="312" y="307"/>
                    </a:lnTo>
                    <a:lnTo>
                      <a:pt x="326" y="297"/>
                    </a:lnTo>
                    <a:lnTo>
                      <a:pt x="341" y="288"/>
                    </a:lnTo>
                    <a:lnTo>
                      <a:pt x="355" y="278"/>
                    </a:lnTo>
                    <a:lnTo>
                      <a:pt x="370" y="269"/>
                    </a:lnTo>
                    <a:lnTo>
                      <a:pt x="384" y="269"/>
                    </a:lnTo>
                    <a:lnTo>
                      <a:pt x="398" y="259"/>
                    </a:lnTo>
                    <a:lnTo>
                      <a:pt x="413" y="259"/>
                    </a:lnTo>
                    <a:lnTo>
                      <a:pt x="427" y="249"/>
                    </a:lnTo>
                    <a:lnTo>
                      <a:pt x="442" y="240"/>
                    </a:lnTo>
                    <a:lnTo>
                      <a:pt x="456" y="235"/>
                    </a:lnTo>
                    <a:lnTo>
                      <a:pt x="470" y="230"/>
                    </a:lnTo>
                    <a:lnTo>
                      <a:pt x="485" y="225"/>
                    </a:lnTo>
                    <a:lnTo>
                      <a:pt x="499" y="221"/>
                    </a:lnTo>
                    <a:lnTo>
                      <a:pt x="514" y="216"/>
                    </a:lnTo>
                    <a:lnTo>
                      <a:pt x="528" y="211"/>
                    </a:lnTo>
                    <a:lnTo>
                      <a:pt x="542" y="211"/>
                    </a:lnTo>
                    <a:lnTo>
                      <a:pt x="557" y="206"/>
                    </a:lnTo>
                    <a:lnTo>
                      <a:pt x="571" y="197"/>
                    </a:lnTo>
                    <a:lnTo>
                      <a:pt x="586" y="197"/>
                    </a:lnTo>
                    <a:lnTo>
                      <a:pt x="600" y="192"/>
                    </a:lnTo>
                    <a:lnTo>
                      <a:pt x="614" y="192"/>
                    </a:lnTo>
                    <a:lnTo>
                      <a:pt x="629" y="192"/>
                    </a:lnTo>
                    <a:lnTo>
                      <a:pt x="643" y="192"/>
                    </a:lnTo>
                    <a:lnTo>
                      <a:pt x="658" y="197"/>
                    </a:lnTo>
                    <a:lnTo>
                      <a:pt x="672" y="197"/>
                    </a:lnTo>
                    <a:lnTo>
                      <a:pt x="730" y="187"/>
                    </a:lnTo>
                    <a:lnTo>
                      <a:pt x="749" y="182"/>
                    </a:lnTo>
                    <a:lnTo>
                      <a:pt x="763" y="177"/>
                    </a:lnTo>
                    <a:lnTo>
                      <a:pt x="778" y="177"/>
                    </a:lnTo>
                    <a:lnTo>
                      <a:pt x="792" y="168"/>
                    </a:lnTo>
                    <a:lnTo>
                      <a:pt x="806" y="158"/>
                    </a:lnTo>
                    <a:lnTo>
                      <a:pt x="821" y="144"/>
                    </a:lnTo>
                    <a:lnTo>
                      <a:pt x="830" y="129"/>
                    </a:lnTo>
                    <a:lnTo>
                      <a:pt x="840" y="115"/>
                    </a:lnTo>
                    <a:lnTo>
                      <a:pt x="850" y="101"/>
                    </a:lnTo>
                    <a:lnTo>
                      <a:pt x="864" y="86"/>
                    </a:lnTo>
                    <a:lnTo>
                      <a:pt x="874" y="72"/>
                    </a:lnTo>
                    <a:lnTo>
                      <a:pt x="888" y="57"/>
                    </a:lnTo>
                    <a:lnTo>
                      <a:pt x="902" y="48"/>
                    </a:lnTo>
                    <a:lnTo>
                      <a:pt x="917" y="33"/>
                    </a:lnTo>
                    <a:lnTo>
                      <a:pt x="931" y="24"/>
                    </a:lnTo>
                    <a:lnTo>
                      <a:pt x="946" y="14"/>
                    </a:lnTo>
                    <a:lnTo>
                      <a:pt x="960" y="5"/>
                    </a:lnTo>
                    <a:lnTo>
                      <a:pt x="974" y="0"/>
                    </a:lnTo>
                    <a:lnTo>
                      <a:pt x="989" y="0"/>
                    </a:lnTo>
                    <a:lnTo>
                      <a:pt x="1003" y="5"/>
                    </a:lnTo>
                    <a:lnTo>
                      <a:pt x="1018" y="5"/>
                    </a:lnTo>
                    <a:lnTo>
                      <a:pt x="1037" y="9"/>
                    </a:lnTo>
                    <a:lnTo>
                      <a:pt x="1051" y="9"/>
                    </a:lnTo>
                    <a:lnTo>
                      <a:pt x="1066" y="14"/>
                    </a:lnTo>
                    <a:lnTo>
                      <a:pt x="1080" y="14"/>
                    </a:lnTo>
                    <a:lnTo>
                      <a:pt x="1094" y="19"/>
                    </a:lnTo>
                    <a:lnTo>
                      <a:pt x="1109" y="14"/>
                    </a:lnTo>
                    <a:lnTo>
                      <a:pt x="1123" y="14"/>
                    </a:lnTo>
                    <a:lnTo>
                      <a:pt x="1138" y="19"/>
                    </a:lnTo>
                    <a:lnTo>
                      <a:pt x="1176" y="24"/>
                    </a:lnTo>
                    <a:lnTo>
                      <a:pt x="1195" y="29"/>
                    </a:lnTo>
                    <a:lnTo>
                      <a:pt x="1210" y="38"/>
                    </a:lnTo>
                    <a:lnTo>
                      <a:pt x="1219" y="53"/>
                    </a:lnTo>
                    <a:lnTo>
                      <a:pt x="1234" y="67"/>
                    </a:lnTo>
                    <a:lnTo>
                      <a:pt x="1248" y="81"/>
                    </a:lnTo>
                    <a:lnTo>
                      <a:pt x="1253" y="96"/>
                    </a:lnTo>
                    <a:lnTo>
                      <a:pt x="1258" y="110"/>
                    </a:lnTo>
                    <a:lnTo>
                      <a:pt x="1267" y="125"/>
                    </a:lnTo>
                    <a:lnTo>
                      <a:pt x="1272" y="139"/>
                    </a:lnTo>
                    <a:lnTo>
                      <a:pt x="1277" y="153"/>
                    </a:lnTo>
                    <a:lnTo>
                      <a:pt x="1291" y="163"/>
                    </a:lnTo>
                    <a:lnTo>
                      <a:pt x="1291" y="177"/>
                    </a:lnTo>
                    <a:lnTo>
                      <a:pt x="1301" y="192"/>
                    </a:lnTo>
                    <a:lnTo>
                      <a:pt x="1310" y="206"/>
                    </a:lnTo>
                    <a:lnTo>
                      <a:pt x="1315" y="221"/>
                    </a:lnTo>
                    <a:lnTo>
                      <a:pt x="1320" y="235"/>
                    </a:lnTo>
                    <a:lnTo>
                      <a:pt x="1330" y="249"/>
                    </a:lnTo>
                    <a:lnTo>
                      <a:pt x="1334" y="264"/>
                    </a:lnTo>
                    <a:lnTo>
                      <a:pt x="1344" y="283"/>
                    </a:lnTo>
                    <a:lnTo>
                      <a:pt x="1349" y="297"/>
                    </a:lnTo>
                    <a:lnTo>
                      <a:pt x="1349" y="312"/>
                    </a:lnTo>
                    <a:lnTo>
                      <a:pt x="1354" y="326"/>
                    </a:lnTo>
                    <a:lnTo>
                      <a:pt x="1363" y="341"/>
                    </a:lnTo>
                    <a:lnTo>
                      <a:pt x="1368" y="355"/>
                    </a:lnTo>
                    <a:lnTo>
                      <a:pt x="1378" y="369"/>
                    </a:lnTo>
                    <a:lnTo>
                      <a:pt x="1392" y="384"/>
                    </a:lnTo>
                    <a:lnTo>
                      <a:pt x="1406" y="398"/>
                    </a:lnTo>
                    <a:lnTo>
                      <a:pt x="1421" y="408"/>
                    </a:lnTo>
                    <a:lnTo>
                      <a:pt x="1435" y="422"/>
                    </a:lnTo>
                    <a:lnTo>
                      <a:pt x="1454" y="427"/>
                    </a:lnTo>
                    <a:lnTo>
                      <a:pt x="1469" y="437"/>
                    </a:lnTo>
                    <a:lnTo>
                      <a:pt x="1483" y="437"/>
                    </a:lnTo>
                    <a:lnTo>
                      <a:pt x="1498" y="441"/>
                    </a:lnTo>
                    <a:lnTo>
                      <a:pt x="1512" y="451"/>
                    </a:lnTo>
                    <a:lnTo>
                      <a:pt x="1526" y="456"/>
                    </a:lnTo>
                    <a:lnTo>
                      <a:pt x="1541" y="461"/>
                    </a:lnTo>
                    <a:lnTo>
                      <a:pt x="1555" y="465"/>
                    </a:lnTo>
                    <a:lnTo>
                      <a:pt x="1570" y="470"/>
                    </a:lnTo>
                    <a:lnTo>
                      <a:pt x="1584" y="470"/>
                    </a:lnTo>
                    <a:lnTo>
                      <a:pt x="1598" y="470"/>
                    </a:lnTo>
                    <a:lnTo>
                      <a:pt x="1613" y="465"/>
                    </a:lnTo>
                    <a:lnTo>
                      <a:pt x="1627" y="461"/>
                    </a:lnTo>
                  </a:path>
                </a:pathLst>
              </a:custGeom>
              <a:noFill/>
              <a:ln w="50800" cap="rnd">
                <a:solidFill>
                  <a:srgbClr val="CC0000"/>
                </a:solidFill>
                <a:round/>
                <a:headEnd type="none" w="sm" len="sm"/>
                <a:tailEnd type="none" w="sm" len="sm"/>
              </a:ln>
            </p:spPr>
            <p:txBody>
              <a:bodyPr/>
              <a:lstStyle/>
              <a:p>
                <a:endParaRPr lang="en-US"/>
              </a:p>
            </p:txBody>
          </p:sp>
          <p:sp>
            <p:nvSpPr>
              <p:cNvPr id="32800" name="Rectangle 32"/>
              <p:cNvSpPr>
                <a:spLocks noChangeArrowheads="1"/>
              </p:cNvSpPr>
              <p:nvPr/>
            </p:nvSpPr>
            <p:spPr bwMode="auto">
              <a:xfrm>
                <a:off x="4656" y="3792"/>
                <a:ext cx="509" cy="286"/>
              </a:xfrm>
              <a:prstGeom prst="rect">
                <a:avLst/>
              </a:prstGeom>
              <a:noFill/>
              <a:ln w="9525">
                <a:noFill/>
                <a:miter lim="800000"/>
                <a:headEnd/>
                <a:tailEnd/>
              </a:ln>
            </p:spPr>
            <p:txBody>
              <a:bodyPr wrap="none" lIns="90488" tIns="44450" rIns="90488" bIns="44450">
                <a:spAutoFit/>
              </a:bodyPr>
              <a:lstStyle/>
              <a:p>
                <a:pPr algn="l"/>
                <a:r>
                  <a:rPr lang="en-US"/>
                  <a:t>time</a:t>
                </a:r>
              </a:p>
            </p:txBody>
          </p:sp>
        </p:grpSp>
      </p:grpSp>
      <p:sp>
        <p:nvSpPr>
          <p:cNvPr id="119842" name="Rectangle 34"/>
          <p:cNvSpPr>
            <a:spLocks noGrp="1" noChangeArrowheads="1"/>
          </p:cNvSpPr>
          <p:nvPr>
            <p:ph type="title"/>
          </p:nvPr>
        </p:nvSpPr>
        <p:spPr>
          <a:xfrm>
            <a:off x="0" y="228600"/>
            <a:ext cx="9144000" cy="1143000"/>
          </a:xfrm>
        </p:spPr>
        <p:txBody>
          <a:bodyPr/>
          <a:lstStyle/>
          <a:p>
            <a:pPr fontAlgn="auto">
              <a:spcAft>
                <a:spcPts val="0"/>
              </a:spcAft>
              <a:defRPr/>
            </a:pPr>
            <a:r>
              <a:rPr lang="en-US" sz="3200"/>
              <a:t>Explaining Changes in Forward Premiums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685800" y="1828800"/>
            <a:ext cx="7772400" cy="4267200"/>
          </a:xfrm>
        </p:spPr>
        <p:txBody>
          <a:bodyPr/>
          <a:lstStyle/>
          <a:p>
            <a:r>
              <a:rPr lang="en-US" smtClean="0"/>
              <a:t>During the 1997-98 Asian crisis, the forward rates offered to U.S. firms on some Asian currencies were substantially reduced for two reasons.</a:t>
            </a:r>
          </a:p>
          <a:p>
            <a:pPr>
              <a:buSzPct val="95000"/>
              <a:buFont typeface="Wingdings" pitchFamily="2" charset="2"/>
              <a:buChar char=""/>
            </a:pPr>
            <a:r>
              <a:rPr lang="en-US" smtClean="0"/>
              <a:t>The spot rates of these currencies declined substantially during the crisis.</a:t>
            </a:r>
          </a:p>
          <a:p>
            <a:pPr>
              <a:buSzPct val="95000"/>
              <a:buFont typeface="Wingdings" pitchFamily="2" charset="2"/>
              <a:buChar char=""/>
            </a:pPr>
            <a:r>
              <a:rPr lang="en-US" smtClean="0"/>
              <a:t>Their interest rates had increased as their governments attempted to discourage investors from pulling out their funds.</a:t>
            </a:r>
          </a:p>
        </p:txBody>
      </p:sp>
      <p:sp>
        <p:nvSpPr>
          <p:cNvPr id="147458" name="Rectangle 2"/>
          <p:cNvSpPr>
            <a:spLocks noGrp="1" noChangeArrowheads="1"/>
          </p:cNvSpPr>
          <p:nvPr>
            <p:ph type="title"/>
          </p:nvPr>
        </p:nvSpPr>
        <p:spPr>
          <a:xfrm>
            <a:off x="0" y="533400"/>
            <a:ext cx="9144000" cy="1143000"/>
          </a:xfrm>
        </p:spPr>
        <p:txBody>
          <a:bodyPr/>
          <a:lstStyle/>
          <a:p>
            <a:pPr fontAlgn="auto">
              <a:spcAft>
                <a:spcPts val="0"/>
              </a:spcAft>
              <a:defRPr/>
            </a:pPr>
            <a:r>
              <a:rPr lang="en-US" sz="3200"/>
              <a:t>Explaining Changes in Forward Premiums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7" name="Rectangle 7"/>
          <p:cNvSpPr>
            <a:spLocks noGrp="1" noChangeArrowheads="1"/>
          </p:cNvSpPr>
          <p:nvPr>
            <p:ph idx="1"/>
          </p:nvPr>
        </p:nvSpPr>
        <p:spPr/>
        <p:txBody>
          <a:bodyPr/>
          <a:lstStyle/>
          <a:p>
            <a:r>
              <a:rPr lang="en-US" dirty="0" smtClean="0"/>
              <a:t>To explain the conditions that will  result in various forms of international arbitrage, along with the realignments that will occur in response; and</a:t>
            </a:r>
          </a:p>
          <a:p>
            <a:r>
              <a:rPr lang="en-US" dirty="0" smtClean="0"/>
              <a:t>To explain the concept of interest rate parity, and how it prevents arbitrage opportunities.</a:t>
            </a:r>
          </a:p>
        </p:txBody>
      </p:sp>
      <p:sp>
        <p:nvSpPr>
          <p:cNvPr id="10246" name="Rectangle 6"/>
          <p:cNvSpPr>
            <a:spLocks noGrp="1" noChangeArrowheads="1"/>
          </p:cNvSpPr>
          <p:nvPr>
            <p:ph type="title"/>
          </p:nvPr>
        </p:nvSpPr>
        <p:spPr>
          <a:xfrm>
            <a:off x="685800" y="609600"/>
            <a:ext cx="6629400" cy="1143000"/>
          </a:xfrm>
        </p:spPr>
        <p:txBody>
          <a:bodyPr/>
          <a:lstStyle/>
          <a:p>
            <a:pPr fontAlgn="auto">
              <a:spcAft>
                <a:spcPts val="0"/>
              </a:spcAft>
              <a:defRPr/>
            </a:pPr>
            <a:r>
              <a:rPr lang="en-US"/>
              <a:t>Learning Objectives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7">
                                            <p:txEl>
                                              <p:pRg st="0" end="0"/>
                                            </p:txEl>
                                          </p:spTgt>
                                        </p:tgtEl>
                                        <p:attrNameLst>
                                          <p:attrName>style.visibility</p:attrName>
                                        </p:attrNameLst>
                                      </p:cBhvr>
                                      <p:to>
                                        <p:strVal val="visible"/>
                                      </p:to>
                                    </p:set>
                                    <p:animEffect transition="in" filter="wipe(left)">
                                      <p:cBhvr>
                                        <p:cTn id="7" dur="500"/>
                                        <p:tgtEl>
                                          <p:spTgt spid="102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7">
                                            <p:txEl>
                                              <p:pRg st="1" end="1"/>
                                            </p:txEl>
                                          </p:spTgt>
                                        </p:tgtEl>
                                        <p:attrNameLst>
                                          <p:attrName>style.visibility</p:attrName>
                                        </p:attrNameLst>
                                      </p:cBhvr>
                                      <p:to>
                                        <p:strVal val="visible"/>
                                      </p:to>
                                    </p:set>
                                    <p:animEffect transition="in" filter="wipe(left)">
                                      <p:cBhvr>
                                        <p:cTn id="12" dur="500"/>
                                        <p:tgtEl>
                                          <p:spTgt spid="102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Rectangle 4"/>
          <p:cNvSpPr>
            <a:spLocks noGrp="1" noChangeArrowheads="1"/>
          </p:cNvSpPr>
          <p:nvPr>
            <p:ph type="title"/>
          </p:nvPr>
        </p:nvSpPr>
        <p:spPr>
          <a:xfrm>
            <a:off x="0" y="381000"/>
            <a:ext cx="9144000" cy="838200"/>
          </a:xfrm>
        </p:spPr>
        <p:txBody>
          <a:bodyPr/>
          <a:lstStyle/>
          <a:p>
            <a:pPr fontAlgn="auto">
              <a:spcAft>
                <a:spcPts val="0"/>
              </a:spcAft>
              <a:defRPr/>
            </a:pPr>
            <a:r>
              <a:rPr lang="en-US" sz="3200"/>
              <a:t>Impact of Arbitrage on an MNC’s Value</a:t>
            </a:r>
          </a:p>
        </p:txBody>
      </p:sp>
      <p:grpSp>
        <p:nvGrpSpPr>
          <p:cNvPr id="2" name="Group 15"/>
          <p:cNvGrpSpPr>
            <a:grpSpLocks/>
          </p:cNvGrpSpPr>
          <p:nvPr/>
        </p:nvGrpSpPr>
        <p:grpSpPr bwMode="auto">
          <a:xfrm>
            <a:off x="990600" y="1524000"/>
            <a:ext cx="7467600" cy="4889500"/>
            <a:chOff x="624" y="1008"/>
            <a:chExt cx="4704" cy="3080"/>
          </a:xfrm>
        </p:grpSpPr>
        <p:grpSp>
          <p:nvGrpSpPr>
            <p:cNvPr id="3" name="Group 6"/>
            <p:cNvGrpSpPr>
              <a:grpSpLocks/>
            </p:cNvGrpSpPr>
            <p:nvPr/>
          </p:nvGrpSpPr>
          <p:grpSpPr bwMode="auto">
            <a:xfrm>
              <a:off x="624" y="1584"/>
              <a:ext cx="4704" cy="2504"/>
              <a:chOff x="624" y="1344"/>
              <a:chExt cx="4704" cy="2504"/>
            </a:xfrm>
          </p:grpSpPr>
          <p:sp>
            <p:nvSpPr>
              <p:cNvPr id="1035" name="Rectangle 7"/>
              <p:cNvSpPr>
                <a:spLocks noChangeArrowheads="1"/>
              </p:cNvSpPr>
              <p:nvPr/>
            </p:nvSpPr>
            <p:spPr bwMode="auto">
              <a:xfrm>
                <a:off x="816" y="1344"/>
                <a:ext cx="4080" cy="1344"/>
              </a:xfrm>
              <a:prstGeom prst="rect">
                <a:avLst/>
              </a:prstGeom>
              <a:solidFill>
                <a:srgbClr val="006B61"/>
              </a:solidFill>
              <a:ln w="9525">
                <a:solidFill>
                  <a:srgbClr val="006B61"/>
                </a:solidFill>
                <a:miter lim="800000"/>
                <a:headEnd/>
                <a:tailEnd/>
              </a:ln>
            </p:spPr>
            <p:txBody>
              <a:bodyPr wrap="none" anchor="ctr"/>
              <a:lstStyle/>
              <a:p>
                <a:endParaRPr lang="en-US"/>
              </a:p>
            </p:txBody>
          </p:sp>
          <p:sp>
            <p:nvSpPr>
              <p:cNvPr id="1036" name="Rectangle 8"/>
              <p:cNvSpPr>
                <a:spLocks noChangeArrowheads="1"/>
              </p:cNvSpPr>
              <p:nvPr/>
            </p:nvSpPr>
            <p:spPr bwMode="auto">
              <a:xfrm>
                <a:off x="864" y="1392"/>
                <a:ext cx="4080" cy="1344"/>
              </a:xfrm>
              <a:prstGeom prst="rect">
                <a:avLst/>
              </a:prstGeom>
              <a:solidFill>
                <a:srgbClr val="FFFFFF"/>
              </a:solidFill>
              <a:ln w="9525">
                <a:solidFill>
                  <a:srgbClr val="006B61"/>
                </a:solidFill>
                <a:miter lim="800000"/>
                <a:headEnd/>
                <a:tailEnd/>
              </a:ln>
            </p:spPr>
            <p:txBody>
              <a:bodyPr wrap="none" anchor="ctr"/>
              <a:lstStyle/>
              <a:p>
                <a:endParaRPr lang="en-US"/>
              </a:p>
            </p:txBody>
          </p:sp>
          <p:graphicFrame>
            <p:nvGraphicFramePr>
              <p:cNvPr id="1026" name="Object 9">
                <a:hlinkClick r:id="" action="ppaction://ole?verb=0"/>
              </p:cNvPr>
              <p:cNvGraphicFramePr>
                <a:graphicFrameLocks/>
              </p:cNvGraphicFramePr>
              <p:nvPr/>
            </p:nvGraphicFramePr>
            <p:xfrm>
              <a:off x="1056" y="1392"/>
              <a:ext cx="3648" cy="1368"/>
            </p:xfrm>
            <a:graphic>
              <a:graphicData uri="http://schemas.openxmlformats.org/presentationml/2006/ole">
                <mc:AlternateContent xmlns:mc="http://schemas.openxmlformats.org/markup-compatibility/2006">
                  <mc:Choice xmlns:v="urn:schemas-microsoft-com:vml" Requires="v">
                    <p:oleObj spid="_x0000_s118788" name="Equation" r:id="rId3" imgW="2438280" imgH="914400" progId="Equation.3">
                      <p:embed/>
                    </p:oleObj>
                  </mc:Choice>
                  <mc:Fallback>
                    <p:oleObj name="Equation" r:id="rId3" imgW="2438280" imgH="914400" progId="Equation.3">
                      <p:embed/>
                      <p:pic>
                        <p:nvPicPr>
                          <p:cNvPr id="0" name="Object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6" y="1392"/>
                            <a:ext cx="3648" cy="1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7" name="Rectangle 10"/>
              <p:cNvSpPr>
                <a:spLocks noChangeArrowheads="1"/>
              </p:cNvSpPr>
              <p:nvPr/>
            </p:nvSpPr>
            <p:spPr bwMode="auto">
              <a:xfrm>
                <a:off x="624" y="2832"/>
                <a:ext cx="4704" cy="1016"/>
              </a:xfrm>
              <a:prstGeom prst="rect">
                <a:avLst/>
              </a:prstGeom>
              <a:noFill/>
              <a:ln w="9525">
                <a:noFill/>
                <a:miter lim="800000"/>
                <a:headEnd/>
                <a:tailEnd/>
              </a:ln>
            </p:spPr>
            <p:txBody>
              <a:bodyPr lIns="90488" tIns="44450" rIns="90488" bIns="44450">
                <a:spAutoFit/>
              </a:bodyPr>
              <a:lstStyle/>
              <a:p>
                <a:pPr marL="1314450" indent="-1314450" algn="l">
                  <a:tabLst>
                    <a:tab pos="514350" algn="ctr"/>
                    <a:tab pos="1085850" algn="l"/>
                    <a:tab pos="1314450" algn="l"/>
                  </a:tabLst>
                </a:pPr>
                <a:r>
                  <a:rPr lang="en-US" sz="2000"/>
                  <a:t>	E (CF</a:t>
                </a:r>
                <a:r>
                  <a:rPr lang="en-US" sz="2000" i="1" baseline="-25000"/>
                  <a:t>j,t </a:t>
                </a:r>
                <a:r>
                  <a:rPr lang="en-US" sz="2000"/>
                  <a:t>)	=	expected cash flows in currency </a:t>
                </a:r>
                <a:r>
                  <a:rPr lang="en-US" sz="2000" i="1"/>
                  <a:t>j</a:t>
                </a:r>
                <a:r>
                  <a:rPr lang="en-US" sz="2000"/>
                  <a:t> to be received by the U.S. parent at the end of period </a:t>
                </a:r>
                <a:r>
                  <a:rPr lang="en-US" sz="2000" i="1"/>
                  <a:t>t</a:t>
                </a:r>
                <a:endParaRPr lang="en-US" sz="2000"/>
              </a:p>
              <a:p>
                <a:pPr marL="1314450" indent="-1314450" algn="l">
                  <a:tabLst>
                    <a:tab pos="514350" algn="ctr"/>
                    <a:tab pos="1085850" algn="l"/>
                    <a:tab pos="1314450" algn="l"/>
                  </a:tabLst>
                </a:pPr>
                <a:r>
                  <a:rPr lang="en-US" sz="2000"/>
                  <a:t>	E (ER</a:t>
                </a:r>
                <a:r>
                  <a:rPr lang="en-US" sz="2000" i="1" baseline="-25000"/>
                  <a:t>j,t </a:t>
                </a:r>
                <a:r>
                  <a:rPr lang="en-US" sz="2000"/>
                  <a:t>)	=	expected exchange rate at which currency </a:t>
                </a:r>
                <a:r>
                  <a:rPr lang="en-US" sz="2000" i="1"/>
                  <a:t>j</a:t>
                </a:r>
                <a:r>
                  <a:rPr lang="en-US" sz="2000"/>
                  <a:t> can be converted to dollars at the end of period </a:t>
                </a:r>
                <a:r>
                  <a:rPr lang="en-US" sz="2000" i="1"/>
                  <a:t>t</a:t>
                </a:r>
                <a:endParaRPr lang="en-US" sz="2000"/>
              </a:p>
              <a:p>
                <a:pPr marL="1314450" indent="-1314450" algn="l">
                  <a:tabLst>
                    <a:tab pos="514350" algn="ctr"/>
                    <a:tab pos="1085850" algn="l"/>
                    <a:tab pos="1314450" algn="l"/>
                  </a:tabLst>
                </a:pPr>
                <a:r>
                  <a:rPr lang="en-US" sz="2000" i="1"/>
                  <a:t>	k	</a:t>
                </a:r>
                <a:r>
                  <a:rPr lang="en-US" sz="2000"/>
                  <a:t>=	weighted average cost of capital of the parent</a:t>
                </a:r>
              </a:p>
            </p:txBody>
          </p:sp>
        </p:grpSp>
        <p:sp>
          <p:nvSpPr>
            <p:cNvPr id="1031" name="Rectangle 11"/>
            <p:cNvSpPr>
              <a:spLocks noChangeArrowheads="1"/>
            </p:cNvSpPr>
            <p:nvPr/>
          </p:nvSpPr>
          <p:spPr bwMode="auto">
            <a:xfrm>
              <a:off x="3264" y="1008"/>
              <a:ext cx="1632" cy="336"/>
            </a:xfrm>
            <a:prstGeom prst="rect">
              <a:avLst/>
            </a:prstGeom>
            <a:solidFill>
              <a:srgbClr val="006B61"/>
            </a:solidFill>
            <a:ln w="12700">
              <a:solidFill>
                <a:srgbClr val="006B61"/>
              </a:solidFill>
              <a:miter lim="800000"/>
              <a:headEnd/>
              <a:tailEnd/>
            </a:ln>
          </p:spPr>
          <p:txBody>
            <a:bodyPr wrap="none" anchor="ctr"/>
            <a:lstStyle/>
            <a:p>
              <a:endParaRPr lang="en-US"/>
            </a:p>
          </p:txBody>
        </p:sp>
        <p:sp>
          <p:nvSpPr>
            <p:cNvPr id="1032" name="Rectangle 12"/>
            <p:cNvSpPr>
              <a:spLocks noChangeArrowheads="1"/>
            </p:cNvSpPr>
            <p:nvPr/>
          </p:nvSpPr>
          <p:spPr bwMode="auto">
            <a:xfrm>
              <a:off x="3312" y="1056"/>
              <a:ext cx="1632" cy="336"/>
            </a:xfrm>
            <a:prstGeom prst="rect">
              <a:avLst/>
            </a:prstGeom>
            <a:solidFill>
              <a:srgbClr val="FFFFFF"/>
            </a:solidFill>
            <a:ln w="12700">
              <a:solidFill>
                <a:srgbClr val="006B61"/>
              </a:solidFill>
              <a:miter lim="800000"/>
              <a:headEnd/>
              <a:tailEnd/>
            </a:ln>
          </p:spPr>
          <p:txBody>
            <a:bodyPr wrap="none" anchor="ctr"/>
            <a:lstStyle/>
            <a:p>
              <a:endParaRPr lang="en-US"/>
            </a:p>
          </p:txBody>
        </p:sp>
        <p:sp>
          <p:nvSpPr>
            <p:cNvPr id="1033" name="Rectangle 13"/>
            <p:cNvSpPr>
              <a:spLocks noChangeArrowheads="1"/>
            </p:cNvSpPr>
            <p:nvPr/>
          </p:nvSpPr>
          <p:spPr bwMode="auto">
            <a:xfrm>
              <a:off x="3312" y="1104"/>
              <a:ext cx="1632" cy="229"/>
            </a:xfrm>
            <a:prstGeom prst="rect">
              <a:avLst/>
            </a:prstGeom>
            <a:noFill/>
            <a:ln w="9525">
              <a:noFill/>
              <a:miter lim="800000"/>
              <a:headEnd/>
              <a:tailEnd/>
            </a:ln>
          </p:spPr>
          <p:txBody>
            <a:bodyPr lIns="90488" tIns="44450" rIns="90488" bIns="44450">
              <a:spAutoFit/>
            </a:bodyPr>
            <a:lstStyle/>
            <a:p>
              <a:pPr>
                <a:lnSpc>
                  <a:spcPct val="90000"/>
                </a:lnSpc>
              </a:pPr>
              <a:r>
                <a:rPr lang="en-US" sz="2000"/>
                <a:t>Forces of Arbitrage</a:t>
              </a:r>
            </a:p>
          </p:txBody>
        </p:sp>
        <p:sp>
          <p:nvSpPr>
            <p:cNvPr id="1034" name="Line 14"/>
            <p:cNvSpPr>
              <a:spLocks noChangeShapeType="1"/>
            </p:cNvSpPr>
            <p:nvPr/>
          </p:nvSpPr>
          <p:spPr bwMode="auto">
            <a:xfrm>
              <a:off x="4128" y="1392"/>
              <a:ext cx="0" cy="432"/>
            </a:xfrm>
            <a:prstGeom prst="line">
              <a:avLst/>
            </a:prstGeom>
            <a:noFill/>
            <a:ln w="38100">
              <a:solidFill>
                <a:srgbClr val="000000"/>
              </a:solidFill>
              <a:round/>
              <a:headEnd/>
              <a:tailEnd type="triangle" w="med" len="me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r>
              <a:rPr lang="en-US" i="1" smtClean="0">
                <a:solidFill>
                  <a:srgbClr val="CC0000"/>
                </a:solidFill>
              </a:rPr>
              <a:t>Arbitrage</a:t>
            </a:r>
            <a:r>
              <a:rPr lang="en-US" smtClean="0"/>
              <a:t> can be loosely defined as capitalizing on a discrepancy in quoted prices. Often, the funds invested are not tied up and no risk is involved.</a:t>
            </a:r>
          </a:p>
          <a:p>
            <a:r>
              <a:rPr lang="en-US" smtClean="0"/>
              <a:t>In response to the imbalance in demand and supply resulting from arbitrage activity, prices will realign very quickly, such that no further risk-free profits can be made.</a:t>
            </a:r>
          </a:p>
        </p:txBody>
      </p:sp>
      <p:sp>
        <p:nvSpPr>
          <p:cNvPr id="129026" name="Rectangle 2"/>
          <p:cNvSpPr>
            <a:spLocks noGrp="1" noChangeArrowheads="1"/>
          </p:cNvSpPr>
          <p:nvPr>
            <p:ph type="title"/>
          </p:nvPr>
        </p:nvSpPr>
        <p:spPr>
          <a:xfrm>
            <a:off x="685800" y="609600"/>
            <a:ext cx="6629400" cy="1143000"/>
          </a:xfrm>
        </p:spPr>
        <p:txBody>
          <a:bodyPr/>
          <a:lstStyle/>
          <a:p>
            <a:pPr fontAlgn="auto">
              <a:spcAft>
                <a:spcPts val="0"/>
              </a:spcAft>
              <a:defRPr/>
            </a:pPr>
            <a:r>
              <a:rPr lang="en-US" sz="4000" b="1" dirty="0"/>
              <a:t>International Arbitrage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p:txBody>
          <a:bodyPr/>
          <a:lstStyle/>
          <a:p>
            <a:pPr>
              <a:buSzPct val="120000"/>
              <a:tabLst>
                <a:tab pos="1028700" algn="ctr"/>
                <a:tab pos="2171700" algn="ctr"/>
                <a:tab pos="3200400" algn="ctr"/>
                <a:tab pos="4686300" algn="ctr"/>
                <a:tab pos="5829300" algn="ctr"/>
                <a:tab pos="6858000" algn="ctr"/>
              </a:tabLst>
            </a:pPr>
            <a:r>
              <a:rPr lang="en-US" i="1" smtClean="0">
                <a:solidFill>
                  <a:srgbClr val="CC0000"/>
                </a:solidFill>
              </a:rPr>
              <a:t>Locational arbitrage</a:t>
            </a:r>
            <a:r>
              <a:rPr lang="en-US" i="1" smtClean="0">
                <a:solidFill>
                  <a:srgbClr val="990033"/>
                </a:solidFill>
              </a:rPr>
              <a:t> </a:t>
            </a:r>
            <a:r>
              <a:rPr lang="en-US" smtClean="0"/>
              <a:t>is possible when a bank’s buying price (bid price) is higher than another bank’s selling price (ask price) for the same currency.</a:t>
            </a:r>
          </a:p>
          <a:p>
            <a:pPr>
              <a:buSzPct val="120000"/>
              <a:tabLst>
                <a:tab pos="1028700" algn="ctr"/>
                <a:tab pos="2171700" algn="ctr"/>
                <a:tab pos="3200400" algn="ctr"/>
                <a:tab pos="4686300" algn="ctr"/>
                <a:tab pos="5829300" algn="ctr"/>
                <a:tab pos="6858000" algn="ctr"/>
              </a:tabLst>
            </a:pPr>
            <a:r>
              <a:rPr lang="en-US" i="1" smtClean="0"/>
              <a:t>Example:</a:t>
            </a:r>
            <a:endParaRPr lang="en-US" smtClean="0"/>
          </a:p>
          <a:p>
            <a:pPr marL="457200" lvl="1" indent="0">
              <a:spcBef>
                <a:spcPct val="15000"/>
              </a:spcBef>
              <a:buSzPct val="120000"/>
              <a:buFontTx/>
              <a:buNone/>
              <a:tabLst>
                <a:tab pos="1028700" algn="ctr"/>
                <a:tab pos="2171700" algn="ctr"/>
                <a:tab pos="3200400" algn="ctr"/>
                <a:tab pos="4686300" algn="ctr"/>
                <a:tab pos="5829300" algn="ctr"/>
                <a:tab pos="6858000" algn="ctr"/>
              </a:tabLst>
            </a:pPr>
            <a:r>
              <a:rPr lang="en-US" b="1" smtClean="0"/>
              <a:t>	</a:t>
            </a:r>
            <a:r>
              <a:rPr lang="en-US" b="1" u="sng" smtClean="0"/>
              <a:t>Bank C	Bid	Ask	Bank D	Bid	Ask</a:t>
            </a:r>
            <a:endParaRPr lang="en-US" b="1" smtClean="0"/>
          </a:p>
          <a:p>
            <a:pPr marL="457200" lvl="1" indent="0">
              <a:buSzPct val="120000"/>
              <a:buFontTx/>
              <a:buNone/>
              <a:tabLst>
                <a:tab pos="1028700" algn="ctr"/>
                <a:tab pos="2171700" algn="ctr"/>
                <a:tab pos="3200400" algn="ctr"/>
                <a:tab pos="4686300" algn="ctr"/>
                <a:tab pos="5829300" algn="ctr"/>
                <a:tab pos="6858000" algn="ctr"/>
              </a:tabLst>
            </a:pPr>
            <a:r>
              <a:rPr lang="en-US" b="1" smtClean="0"/>
              <a:t>	NZ$	$.635	$.640	NZ$	$.645	$.650</a:t>
            </a:r>
          </a:p>
          <a:p>
            <a:pPr marL="457200" lvl="1" indent="0">
              <a:spcBef>
                <a:spcPct val="25000"/>
              </a:spcBef>
              <a:buFontTx/>
              <a:buNone/>
              <a:tabLst>
                <a:tab pos="1028700" algn="ctr"/>
                <a:tab pos="2171700" algn="ctr"/>
                <a:tab pos="3200400" algn="ctr"/>
                <a:tab pos="4686300" algn="ctr"/>
                <a:tab pos="5829300" algn="ctr"/>
                <a:tab pos="6858000" algn="ctr"/>
              </a:tabLst>
            </a:pPr>
            <a:r>
              <a:rPr lang="en-US" smtClean="0"/>
              <a:t>Buy NZ$ from Bank C @ $.640, and sell it to Bank D @ $.645. Profit = $.005/NZ$.</a:t>
            </a:r>
          </a:p>
        </p:txBody>
      </p:sp>
      <p:sp>
        <p:nvSpPr>
          <p:cNvPr id="130052" name="Rectangle 4"/>
          <p:cNvSpPr>
            <a:spLocks noGrp="1" noChangeArrowheads="1"/>
          </p:cNvSpPr>
          <p:nvPr>
            <p:ph type="title"/>
          </p:nvPr>
        </p:nvSpPr>
        <p:spPr>
          <a:xfrm>
            <a:off x="685800" y="609600"/>
            <a:ext cx="6629400" cy="1143000"/>
          </a:xfrm>
        </p:spPr>
        <p:txBody>
          <a:bodyPr/>
          <a:lstStyle/>
          <a:p>
            <a:pPr fontAlgn="auto">
              <a:spcAft>
                <a:spcPts val="0"/>
              </a:spcAft>
              <a:defRPr/>
            </a:pPr>
            <a:r>
              <a:rPr lang="en-US" sz="4000" b="1" dirty="0"/>
              <a:t>International Arbitrage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p:txBody>
          <a:bodyPr/>
          <a:lstStyle/>
          <a:p>
            <a:pPr>
              <a:spcBef>
                <a:spcPct val="40000"/>
              </a:spcBef>
              <a:buSzPct val="120000"/>
              <a:tabLst>
                <a:tab pos="2343150" algn="ctr"/>
                <a:tab pos="5143500" algn="ctr"/>
                <a:tab pos="6743700" algn="ctr"/>
              </a:tabLst>
            </a:pPr>
            <a:r>
              <a:rPr lang="en-US" i="1" smtClean="0">
                <a:solidFill>
                  <a:srgbClr val="CC0000"/>
                </a:solidFill>
              </a:rPr>
              <a:t>Triangular arbitrage</a:t>
            </a:r>
            <a:r>
              <a:rPr lang="en-US" i="1" smtClean="0">
                <a:solidFill>
                  <a:srgbClr val="990033"/>
                </a:solidFill>
              </a:rPr>
              <a:t> </a:t>
            </a:r>
            <a:r>
              <a:rPr lang="en-US" smtClean="0"/>
              <a:t>is possible when a cross exchange rate quote differs from the rate calculated from spot rates.</a:t>
            </a:r>
          </a:p>
          <a:p>
            <a:pPr>
              <a:tabLst>
                <a:tab pos="2343150" algn="ctr"/>
                <a:tab pos="5143500" algn="ctr"/>
                <a:tab pos="6743700" algn="ctr"/>
              </a:tabLst>
            </a:pPr>
            <a:r>
              <a:rPr lang="en-US" i="1" smtClean="0"/>
              <a:t>Example:</a:t>
            </a:r>
            <a:r>
              <a:rPr lang="en-US" smtClean="0"/>
              <a:t>		</a:t>
            </a:r>
            <a:r>
              <a:rPr lang="en-US" u="sng" smtClean="0"/>
              <a:t>Bid</a:t>
            </a:r>
            <a:r>
              <a:rPr lang="en-US" smtClean="0"/>
              <a:t>	</a:t>
            </a:r>
            <a:r>
              <a:rPr lang="en-US" u="sng" smtClean="0"/>
              <a:t>Ask</a:t>
            </a:r>
            <a:endParaRPr lang="en-US" smtClean="0"/>
          </a:p>
          <a:p>
            <a:pPr marL="457200" lvl="1" indent="0">
              <a:buFontTx/>
              <a:buNone/>
              <a:tabLst>
                <a:tab pos="2343150" algn="ctr"/>
                <a:tab pos="5143500" algn="ctr"/>
                <a:tab pos="6743700" algn="ctr"/>
              </a:tabLst>
            </a:pPr>
            <a:r>
              <a:rPr lang="en-US" smtClean="0"/>
              <a:t>	British pound (£)	$1.60	$1.61</a:t>
            </a:r>
          </a:p>
          <a:p>
            <a:pPr marL="457200" lvl="1" indent="0">
              <a:spcBef>
                <a:spcPct val="0"/>
              </a:spcBef>
              <a:buFontTx/>
              <a:buNone/>
              <a:tabLst>
                <a:tab pos="2343150" algn="ctr"/>
                <a:tab pos="5143500" algn="ctr"/>
                <a:tab pos="6743700" algn="ctr"/>
              </a:tabLst>
            </a:pPr>
            <a:r>
              <a:rPr lang="en-US" smtClean="0"/>
              <a:t>	Malaysian ringgit (MYR)	$.200	$.202</a:t>
            </a:r>
          </a:p>
          <a:p>
            <a:pPr marL="457200" lvl="1" indent="0">
              <a:spcBef>
                <a:spcPct val="0"/>
              </a:spcBef>
              <a:buFontTx/>
              <a:buNone/>
              <a:tabLst>
                <a:tab pos="2343150" algn="ctr"/>
                <a:tab pos="5143500" algn="ctr"/>
                <a:tab pos="6743700" algn="ctr"/>
              </a:tabLst>
            </a:pPr>
            <a:r>
              <a:rPr lang="en-US" smtClean="0"/>
              <a:t>	£	MYR8.1	MYR8.2</a:t>
            </a:r>
          </a:p>
          <a:p>
            <a:pPr marL="457200" lvl="1" indent="0">
              <a:spcBef>
                <a:spcPct val="20000"/>
              </a:spcBef>
              <a:buFontTx/>
              <a:buNone/>
              <a:tabLst>
                <a:tab pos="2343150" algn="ctr"/>
                <a:tab pos="5143500" algn="ctr"/>
                <a:tab pos="6743700" algn="ctr"/>
              </a:tabLst>
            </a:pPr>
            <a:r>
              <a:rPr lang="en-US" smtClean="0"/>
              <a:t>Buy £ @ $1.61, convert @ MYR8.1/£, then sell MYR @ $.200. Profit = $.01/£. </a:t>
            </a:r>
            <a:r>
              <a:rPr lang="en-US" sz="2000" smtClean="0"/>
              <a:t>(8.1</a:t>
            </a:r>
            <a:r>
              <a:rPr lang="en-US" sz="2000" smtClean="0">
                <a:sym typeface="Symbol" pitchFamily="18" charset="2"/>
              </a:rPr>
              <a:t>.2=1.62)</a:t>
            </a:r>
            <a:endParaRPr lang="en-US" smtClean="0"/>
          </a:p>
        </p:txBody>
      </p:sp>
      <p:sp>
        <p:nvSpPr>
          <p:cNvPr id="131076" name="Rectangle 4"/>
          <p:cNvSpPr>
            <a:spLocks noGrp="1" noChangeArrowheads="1"/>
          </p:cNvSpPr>
          <p:nvPr>
            <p:ph type="title"/>
          </p:nvPr>
        </p:nvSpPr>
        <p:spPr>
          <a:xfrm>
            <a:off x="685800" y="609600"/>
            <a:ext cx="6629400" cy="1143000"/>
          </a:xfrm>
        </p:spPr>
        <p:txBody>
          <a:bodyPr/>
          <a:lstStyle/>
          <a:p>
            <a:pPr fontAlgn="auto">
              <a:spcAft>
                <a:spcPts val="0"/>
              </a:spcAft>
              <a:defRPr/>
            </a:pPr>
            <a:r>
              <a:rPr lang="en-US" sz="4000" b="1" dirty="0"/>
              <a:t>International Arbitrage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9" name="Rectangle 3"/>
          <p:cNvSpPr>
            <a:spLocks noGrp="1" noChangeArrowheads="1"/>
          </p:cNvSpPr>
          <p:nvPr>
            <p:ph idx="1"/>
          </p:nvPr>
        </p:nvSpPr>
        <p:spPr>
          <a:xfrm>
            <a:off x="685800" y="4876800"/>
            <a:ext cx="7772400" cy="1219200"/>
          </a:xfrm>
        </p:spPr>
        <p:txBody>
          <a:bodyPr>
            <a:normAutofit/>
          </a:bodyPr>
          <a:lstStyle/>
          <a:p>
            <a:pPr marL="365760" indent="-256032" fontAlgn="auto">
              <a:spcAft>
                <a:spcPts val="0"/>
              </a:spcAft>
              <a:buFont typeface="Wingdings 3"/>
              <a:buChar char=""/>
              <a:defRPr/>
            </a:pPr>
            <a:r>
              <a:rPr lang="en-US"/>
              <a:t>When the exchange rates of the currencies are not in equilibrium, triangular arbitrage will force them back into equilibrium.</a:t>
            </a:r>
          </a:p>
        </p:txBody>
      </p:sp>
      <p:sp>
        <p:nvSpPr>
          <p:cNvPr id="132100" name="Rectangle 4"/>
          <p:cNvSpPr>
            <a:spLocks noGrp="1" noChangeArrowheads="1"/>
          </p:cNvSpPr>
          <p:nvPr>
            <p:ph type="title"/>
          </p:nvPr>
        </p:nvSpPr>
        <p:spPr>
          <a:xfrm>
            <a:off x="685800" y="609600"/>
            <a:ext cx="6629400" cy="1143000"/>
          </a:xfrm>
        </p:spPr>
        <p:txBody>
          <a:bodyPr/>
          <a:lstStyle/>
          <a:p>
            <a:pPr fontAlgn="auto">
              <a:spcAft>
                <a:spcPts val="0"/>
              </a:spcAft>
              <a:defRPr/>
            </a:pPr>
            <a:r>
              <a:rPr lang="en-US" sz="4000" b="1" dirty="0"/>
              <a:t>International Arbitrage</a:t>
            </a:r>
          </a:p>
        </p:txBody>
      </p:sp>
      <p:grpSp>
        <p:nvGrpSpPr>
          <p:cNvPr id="2" name="Group 56"/>
          <p:cNvGrpSpPr>
            <a:grpSpLocks/>
          </p:cNvGrpSpPr>
          <p:nvPr/>
        </p:nvGrpSpPr>
        <p:grpSpPr bwMode="auto">
          <a:xfrm>
            <a:off x="2362200" y="1981200"/>
            <a:ext cx="4876800" cy="2654300"/>
            <a:chOff x="1584" y="1440"/>
            <a:chExt cx="3072" cy="1672"/>
          </a:xfrm>
        </p:grpSpPr>
        <p:sp>
          <p:nvSpPr>
            <p:cNvPr id="15366" name="Line 44"/>
            <p:cNvSpPr>
              <a:spLocks noChangeShapeType="1"/>
            </p:cNvSpPr>
            <p:nvPr/>
          </p:nvSpPr>
          <p:spPr bwMode="auto">
            <a:xfrm flipV="1">
              <a:off x="2112" y="1536"/>
              <a:ext cx="672" cy="1008"/>
            </a:xfrm>
            <a:prstGeom prst="line">
              <a:avLst/>
            </a:prstGeom>
            <a:noFill/>
            <a:ln w="38100">
              <a:solidFill>
                <a:srgbClr val="006B61"/>
              </a:solidFill>
              <a:round/>
              <a:headEnd/>
              <a:tailEnd/>
            </a:ln>
          </p:spPr>
          <p:txBody>
            <a:bodyPr wrap="none" anchor="ctr"/>
            <a:lstStyle/>
            <a:p>
              <a:endParaRPr lang="en-US"/>
            </a:p>
          </p:txBody>
        </p:sp>
        <p:sp>
          <p:nvSpPr>
            <p:cNvPr id="15367" name="Line 45"/>
            <p:cNvSpPr>
              <a:spLocks noChangeShapeType="1"/>
            </p:cNvSpPr>
            <p:nvPr/>
          </p:nvSpPr>
          <p:spPr bwMode="auto">
            <a:xfrm>
              <a:off x="3168" y="1536"/>
              <a:ext cx="768" cy="1152"/>
            </a:xfrm>
            <a:prstGeom prst="line">
              <a:avLst/>
            </a:prstGeom>
            <a:noFill/>
            <a:ln w="38100">
              <a:solidFill>
                <a:srgbClr val="006B61"/>
              </a:solidFill>
              <a:round/>
              <a:headEnd/>
              <a:tailEnd/>
            </a:ln>
          </p:spPr>
          <p:txBody>
            <a:bodyPr wrap="none" anchor="ctr"/>
            <a:lstStyle/>
            <a:p>
              <a:endParaRPr lang="en-US"/>
            </a:p>
          </p:txBody>
        </p:sp>
        <p:sp>
          <p:nvSpPr>
            <p:cNvPr id="15368" name="Line 46"/>
            <p:cNvSpPr>
              <a:spLocks noChangeShapeType="1"/>
            </p:cNvSpPr>
            <p:nvPr/>
          </p:nvSpPr>
          <p:spPr bwMode="auto">
            <a:xfrm>
              <a:off x="2160" y="2592"/>
              <a:ext cx="1680" cy="0"/>
            </a:xfrm>
            <a:prstGeom prst="line">
              <a:avLst/>
            </a:prstGeom>
            <a:noFill/>
            <a:ln w="38100">
              <a:solidFill>
                <a:srgbClr val="006B61"/>
              </a:solidFill>
              <a:round/>
              <a:headEnd/>
              <a:tailEnd/>
            </a:ln>
          </p:spPr>
          <p:txBody>
            <a:bodyPr wrap="none" anchor="ctr"/>
            <a:lstStyle/>
            <a:p>
              <a:endParaRPr lang="en-US"/>
            </a:p>
          </p:txBody>
        </p:sp>
        <p:grpSp>
          <p:nvGrpSpPr>
            <p:cNvPr id="3" name="Group 49"/>
            <p:cNvGrpSpPr>
              <a:grpSpLocks/>
            </p:cNvGrpSpPr>
            <p:nvPr/>
          </p:nvGrpSpPr>
          <p:grpSpPr bwMode="auto">
            <a:xfrm>
              <a:off x="2640" y="1440"/>
              <a:ext cx="672" cy="384"/>
              <a:chOff x="2640" y="1392"/>
              <a:chExt cx="672" cy="384"/>
            </a:xfrm>
          </p:grpSpPr>
          <p:sp>
            <p:nvSpPr>
              <p:cNvPr id="15379" name="Rectangle 29"/>
              <p:cNvSpPr>
                <a:spLocks noChangeArrowheads="1"/>
              </p:cNvSpPr>
              <p:nvPr/>
            </p:nvSpPr>
            <p:spPr bwMode="auto">
              <a:xfrm>
                <a:off x="2640" y="1392"/>
                <a:ext cx="672" cy="384"/>
              </a:xfrm>
              <a:prstGeom prst="rect">
                <a:avLst/>
              </a:prstGeom>
              <a:solidFill>
                <a:srgbClr val="FFFFFF"/>
              </a:solidFill>
              <a:ln w="9525">
                <a:solidFill>
                  <a:srgbClr val="006B61"/>
                </a:solidFill>
                <a:miter lim="800000"/>
                <a:headEnd/>
                <a:tailEnd/>
              </a:ln>
            </p:spPr>
            <p:txBody>
              <a:bodyPr wrap="none" anchor="ctr"/>
              <a:lstStyle/>
              <a:p>
                <a:endParaRPr lang="en-US"/>
              </a:p>
            </p:txBody>
          </p:sp>
          <p:sp>
            <p:nvSpPr>
              <p:cNvPr id="15380" name="Text Box 28"/>
              <p:cNvSpPr txBox="1">
                <a:spLocks noChangeArrowheads="1"/>
              </p:cNvSpPr>
              <p:nvPr/>
            </p:nvSpPr>
            <p:spPr bwMode="auto">
              <a:xfrm>
                <a:off x="2705" y="1440"/>
                <a:ext cx="543" cy="288"/>
              </a:xfrm>
              <a:prstGeom prst="rect">
                <a:avLst/>
              </a:prstGeom>
              <a:noFill/>
              <a:ln w="9525">
                <a:noFill/>
                <a:miter lim="800000"/>
                <a:headEnd/>
                <a:tailEnd/>
              </a:ln>
            </p:spPr>
            <p:txBody>
              <a:bodyPr>
                <a:spAutoFit/>
              </a:bodyPr>
              <a:lstStyle/>
              <a:p>
                <a:r>
                  <a:rPr lang="en-US"/>
                  <a:t>$</a:t>
                </a:r>
              </a:p>
            </p:txBody>
          </p:sp>
        </p:grpSp>
        <p:grpSp>
          <p:nvGrpSpPr>
            <p:cNvPr id="4" name="Group 51"/>
            <p:cNvGrpSpPr>
              <a:grpSpLocks/>
            </p:cNvGrpSpPr>
            <p:nvPr/>
          </p:nvGrpSpPr>
          <p:grpSpPr bwMode="auto">
            <a:xfrm>
              <a:off x="3456" y="2400"/>
              <a:ext cx="672" cy="384"/>
              <a:chOff x="3504" y="2400"/>
              <a:chExt cx="672" cy="384"/>
            </a:xfrm>
          </p:grpSpPr>
          <p:sp>
            <p:nvSpPr>
              <p:cNvPr id="15377" name="Rectangle 34"/>
              <p:cNvSpPr>
                <a:spLocks noChangeArrowheads="1"/>
              </p:cNvSpPr>
              <p:nvPr/>
            </p:nvSpPr>
            <p:spPr bwMode="auto">
              <a:xfrm>
                <a:off x="3504" y="2400"/>
                <a:ext cx="672" cy="384"/>
              </a:xfrm>
              <a:prstGeom prst="rect">
                <a:avLst/>
              </a:prstGeom>
              <a:solidFill>
                <a:srgbClr val="FFFFFF"/>
              </a:solidFill>
              <a:ln w="9525">
                <a:solidFill>
                  <a:srgbClr val="006B61"/>
                </a:solidFill>
                <a:miter lim="800000"/>
                <a:headEnd/>
                <a:tailEnd/>
              </a:ln>
            </p:spPr>
            <p:txBody>
              <a:bodyPr wrap="none" anchor="ctr"/>
              <a:lstStyle/>
              <a:p>
                <a:endParaRPr lang="en-US"/>
              </a:p>
            </p:txBody>
          </p:sp>
          <p:sp>
            <p:nvSpPr>
              <p:cNvPr id="15378" name="Text Box 35"/>
              <p:cNvSpPr txBox="1">
                <a:spLocks noChangeArrowheads="1"/>
              </p:cNvSpPr>
              <p:nvPr/>
            </p:nvSpPr>
            <p:spPr bwMode="auto">
              <a:xfrm>
                <a:off x="3569" y="2448"/>
                <a:ext cx="543" cy="288"/>
              </a:xfrm>
              <a:prstGeom prst="rect">
                <a:avLst/>
              </a:prstGeom>
              <a:noFill/>
              <a:ln w="9525">
                <a:noFill/>
                <a:miter lim="800000"/>
                <a:headEnd/>
                <a:tailEnd/>
              </a:ln>
            </p:spPr>
            <p:txBody>
              <a:bodyPr>
                <a:spAutoFit/>
              </a:bodyPr>
              <a:lstStyle/>
              <a:p>
                <a:r>
                  <a:rPr lang="en-US"/>
                  <a:t>MYR</a:t>
                </a:r>
              </a:p>
            </p:txBody>
          </p:sp>
        </p:grpSp>
        <p:grpSp>
          <p:nvGrpSpPr>
            <p:cNvPr id="5" name="Group 50"/>
            <p:cNvGrpSpPr>
              <a:grpSpLocks/>
            </p:cNvGrpSpPr>
            <p:nvPr/>
          </p:nvGrpSpPr>
          <p:grpSpPr bwMode="auto">
            <a:xfrm>
              <a:off x="1824" y="2400"/>
              <a:ext cx="672" cy="384"/>
              <a:chOff x="1776" y="2400"/>
              <a:chExt cx="672" cy="384"/>
            </a:xfrm>
          </p:grpSpPr>
          <p:sp>
            <p:nvSpPr>
              <p:cNvPr id="15375" name="Rectangle 38"/>
              <p:cNvSpPr>
                <a:spLocks noChangeArrowheads="1"/>
              </p:cNvSpPr>
              <p:nvPr/>
            </p:nvSpPr>
            <p:spPr bwMode="auto">
              <a:xfrm>
                <a:off x="1776" y="2400"/>
                <a:ext cx="672" cy="384"/>
              </a:xfrm>
              <a:prstGeom prst="rect">
                <a:avLst/>
              </a:prstGeom>
              <a:solidFill>
                <a:srgbClr val="FFFFFF"/>
              </a:solidFill>
              <a:ln w="9525">
                <a:solidFill>
                  <a:srgbClr val="006B61"/>
                </a:solidFill>
                <a:miter lim="800000"/>
                <a:headEnd/>
                <a:tailEnd/>
              </a:ln>
            </p:spPr>
            <p:txBody>
              <a:bodyPr wrap="none" anchor="ctr"/>
              <a:lstStyle/>
              <a:p>
                <a:endParaRPr lang="en-US"/>
              </a:p>
            </p:txBody>
          </p:sp>
          <p:sp>
            <p:nvSpPr>
              <p:cNvPr id="15376" name="Text Box 39"/>
              <p:cNvSpPr txBox="1">
                <a:spLocks noChangeArrowheads="1"/>
              </p:cNvSpPr>
              <p:nvPr/>
            </p:nvSpPr>
            <p:spPr bwMode="auto">
              <a:xfrm>
                <a:off x="1824" y="2448"/>
                <a:ext cx="576" cy="288"/>
              </a:xfrm>
              <a:prstGeom prst="rect">
                <a:avLst/>
              </a:prstGeom>
              <a:noFill/>
              <a:ln w="9525">
                <a:noFill/>
                <a:miter lim="800000"/>
                <a:headEnd/>
                <a:tailEnd/>
              </a:ln>
            </p:spPr>
            <p:txBody>
              <a:bodyPr>
                <a:spAutoFit/>
              </a:bodyPr>
              <a:lstStyle/>
              <a:p>
                <a:r>
                  <a:rPr lang="en-US"/>
                  <a:t>£</a:t>
                </a:r>
              </a:p>
            </p:txBody>
          </p:sp>
        </p:grpSp>
        <p:sp>
          <p:nvSpPr>
            <p:cNvPr id="15372" name="Text Box 53"/>
            <p:cNvSpPr txBox="1">
              <a:spLocks noChangeArrowheads="1"/>
            </p:cNvSpPr>
            <p:nvPr/>
          </p:nvSpPr>
          <p:spPr bwMode="auto">
            <a:xfrm>
              <a:off x="1584" y="1776"/>
              <a:ext cx="888" cy="472"/>
            </a:xfrm>
            <a:prstGeom prst="rect">
              <a:avLst/>
            </a:prstGeom>
            <a:noFill/>
            <a:ln w="9525">
              <a:noFill/>
              <a:miter lim="800000"/>
              <a:headEnd/>
              <a:tailEnd/>
            </a:ln>
          </p:spPr>
          <p:txBody>
            <a:bodyPr>
              <a:spAutoFit/>
            </a:bodyPr>
            <a:lstStyle/>
            <a:p>
              <a:pPr>
                <a:lnSpc>
                  <a:spcPct val="90000"/>
                </a:lnSpc>
              </a:pPr>
              <a:r>
                <a:rPr lang="en-US"/>
                <a:t>Value of £ in $</a:t>
              </a:r>
            </a:p>
          </p:txBody>
        </p:sp>
        <p:sp>
          <p:nvSpPr>
            <p:cNvPr id="15373" name="Text Box 54"/>
            <p:cNvSpPr txBox="1">
              <a:spLocks noChangeArrowheads="1"/>
            </p:cNvSpPr>
            <p:nvPr/>
          </p:nvSpPr>
          <p:spPr bwMode="auto">
            <a:xfrm>
              <a:off x="3456" y="1776"/>
              <a:ext cx="1200" cy="472"/>
            </a:xfrm>
            <a:prstGeom prst="rect">
              <a:avLst/>
            </a:prstGeom>
            <a:noFill/>
            <a:ln w="9525">
              <a:noFill/>
              <a:miter lim="800000"/>
              <a:headEnd/>
              <a:tailEnd/>
            </a:ln>
          </p:spPr>
          <p:txBody>
            <a:bodyPr>
              <a:spAutoFit/>
            </a:bodyPr>
            <a:lstStyle/>
            <a:p>
              <a:pPr algn="l">
                <a:lnSpc>
                  <a:spcPct val="90000"/>
                </a:lnSpc>
              </a:pPr>
              <a:r>
                <a:rPr lang="en-US"/>
                <a:t>Value of</a:t>
              </a:r>
            </a:p>
            <a:p>
              <a:pPr algn="l">
                <a:lnSpc>
                  <a:spcPct val="90000"/>
                </a:lnSpc>
              </a:pPr>
              <a:r>
                <a:rPr lang="en-US"/>
                <a:t>   MYR in $</a:t>
              </a:r>
            </a:p>
          </p:txBody>
        </p:sp>
        <p:sp>
          <p:nvSpPr>
            <p:cNvPr id="15374" name="Text Box 55"/>
            <p:cNvSpPr txBox="1">
              <a:spLocks noChangeArrowheads="1"/>
            </p:cNvSpPr>
            <p:nvPr/>
          </p:nvSpPr>
          <p:spPr bwMode="auto">
            <a:xfrm>
              <a:off x="2400" y="2640"/>
              <a:ext cx="1152" cy="472"/>
            </a:xfrm>
            <a:prstGeom prst="rect">
              <a:avLst/>
            </a:prstGeom>
            <a:noFill/>
            <a:ln w="9525">
              <a:noFill/>
              <a:miter lim="800000"/>
              <a:headEnd/>
              <a:tailEnd/>
            </a:ln>
          </p:spPr>
          <p:txBody>
            <a:bodyPr>
              <a:spAutoFit/>
            </a:bodyPr>
            <a:lstStyle/>
            <a:p>
              <a:pPr>
                <a:lnSpc>
                  <a:spcPct val="90000"/>
                </a:lnSpc>
              </a:pPr>
              <a:r>
                <a:rPr lang="en-US"/>
                <a:t>Value of</a:t>
              </a:r>
            </a:p>
            <a:p>
              <a:pPr>
                <a:lnSpc>
                  <a:spcPct val="90000"/>
                </a:lnSpc>
              </a:pPr>
              <a:r>
                <a:rPr lang="en-US"/>
                <a:t>£ in MYR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2099">
                                            <p:txEl>
                                              <p:pRg st="0" end="0"/>
                                            </p:txEl>
                                          </p:spTgt>
                                        </p:tgtEl>
                                        <p:attrNameLst>
                                          <p:attrName>style.visibility</p:attrName>
                                        </p:attrNameLst>
                                      </p:cBhvr>
                                      <p:to>
                                        <p:strVal val="visible"/>
                                      </p:to>
                                    </p:set>
                                    <p:animEffect transition="in" filter="wipe(left)">
                                      <p:cBhvr>
                                        <p:cTn id="12" dur="500"/>
                                        <p:tgtEl>
                                          <p:spTgt spid="132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a:spcBef>
                <a:spcPct val="40000"/>
              </a:spcBef>
              <a:buSzPct val="120000"/>
            </a:pPr>
            <a:r>
              <a:rPr lang="en-US" i="1" smtClean="0">
                <a:solidFill>
                  <a:srgbClr val="CC0000"/>
                </a:solidFill>
              </a:rPr>
              <a:t>Covered interest arbitrage</a:t>
            </a:r>
            <a:r>
              <a:rPr lang="en-US" i="1" smtClean="0">
                <a:solidFill>
                  <a:srgbClr val="990033"/>
                </a:solidFill>
              </a:rPr>
              <a:t> </a:t>
            </a:r>
            <a:r>
              <a:rPr lang="en-US" smtClean="0"/>
              <a:t>is the process of capitalizing on the interest rate differential between two countries, while covering for exchange rate risk.</a:t>
            </a:r>
          </a:p>
          <a:p>
            <a:r>
              <a:rPr lang="en-US" smtClean="0"/>
              <a:t>Covered interest arbitrage</a:t>
            </a:r>
            <a:r>
              <a:rPr lang="en-US" i="1" smtClean="0">
                <a:solidFill>
                  <a:srgbClr val="990033"/>
                </a:solidFill>
              </a:rPr>
              <a:t> </a:t>
            </a:r>
            <a:r>
              <a:rPr lang="en-US" smtClean="0"/>
              <a:t>tends to force a relationship between forward rate premiums and interest rate differentials.</a:t>
            </a:r>
          </a:p>
        </p:txBody>
      </p:sp>
      <p:sp>
        <p:nvSpPr>
          <p:cNvPr id="133124" name="Rectangle 4"/>
          <p:cNvSpPr>
            <a:spLocks noGrp="1" noChangeArrowheads="1"/>
          </p:cNvSpPr>
          <p:nvPr>
            <p:ph type="title"/>
          </p:nvPr>
        </p:nvSpPr>
        <p:spPr>
          <a:xfrm>
            <a:off x="685800" y="609600"/>
            <a:ext cx="6629400" cy="1143000"/>
          </a:xfrm>
        </p:spPr>
        <p:txBody>
          <a:bodyPr/>
          <a:lstStyle/>
          <a:p>
            <a:pPr fontAlgn="auto">
              <a:spcAft>
                <a:spcPts val="0"/>
              </a:spcAft>
              <a:defRPr/>
            </a:pPr>
            <a:r>
              <a:rPr lang="en-US" sz="4000" b="1" dirty="0"/>
              <a:t>International Arbitrage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lstStyle/>
          <a:p>
            <a:r>
              <a:rPr lang="en-US" i="1" smtClean="0"/>
              <a:t>Example:</a:t>
            </a:r>
            <a:endParaRPr lang="en-US" smtClean="0"/>
          </a:p>
          <a:p>
            <a:pPr lvl="1">
              <a:buFontTx/>
              <a:buNone/>
            </a:pPr>
            <a:r>
              <a:rPr lang="en-US" smtClean="0"/>
              <a:t>£ spot rate = 90-day forward rate = $1.60</a:t>
            </a:r>
          </a:p>
          <a:p>
            <a:pPr lvl="1">
              <a:buFontTx/>
              <a:buNone/>
            </a:pPr>
            <a:r>
              <a:rPr lang="en-US" smtClean="0"/>
              <a:t>U.S. 90-day interest rate = 2%</a:t>
            </a:r>
          </a:p>
          <a:p>
            <a:pPr lvl="1">
              <a:buFontTx/>
              <a:buNone/>
            </a:pPr>
            <a:r>
              <a:rPr lang="en-US" smtClean="0"/>
              <a:t>U.K. 90-day interest rate = 4%</a:t>
            </a:r>
          </a:p>
          <a:p>
            <a:pPr>
              <a:buFontTx/>
              <a:buNone/>
            </a:pPr>
            <a:r>
              <a:rPr lang="en-US" smtClean="0"/>
              <a:t>	Borrow $ at 3%, or use existing funds which are earning interest at 2%. Convert $ to £ at $1.60/£ and engage in a 90-day forward contract to sell £ at $1.60/£. Lend £ at 4%.</a:t>
            </a:r>
          </a:p>
        </p:txBody>
      </p:sp>
      <p:sp>
        <p:nvSpPr>
          <p:cNvPr id="134148" name="Rectangle 4"/>
          <p:cNvSpPr>
            <a:spLocks noGrp="1" noChangeArrowheads="1"/>
          </p:cNvSpPr>
          <p:nvPr>
            <p:ph type="title"/>
          </p:nvPr>
        </p:nvSpPr>
        <p:spPr>
          <a:xfrm>
            <a:off x="685800" y="609600"/>
            <a:ext cx="6629400" cy="1143000"/>
          </a:xfrm>
        </p:spPr>
        <p:txBody>
          <a:bodyPr/>
          <a:lstStyle/>
          <a:p>
            <a:pPr fontAlgn="auto">
              <a:spcAft>
                <a:spcPts val="0"/>
              </a:spcAft>
              <a:defRPr/>
            </a:pPr>
            <a:r>
              <a:rPr lang="en-US" sz="4000" b="1" dirty="0"/>
              <a:t>International Arbitrage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normAutofit lnSpcReduction="10000"/>
          </a:bodyPr>
          <a:lstStyle/>
          <a:p>
            <a:r>
              <a:rPr lang="en-US" dirty="0" err="1" smtClean="0"/>
              <a:t>Locational</a:t>
            </a:r>
            <a:r>
              <a:rPr lang="en-US" dirty="0" smtClean="0"/>
              <a:t> arbitrage ensures that quoted exchange rates are similar across banks in different locations.</a:t>
            </a:r>
          </a:p>
          <a:p>
            <a:r>
              <a:rPr lang="en-US" dirty="0" smtClean="0"/>
              <a:t>Triangular arbitrage ensures that cross exchange rates are set properly.</a:t>
            </a:r>
          </a:p>
          <a:p>
            <a:r>
              <a:rPr lang="en-US" dirty="0" smtClean="0"/>
              <a:t>Covered interest arbitrage ensures that forward exchange rates are set properly.</a:t>
            </a:r>
          </a:p>
          <a:p>
            <a:r>
              <a:rPr lang="en-US" dirty="0" smtClean="0"/>
              <a:t>Any discrepancy will trigger arbitrage, which will then eliminate the discrepancy. Arbitrage thus makes the foreign exchange market more orderly.</a:t>
            </a:r>
          </a:p>
          <a:p>
            <a:endParaRPr lang="en-US" dirty="0" smtClean="0"/>
          </a:p>
        </p:txBody>
      </p:sp>
      <p:sp>
        <p:nvSpPr>
          <p:cNvPr id="135172" name="Rectangle 4"/>
          <p:cNvSpPr>
            <a:spLocks noGrp="1" noChangeArrowheads="1"/>
          </p:cNvSpPr>
          <p:nvPr>
            <p:ph type="title"/>
          </p:nvPr>
        </p:nvSpPr>
        <p:spPr>
          <a:xfrm>
            <a:off x="685800" y="609600"/>
            <a:ext cx="6629400" cy="1143000"/>
          </a:xfrm>
        </p:spPr>
        <p:txBody>
          <a:bodyPr/>
          <a:lstStyle/>
          <a:p>
            <a:pPr fontAlgn="auto">
              <a:spcAft>
                <a:spcPts val="0"/>
              </a:spcAft>
              <a:defRPr/>
            </a:pPr>
            <a:r>
              <a:rPr lang="en-US" sz="4000" b="1" dirty="0"/>
              <a:t>International Arbitrage</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1041</TotalTime>
  <Words>845</Words>
  <Application>Microsoft Office PowerPoint</Application>
  <PresentationFormat>On-screen Show (4:3)</PresentationFormat>
  <Paragraphs>117</Paragraphs>
  <Slides>20</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Calibri</vt:lpstr>
      <vt:lpstr>Calisto MT</vt:lpstr>
      <vt:lpstr>Mistral</vt:lpstr>
      <vt:lpstr>Symbol</vt:lpstr>
      <vt:lpstr>Times New Roman</vt:lpstr>
      <vt:lpstr>Wingdings</vt:lpstr>
      <vt:lpstr>Wingdings 2</vt:lpstr>
      <vt:lpstr>Wingdings 3</vt:lpstr>
      <vt:lpstr>Travelogue</vt:lpstr>
      <vt:lpstr>Equation</vt:lpstr>
      <vt:lpstr>International Arbitrage And Interest Rate Parity</vt:lpstr>
      <vt:lpstr>Learning Objectives</vt:lpstr>
      <vt:lpstr>International Arbitrage</vt:lpstr>
      <vt:lpstr>International Arbitrage</vt:lpstr>
      <vt:lpstr>International Arbitrage</vt:lpstr>
      <vt:lpstr>International Arbitrage</vt:lpstr>
      <vt:lpstr>International Arbitrage</vt:lpstr>
      <vt:lpstr>International Arbitrage</vt:lpstr>
      <vt:lpstr>International Arbitrage</vt:lpstr>
      <vt:lpstr>Interest Rate Parity (IRP)</vt:lpstr>
      <vt:lpstr>Derivation of IRP</vt:lpstr>
      <vt:lpstr>Derivation of IRP</vt:lpstr>
      <vt:lpstr>Determining the Forward Premium</vt:lpstr>
      <vt:lpstr>Test for the Existence of IRP</vt:lpstr>
      <vt:lpstr>Interpretation of IRP</vt:lpstr>
      <vt:lpstr>Does IRP Hold?</vt:lpstr>
      <vt:lpstr>Considerations When Assessing IRP</vt:lpstr>
      <vt:lpstr>Explaining Changes in Forward Premiums</vt:lpstr>
      <vt:lpstr>Explaining Changes in Forward Premiums</vt:lpstr>
      <vt:lpstr>Impact of Arbitrage on an MNC’s Value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dc:title>
  <dc:creator>Rushdy</dc:creator>
  <cp:lastModifiedBy>Rushdi Md. Bakth</cp:lastModifiedBy>
  <cp:revision>85</cp:revision>
  <dcterms:created xsi:type="dcterms:W3CDTF">2012-10-02T11:37:57Z</dcterms:created>
  <dcterms:modified xsi:type="dcterms:W3CDTF">2019-07-29T06:47:09Z</dcterms:modified>
</cp:coreProperties>
</file>