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sldIdLst>
    <p:sldId id="256" r:id="rId2"/>
    <p:sldId id="264" r:id="rId3"/>
    <p:sldId id="271" r:id="rId4"/>
    <p:sldId id="272" r:id="rId5"/>
    <p:sldId id="273" r:id="rId6"/>
    <p:sldId id="274" r:id="rId7"/>
    <p:sldId id="324" r:id="rId8"/>
    <p:sldId id="275" r:id="rId9"/>
    <p:sldId id="276" r:id="rId10"/>
    <p:sldId id="277" r:id="rId11"/>
    <p:sldId id="278" r:id="rId12"/>
    <p:sldId id="279" r:id="rId13"/>
    <p:sldId id="280" r:id="rId14"/>
  </p:sldIdLst>
  <p:sldSz cx="9144000" cy="6858000" type="screen4x3"/>
  <p:notesSz cx="6858000" cy="9144000"/>
  <p:defaultTextStyle>
    <a:defPPr>
      <a:defRPr lang="en-US"/>
    </a:defPPr>
    <a:lvl1pPr algn="r" rtl="0" eaLnBrk="0" fontAlgn="base" hangingPunct="0">
      <a:spcBef>
        <a:spcPct val="0"/>
      </a:spcBef>
      <a:spcAft>
        <a:spcPct val="0"/>
      </a:spcAft>
      <a:defRPr sz="2400" kern="1200" baseline="-250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baseline="-250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baseline="-250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baseline="-250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baseline="-25000">
        <a:solidFill>
          <a:schemeClr val="tx1"/>
        </a:solidFill>
        <a:latin typeface="Arial" charset="0"/>
        <a:ea typeface="ＭＳ Ｐゴシック" charset="-128"/>
        <a:cs typeface="+mn-cs"/>
      </a:defRPr>
    </a:lvl5pPr>
    <a:lvl6pPr marL="2286000" algn="l" defTabSz="914400" rtl="0" eaLnBrk="1" latinLnBrk="0" hangingPunct="1">
      <a:defRPr sz="2400" kern="1200" baseline="-25000">
        <a:solidFill>
          <a:schemeClr val="tx1"/>
        </a:solidFill>
        <a:latin typeface="Arial" charset="0"/>
        <a:ea typeface="ＭＳ Ｐゴシック" charset="-128"/>
        <a:cs typeface="+mn-cs"/>
      </a:defRPr>
    </a:lvl6pPr>
    <a:lvl7pPr marL="2743200" algn="l" defTabSz="914400" rtl="0" eaLnBrk="1" latinLnBrk="0" hangingPunct="1">
      <a:defRPr sz="2400" kern="1200" baseline="-25000">
        <a:solidFill>
          <a:schemeClr val="tx1"/>
        </a:solidFill>
        <a:latin typeface="Arial" charset="0"/>
        <a:ea typeface="ＭＳ Ｐゴシック" charset="-128"/>
        <a:cs typeface="+mn-cs"/>
      </a:defRPr>
    </a:lvl7pPr>
    <a:lvl8pPr marL="3200400" algn="l" defTabSz="914400" rtl="0" eaLnBrk="1" latinLnBrk="0" hangingPunct="1">
      <a:defRPr sz="2400" kern="1200" baseline="-25000">
        <a:solidFill>
          <a:schemeClr val="tx1"/>
        </a:solidFill>
        <a:latin typeface="Arial" charset="0"/>
        <a:ea typeface="ＭＳ Ｐゴシック" charset="-128"/>
        <a:cs typeface="+mn-cs"/>
      </a:defRPr>
    </a:lvl8pPr>
    <a:lvl9pPr marL="3657600" algn="l" defTabSz="914400" rtl="0" eaLnBrk="1" latinLnBrk="0" hangingPunct="1">
      <a:defRPr sz="2400" kern="1200" baseline="-250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EFE2"/>
    <a:srgbClr val="000000"/>
    <a:srgbClr val="D25833"/>
    <a:srgbClr val="D3DB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6518" autoAdjust="0"/>
  </p:normalViewPr>
  <p:slideViewPr>
    <p:cSldViewPr>
      <p:cViewPr varScale="1">
        <p:scale>
          <a:sx n="70" d="100"/>
          <a:sy n="70" d="100"/>
        </p:scale>
        <p:origin x="-15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baseline="0" smtClean="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aseline="0" smtClean="0"/>
            </a:lvl1pPr>
          </a:lstStyle>
          <a:p>
            <a:pPr>
              <a:defRPr/>
            </a:pPr>
            <a:endParaRPr lang="en-US"/>
          </a:p>
        </p:txBody>
      </p:sp>
      <p:sp>
        <p:nvSpPr>
          <p:cNvPr id="675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baseline="0" smtClean="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aseline="0" smtClean="0"/>
            </a:lvl1pPr>
          </a:lstStyle>
          <a:p>
            <a:pPr>
              <a:defRPr/>
            </a:pPr>
            <a:fld id="{46182B5D-719E-4E4D-92A2-10D5E77D86C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5647ABFA-2CBF-422D-A2BC-BF42FBA11AA0}" type="slidenum">
              <a:rPr lang="en-US"/>
              <a:pPr/>
              <a:t>1</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p:nvSpPr>
        <p:spPr bwMode="auto">
          <a:xfrm>
            <a:off x="1219200" y="6553200"/>
            <a:ext cx="2514600" cy="228600"/>
          </a:xfrm>
          <a:prstGeom prst="rect">
            <a:avLst/>
          </a:prstGeom>
          <a:noFill/>
          <a:ln w="9525">
            <a:noFill/>
            <a:miter lim="800000"/>
            <a:headEnd/>
            <a:tailEnd/>
          </a:ln>
          <a:effectLst/>
        </p:spPr>
        <p:txBody>
          <a:bodyPr anchor="b"/>
          <a:lstStyle/>
          <a:p>
            <a:pPr algn="l">
              <a:defRPr/>
            </a:pPr>
            <a:r>
              <a:rPr lang="en-US" sz="1000" baseline="0"/>
              <a:t>Copyright © 2012 Pearson Prentice Hall. </a:t>
            </a:r>
          </a:p>
          <a:p>
            <a:pPr algn="l">
              <a:defRPr/>
            </a:pPr>
            <a:r>
              <a:rPr lang="en-US" sz="1000" baseline="0"/>
              <a:t>All rights reserved.</a:t>
            </a:r>
          </a:p>
        </p:txBody>
      </p:sp>
      <p:sp>
        <p:nvSpPr>
          <p:cNvPr id="3" name="Rectangle 10"/>
          <p:cNvSpPr>
            <a:spLocks noChangeArrowheads="1"/>
          </p:cNvSpPr>
          <p:nvPr/>
        </p:nvSpPr>
        <p:spPr bwMode="auto">
          <a:xfrm>
            <a:off x="304800" y="457200"/>
            <a:ext cx="3429000" cy="1143000"/>
          </a:xfrm>
          <a:prstGeom prst="rect">
            <a:avLst/>
          </a:prstGeom>
          <a:noFill/>
          <a:ln w="9525">
            <a:noFill/>
            <a:miter lim="800000"/>
            <a:headEnd/>
            <a:tailEnd/>
          </a:ln>
          <a:effectLst/>
        </p:spPr>
        <p:txBody>
          <a:bodyPr anchor="b"/>
          <a:lstStyle/>
          <a:p>
            <a:pPr algn="ctr" eaLnBrk="1" hangingPunct="1">
              <a:defRPr/>
            </a:pPr>
            <a:r>
              <a:rPr lang="en-US" sz="4200" b="1" baseline="0">
                <a:solidFill>
                  <a:schemeClr val="tx2"/>
                </a:solidFill>
              </a:rPr>
              <a:t>Chapter 4</a:t>
            </a:r>
          </a:p>
        </p:txBody>
      </p:sp>
      <p:sp>
        <p:nvSpPr>
          <p:cNvPr id="4" name="Rectangle 11"/>
          <p:cNvSpPr>
            <a:spLocks noChangeArrowheads="1"/>
          </p:cNvSpPr>
          <p:nvPr/>
        </p:nvSpPr>
        <p:spPr bwMode="auto">
          <a:xfrm>
            <a:off x="304800" y="1981200"/>
            <a:ext cx="3429000" cy="1752600"/>
          </a:xfrm>
          <a:prstGeom prst="rect">
            <a:avLst/>
          </a:prstGeom>
          <a:noFill/>
          <a:ln w="9525">
            <a:noFill/>
            <a:miter lim="800000"/>
            <a:headEnd/>
            <a:tailEnd/>
          </a:ln>
          <a:effectLst/>
        </p:spPr>
        <p:txBody>
          <a:bodyPr/>
          <a:lstStyle/>
          <a:p>
            <a:pPr algn="ctr" eaLnBrk="1" hangingPunct="1">
              <a:spcBef>
                <a:spcPts val="600"/>
              </a:spcBef>
              <a:spcAft>
                <a:spcPts val="600"/>
              </a:spcAft>
              <a:defRPr/>
            </a:pPr>
            <a:r>
              <a:rPr lang="en-US" sz="3600" baseline="0"/>
              <a:t>Cash Flow </a:t>
            </a:r>
            <a:br>
              <a:rPr lang="en-US" sz="3600" baseline="0"/>
            </a:br>
            <a:r>
              <a:rPr lang="en-US" sz="3600" baseline="0"/>
              <a:t>and </a:t>
            </a:r>
            <a:br>
              <a:rPr lang="en-US" sz="3600" baseline="0"/>
            </a:br>
            <a:r>
              <a:rPr lang="en-US" sz="3600" baseline="0"/>
              <a:t>Financial Planning</a:t>
            </a:r>
          </a:p>
        </p:txBody>
      </p:sp>
      <p:pic>
        <p:nvPicPr>
          <p:cNvPr id="5" name="Picture 13" descr="PAW"/>
          <p:cNvPicPr>
            <a:picLocks noChangeAspect="1" noChangeArrowheads="1"/>
          </p:cNvPicPr>
          <p:nvPr/>
        </p:nvPicPr>
        <p:blipFill>
          <a:blip r:embed="rId2" cstate="print"/>
          <a:srcRect/>
          <a:stretch>
            <a:fillRect/>
          </a:stretch>
        </p:blipFill>
        <p:spPr bwMode="auto">
          <a:xfrm>
            <a:off x="152400" y="6019800"/>
            <a:ext cx="1004888" cy="706438"/>
          </a:xfrm>
          <a:prstGeom prst="rect">
            <a:avLst/>
          </a:prstGeom>
          <a:noFill/>
          <a:ln w="9525">
            <a:noFill/>
            <a:miter lim="800000"/>
            <a:headEnd/>
            <a:tailEnd/>
          </a:ln>
        </p:spPr>
      </p:pic>
      <p:pic>
        <p:nvPicPr>
          <p:cNvPr id="6" name="Picture 16" descr="Gitman_SE_Cover_Final"/>
          <p:cNvPicPr>
            <a:picLocks noChangeAspect="1" noChangeArrowheads="1"/>
          </p:cNvPicPr>
          <p:nvPr/>
        </p:nvPicPr>
        <p:blipFill>
          <a:blip r:embed="rId3" cstate="print"/>
          <a:srcRect/>
          <a:stretch>
            <a:fillRect/>
          </a:stretch>
        </p:blipFill>
        <p:spPr bwMode="auto">
          <a:xfrm>
            <a:off x="3962400" y="325438"/>
            <a:ext cx="4835525" cy="6205537"/>
          </a:xfrm>
          <a:prstGeom prst="rect">
            <a:avLst/>
          </a:prstGeom>
          <a:noFill/>
          <a:effectLst>
            <a:outerShdw dist="35921" dir="2700000" algn="ctr" rotWithShape="0">
              <a:srgbClr val="808080"/>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4-</a:t>
            </a:r>
            <a:fld id="{CD4A2DD5-C198-44B8-8B9F-058F84AADC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95288"/>
            <a:ext cx="2209800"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95288"/>
            <a:ext cx="6477000" cy="577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4-</a:t>
            </a:r>
            <a:fld id="{F3BFE14A-B942-45DE-AF5F-08F694494F1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4-</a:t>
            </a:r>
            <a:fld id="{A1A36449-CD44-4235-A0CB-015FD37EDA0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4-</a:t>
            </a:r>
            <a:fld id="{A68B261D-D6D7-4164-B60B-7DDC645BD25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4-</a:t>
            </a:r>
            <a:fld id="{F2A62CEC-2C78-4C45-946B-A0F48280BA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8" name="Rectangle 24"/>
          <p:cNvSpPr>
            <a:spLocks noGrp="1" noChangeArrowheads="1"/>
          </p:cNvSpPr>
          <p:nvPr>
            <p:ph type="sldNum" sz="quarter" idx="11"/>
          </p:nvPr>
        </p:nvSpPr>
        <p:spPr>
          <a:ln/>
        </p:spPr>
        <p:txBody>
          <a:bodyPr/>
          <a:lstStyle>
            <a:lvl1pPr>
              <a:defRPr/>
            </a:lvl1pPr>
          </a:lstStyle>
          <a:p>
            <a:pPr>
              <a:defRPr/>
            </a:pPr>
            <a:r>
              <a:rPr lang="en-US"/>
              <a:t>4-</a:t>
            </a:r>
            <a:fld id="{73A08925-0A2F-4389-A7C3-D0F4B971727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4" name="Rectangle 24"/>
          <p:cNvSpPr>
            <a:spLocks noGrp="1" noChangeArrowheads="1"/>
          </p:cNvSpPr>
          <p:nvPr>
            <p:ph type="sldNum" sz="quarter" idx="11"/>
          </p:nvPr>
        </p:nvSpPr>
        <p:spPr>
          <a:ln/>
        </p:spPr>
        <p:txBody>
          <a:bodyPr/>
          <a:lstStyle>
            <a:lvl1pPr>
              <a:defRPr/>
            </a:lvl1pPr>
          </a:lstStyle>
          <a:p>
            <a:pPr>
              <a:defRPr/>
            </a:pPr>
            <a:r>
              <a:rPr lang="en-US"/>
              <a:t>4-</a:t>
            </a:r>
            <a:fld id="{F7D5C2D4-C9D5-4E28-B362-480CBBF3056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3" name="Rectangle 24"/>
          <p:cNvSpPr>
            <a:spLocks noGrp="1" noChangeArrowheads="1"/>
          </p:cNvSpPr>
          <p:nvPr>
            <p:ph type="sldNum" sz="quarter" idx="11"/>
          </p:nvPr>
        </p:nvSpPr>
        <p:spPr>
          <a:ln/>
        </p:spPr>
        <p:txBody>
          <a:bodyPr/>
          <a:lstStyle>
            <a:lvl1pPr>
              <a:defRPr/>
            </a:lvl1pPr>
          </a:lstStyle>
          <a:p>
            <a:pPr>
              <a:defRPr/>
            </a:pPr>
            <a:r>
              <a:rPr lang="en-US"/>
              <a:t>4-</a:t>
            </a:r>
            <a:fld id="{BEF671EB-9107-4A48-A8B1-0F440D029E0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4-</a:t>
            </a:r>
            <a:fld id="{CFAB217D-AABB-485E-A325-02E0B6C81DE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4-</a:t>
            </a:r>
            <a:fld id="{56730D2E-59C0-4597-896F-A0B47B3FC8A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DBE8"/>
        </a:solidFill>
        <a:effectLst/>
      </p:bgPr>
    </p:bg>
    <p:spTree>
      <p:nvGrpSpPr>
        <p:cNvPr id="1" name=""/>
        <p:cNvGrpSpPr/>
        <p:nvPr/>
      </p:nvGrpSpPr>
      <p:grpSpPr>
        <a:xfrm>
          <a:off x="0" y="0"/>
          <a:ext cx="0" cy="0"/>
          <a:chOff x="0" y="0"/>
          <a:chExt cx="0" cy="0"/>
        </a:xfrm>
      </p:grpSpPr>
      <p:pic>
        <p:nvPicPr>
          <p:cNvPr id="1026" name="Picture 56" descr="top_graphic"/>
          <p:cNvPicPr>
            <a:picLocks noChangeAspect="1" noChangeArrowheads="1"/>
          </p:cNvPicPr>
          <p:nvPr userDrawn="1"/>
        </p:nvPicPr>
        <p:blipFill>
          <a:blip r:embed="rId13" cstate="print"/>
          <a:srcRect/>
          <a:stretch>
            <a:fillRect/>
          </a:stretch>
        </p:blipFill>
        <p:spPr bwMode="auto">
          <a:xfrm>
            <a:off x="0" y="0"/>
            <a:ext cx="9140825" cy="1360488"/>
          </a:xfrm>
          <a:prstGeom prst="rect">
            <a:avLst/>
          </a:prstGeom>
          <a:noFill/>
          <a:ln w="9525">
            <a:noFill/>
            <a:miter lim="800000"/>
            <a:headEnd/>
            <a:tailEnd/>
          </a:ln>
        </p:spPr>
      </p:pic>
      <p:sp>
        <p:nvSpPr>
          <p:cNvPr id="1045" name="Rectangle 21"/>
          <p:cNvSpPr>
            <a:spLocks noChangeArrowheads="1"/>
          </p:cNvSpPr>
          <p:nvPr/>
        </p:nvSpPr>
        <p:spPr bwMode="auto">
          <a:xfrm>
            <a:off x="152400" y="1524000"/>
            <a:ext cx="8839200" cy="48006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8" name="Rectangle 23"/>
          <p:cNvSpPr>
            <a:spLocks noGrp="1" noChangeArrowheads="1"/>
          </p:cNvSpPr>
          <p:nvPr>
            <p:ph type="title"/>
          </p:nvPr>
        </p:nvSpPr>
        <p:spPr bwMode="auto">
          <a:xfrm>
            <a:off x="152400" y="395288"/>
            <a:ext cx="71628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49" name="Rectangle 25"/>
          <p:cNvSpPr>
            <a:spLocks noGrp="1" noChangeArrowheads="1"/>
          </p:cNvSpPr>
          <p:nvPr>
            <p:ph type="ftr" sz="quarter" idx="3"/>
          </p:nvPr>
        </p:nvSpPr>
        <p:spPr bwMode="auto">
          <a:xfrm>
            <a:off x="228600" y="63246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baseline="0" smtClean="0">
                <a:cs typeface="Arial" charset="0"/>
              </a:defRPr>
            </a:lvl1pPr>
          </a:lstStyle>
          <a:p>
            <a:pPr>
              <a:defRPr/>
            </a:pPr>
            <a:r>
              <a:rPr lang="en-US"/>
              <a:t>© 2012 Pearson Prentice Hall. All rights reserved.</a:t>
            </a:r>
          </a:p>
        </p:txBody>
      </p:sp>
      <p:sp>
        <p:nvSpPr>
          <p:cNvPr id="1030" name="Rectangle 20"/>
          <p:cNvSpPr>
            <a:spLocks noGrp="1" noChangeArrowheads="1"/>
          </p:cNvSpPr>
          <p:nvPr>
            <p:ph type="body" idx="1"/>
          </p:nvPr>
        </p:nvSpPr>
        <p:spPr bwMode="auto">
          <a:xfrm>
            <a:off x="152400" y="15240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 name="Rectangle 24"/>
          <p:cNvSpPr>
            <a:spLocks noGrp="1" noChangeArrowheads="1"/>
          </p:cNvSpPr>
          <p:nvPr>
            <p:ph type="sldNum" sz="quarter" idx="4"/>
          </p:nvPr>
        </p:nvSpPr>
        <p:spPr bwMode="auto">
          <a:xfrm>
            <a:off x="8118475" y="63309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1" baseline="0" smtClean="0"/>
            </a:lvl1pPr>
          </a:lstStyle>
          <a:p>
            <a:pPr>
              <a:defRPr/>
            </a:pPr>
            <a:r>
              <a:rPr lang="en-US"/>
              <a:t>4-</a:t>
            </a:r>
            <a:fld id="{A71A7E83-D5C0-44C7-A628-0892CFC5263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ea typeface="ＭＳ Ｐゴシック" charset="-128"/>
        </a:defRPr>
      </a:lvl2pPr>
      <a:lvl3pPr algn="l" rtl="0" eaLnBrk="0" fontAlgn="base" hangingPunct="0">
        <a:spcBef>
          <a:spcPct val="0"/>
        </a:spcBef>
        <a:spcAft>
          <a:spcPct val="0"/>
        </a:spcAft>
        <a:defRPr sz="3600" b="1">
          <a:solidFill>
            <a:schemeClr val="tx2"/>
          </a:solidFill>
          <a:latin typeface="Arial" charset="0"/>
          <a:ea typeface="ＭＳ Ｐゴシック" charset="-128"/>
        </a:defRPr>
      </a:lvl3pPr>
      <a:lvl4pPr algn="l" rtl="0" eaLnBrk="0" fontAlgn="base" hangingPunct="0">
        <a:spcBef>
          <a:spcPct val="0"/>
        </a:spcBef>
        <a:spcAft>
          <a:spcPct val="0"/>
        </a:spcAft>
        <a:defRPr sz="3600" b="1">
          <a:solidFill>
            <a:schemeClr val="tx2"/>
          </a:solidFill>
          <a:latin typeface="Arial" charset="0"/>
          <a:ea typeface="ＭＳ Ｐゴシック" charset="-128"/>
        </a:defRPr>
      </a:lvl4pPr>
      <a:lvl5pPr algn="l" rtl="0" eaLnBrk="0" fontAlgn="base" hangingPunct="0">
        <a:spcBef>
          <a:spcPct val="0"/>
        </a:spcBef>
        <a:spcAft>
          <a:spcPct val="0"/>
        </a:spcAft>
        <a:defRPr sz="3600" b="1">
          <a:solidFill>
            <a:schemeClr val="tx2"/>
          </a:solidFill>
          <a:latin typeface="Arial" charset="0"/>
          <a:ea typeface="ＭＳ Ｐゴシック" charset="-128"/>
        </a:defRPr>
      </a:lvl5pPr>
      <a:lvl6pPr marL="457200" algn="l" rtl="0" fontAlgn="base">
        <a:spcBef>
          <a:spcPct val="0"/>
        </a:spcBef>
        <a:spcAft>
          <a:spcPct val="0"/>
        </a:spcAft>
        <a:defRPr sz="3600" b="1">
          <a:solidFill>
            <a:schemeClr val="tx2"/>
          </a:solidFill>
          <a:latin typeface="Arial" charset="0"/>
          <a:ea typeface="ＭＳ Ｐゴシック" charset="-128"/>
        </a:defRPr>
      </a:lvl6pPr>
      <a:lvl7pPr marL="914400" algn="l" rtl="0" fontAlgn="base">
        <a:spcBef>
          <a:spcPct val="0"/>
        </a:spcBef>
        <a:spcAft>
          <a:spcPct val="0"/>
        </a:spcAft>
        <a:defRPr sz="3600" b="1">
          <a:solidFill>
            <a:schemeClr val="tx2"/>
          </a:solidFill>
          <a:latin typeface="Arial" charset="0"/>
          <a:ea typeface="ＭＳ Ｐゴシック" charset="-128"/>
        </a:defRPr>
      </a:lvl7pPr>
      <a:lvl8pPr marL="1371600" algn="l" rtl="0" fontAlgn="base">
        <a:spcBef>
          <a:spcPct val="0"/>
        </a:spcBef>
        <a:spcAft>
          <a:spcPct val="0"/>
        </a:spcAft>
        <a:defRPr sz="3600" b="1">
          <a:solidFill>
            <a:schemeClr val="tx2"/>
          </a:solidFill>
          <a:latin typeface="Arial" charset="0"/>
          <a:ea typeface="ＭＳ Ｐゴシック" charset="-128"/>
        </a:defRPr>
      </a:lvl8pPr>
      <a:lvl9pPr marL="1828800" algn="l" rtl="0" fontAlgn="base">
        <a:spcBef>
          <a:spcPct val="0"/>
        </a:spcBef>
        <a:spcAft>
          <a:spcPct val="0"/>
        </a:spcAft>
        <a:defRPr sz="3600" b="1">
          <a:solidFill>
            <a:schemeClr val="tx2"/>
          </a:solidFill>
          <a:latin typeface="Arial" charset="0"/>
          <a:ea typeface="ＭＳ Ｐゴシック" charset="-128"/>
        </a:defRPr>
      </a:lvl9pPr>
    </p:titleStyle>
    <p:bodyStyle>
      <a:lvl1pPr marL="346075" indent="-346075" algn="l" rtl="0" eaLnBrk="0" fontAlgn="base" hangingPunct="0">
        <a:spcBef>
          <a:spcPts val="600"/>
        </a:spcBef>
        <a:spcAft>
          <a:spcPts val="600"/>
        </a:spcAft>
        <a:defRPr sz="3200">
          <a:solidFill>
            <a:schemeClr val="tx1"/>
          </a:solidFill>
          <a:latin typeface="+mn-lt"/>
          <a:ea typeface="+mn-ea"/>
          <a:cs typeface="+mn-cs"/>
        </a:defRPr>
      </a:lvl1pPr>
      <a:lvl2pPr marL="746125" indent="-285750" algn="l" rtl="0" eaLnBrk="0" fontAlgn="base" hangingPunct="0">
        <a:spcBef>
          <a:spcPts val="600"/>
        </a:spcBef>
        <a:spcAft>
          <a:spcPts val="600"/>
        </a:spcAft>
        <a:buFont typeface="Times" charset="0"/>
        <a:buChar char="–"/>
        <a:defRPr sz="2800">
          <a:solidFill>
            <a:schemeClr val="tx1"/>
          </a:solidFill>
          <a:latin typeface="+mn-lt"/>
          <a:ea typeface="+mn-ea"/>
        </a:defRPr>
      </a:lvl2pPr>
      <a:lvl3pPr marL="1143000" indent="-228600" algn="l" rtl="0" eaLnBrk="0" fontAlgn="base" hangingPunct="0">
        <a:spcBef>
          <a:spcPts val="600"/>
        </a:spcBef>
        <a:spcAft>
          <a:spcPts val="600"/>
        </a:spcAft>
        <a:buFont typeface="Times" charset="0"/>
        <a:buChar char="•"/>
        <a:defRPr sz="2400">
          <a:solidFill>
            <a:schemeClr val="tx1"/>
          </a:solidFill>
          <a:latin typeface="+mn-lt"/>
          <a:ea typeface="+mn-ea"/>
        </a:defRPr>
      </a:lvl3pPr>
      <a:lvl4pPr marL="1600200" indent="-228600" algn="l" rtl="0" eaLnBrk="0" fontAlgn="base" hangingPunct="0">
        <a:spcBef>
          <a:spcPts val="600"/>
        </a:spcBef>
        <a:spcAft>
          <a:spcPts val="600"/>
        </a:spcAft>
        <a:buFont typeface="Wingdings" charset="2"/>
        <a:buChar char="§"/>
        <a:defRPr sz="2000">
          <a:solidFill>
            <a:schemeClr val="tx1"/>
          </a:solidFill>
          <a:latin typeface="+mn-lt"/>
          <a:ea typeface="+mn-ea"/>
        </a:defRPr>
      </a:lvl4pPr>
      <a:lvl5pPr marL="2057400" indent="-228600" algn="l" rtl="0" eaLnBrk="0" fontAlgn="base" hangingPunct="0">
        <a:spcBef>
          <a:spcPts val="600"/>
        </a:spcBef>
        <a:spcAft>
          <a:spcPts val="600"/>
        </a:spcAft>
        <a:buChar char="»"/>
        <a:defRPr sz="2000">
          <a:solidFill>
            <a:schemeClr val="tx1"/>
          </a:solidFill>
          <a:latin typeface="+mn-lt"/>
          <a:ea typeface="+mn-ea"/>
        </a:defRPr>
      </a:lvl5pPr>
      <a:lvl6pPr marL="2514600" indent="-228600" algn="l" rtl="0" fontAlgn="base">
        <a:spcBef>
          <a:spcPts val="600"/>
        </a:spcBef>
        <a:spcAft>
          <a:spcPts val="600"/>
        </a:spcAft>
        <a:buChar char="»"/>
        <a:defRPr sz="2000">
          <a:solidFill>
            <a:schemeClr val="tx1"/>
          </a:solidFill>
          <a:latin typeface="+mn-lt"/>
          <a:ea typeface="+mn-ea"/>
        </a:defRPr>
      </a:lvl6pPr>
      <a:lvl7pPr marL="2971800" indent="-228600" algn="l" rtl="0" fontAlgn="base">
        <a:spcBef>
          <a:spcPts val="600"/>
        </a:spcBef>
        <a:spcAft>
          <a:spcPts val="600"/>
        </a:spcAft>
        <a:buChar char="»"/>
        <a:defRPr sz="2000">
          <a:solidFill>
            <a:schemeClr val="tx1"/>
          </a:solidFill>
          <a:latin typeface="+mn-lt"/>
          <a:ea typeface="+mn-ea"/>
        </a:defRPr>
      </a:lvl7pPr>
      <a:lvl8pPr marL="3429000" indent="-228600" algn="l" rtl="0" fontAlgn="base">
        <a:spcBef>
          <a:spcPts val="600"/>
        </a:spcBef>
        <a:spcAft>
          <a:spcPts val="600"/>
        </a:spcAft>
        <a:buChar char="»"/>
        <a:defRPr sz="2000">
          <a:solidFill>
            <a:schemeClr val="tx1"/>
          </a:solidFill>
          <a:latin typeface="+mn-lt"/>
          <a:ea typeface="+mn-ea"/>
        </a:defRPr>
      </a:lvl8pPr>
      <a:lvl9pPr marL="3886200" indent="-228600" algn="l" rtl="0" fontAlgn="base">
        <a:spcBef>
          <a:spcPts val="600"/>
        </a:spcBef>
        <a:spcAft>
          <a:spcPts val="60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a:t>© 2012 Pearson Prentice Hall. All rights reserved.</a:t>
            </a:r>
          </a:p>
        </p:txBody>
      </p:sp>
      <p:sp>
        <p:nvSpPr>
          <p:cNvPr id="19459" name="Slide Number Placeholder 4"/>
          <p:cNvSpPr>
            <a:spLocks noGrp="1"/>
          </p:cNvSpPr>
          <p:nvPr>
            <p:ph type="sldNum" sz="quarter" idx="11"/>
          </p:nvPr>
        </p:nvSpPr>
        <p:spPr>
          <a:noFill/>
        </p:spPr>
        <p:txBody>
          <a:bodyPr/>
          <a:lstStyle/>
          <a:p>
            <a:r>
              <a:rPr lang="en-US"/>
              <a:t>4-</a:t>
            </a:r>
            <a:fld id="{DD2BFC79-DE76-492B-8043-E5163E6443B5}" type="slidenum">
              <a:rPr lang="en-US"/>
              <a:pPr/>
              <a:t>10</a:t>
            </a:fld>
            <a:endParaRPr lang="en-US"/>
          </a:p>
        </p:txBody>
      </p:sp>
      <p:sp>
        <p:nvSpPr>
          <p:cNvPr id="19460" name="Rectangle 2"/>
          <p:cNvSpPr>
            <a:spLocks noGrp="1" noChangeArrowheads="1"/>
          </p:cNvSpPr>
          <p:nvPr>
            <p:ph type="title"/>
          </p:nvPr>
        </p:nvSpPr>
        <p:spPr/>
        <p:txBody>
          <a:bodyPr/>
          <a:lstStyle/>
          <a:p>
            <a:pPr eaLnBrk="1" hangingPunct="1"/>
            <a:r>
              <a:rPr lang="en-US" smtClean="0">
                <a:solidFill>
                  <a:srgbClr val="000000"/>
                </a:solidFill>
              </a:rPr>
              <a:t>Operating Cash Flow</a:t>
            </a:r>
          </a:p>
        </p:txBody>
      </p:sp>
      <p:sp>
        <p:nvSpPr>
          <p:cNvPr id="19461"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A firm</a:t>
            </a:r>
            <a:r>
              <a:rPr lang="en-US" sz="2800" smtClean="0">
                <a:solidFill>
                  <a:srgbClr val="000000"/>
                </a:solidFill>
              </a:rPr>
              <a:t>’</a:t>
            </a:r>
            <a:r>
              <a:rPr lang="en-US" sz="2800" smtClean="0">
                <a:solidFill>
                  <a:srgbClr val="000000"/>
                </a:solidFill>
                <a:latin typeface="Times New Roman" charset="0"/>
              </a:rPr>
              <a:t>s </a:t>
            </a:r>
            <a:r>
              <a:rPr lang="en-US" sz="2800" b="1" smtClean="0">
                <a:solidFill>
                  <a:srgbClr val="000000"/>
                </a:solidFill>
                <a:latin typeface="Times New Roman" charset="0"/>
              </a:rPr>
              <a:t>operating Cash Flow (OCF)</a:t>
            </a:r>
            <a:r>
              <a:rPr lang="en-US" sz="2800" smtClean="0">
                <a:solidFill>
                  <a:srgbClr val="000000"/>
                </a:solidFill>
                <a:latin typeface="Times New Roman" charset="0"/>
              </a:rPr>
              <a:t> is the cash flow </a:t>
            </a:r>
            <a:br>
              <a:rPr lang="en-US" sz="2800" smtClean="0">
                <a:solidFill>
                  <a:srgbClr val="000000"/>
                </a:solidFill>
                <a:latin typeface="Times New Roman" charset="0"/>
              </a:rPr>
            </a:br>
            <a:r>
              <a:rPr lang="en-US" sz="2800" smtClean="0">
                <a:solidFill>
                  <a:srgbClr val="000000"/>
                </a:solidFill>
                <a:latin typeface="Times New Roman" charset="0"/>
              </a:rPr>
              <a:t>a firm generates from normal operations</a:t>
            </a:r>
            <a:r>
              <a:rPr lang="en-US" sz="2800" smtClean="0">
                <a:solidFill>
                  <a:srgbClr val="000000"/>
                </a:solidFill>
              </a:rPr>
              <a:t>—</a:t>
            </a:r>
            <a:r>
              <a:rPr lang="en-US" sz="2800" smtClean="0">
                <a:solidFill>
                  <a:srgbClr val="000000"/>
                </a:solidFill>
                <a:latin typeface="Times New Roman" charset="0"/>
              </a:rPr>
              <a:t>from the production and sale of its goods and services.</a:t>
            </a:r>
          </a:p>
          <a:p>
            <a:pPr eaLnBrk="1" hangingPunct="1">
              <a:buFontTx/>
              <a:buChar char="•"/>
            </a:pPr>
            <a:r>
              <a:rPr lang="en-US" sz="2800" smtClean="0">
                <a:solidFill>
                  <a:srgbClr val="000000"/>
                </a:solidFill>
                <a:latin typeface="Times New Roman" charset="0"/>
              </a:rPr>
              <a:t>OCF may be calculated as follows:</a:t>
            </a:r>
          </a:p>
        </p:txBody>
      </p:sp>
      <p:sp>
        <p:nvSpPr>
          <p:cNvPr id="19462" name="Text Box 6"/>
          <p:cNvSpPr txBox="1">
            <a:spLocks noChangeArrowheads="1"/>
          </p:cNvSpPr>
          <p:nvPr/>
        </p:nvSpPr>
        <p:spPr bwMode="auto">
          <a:xfrm>
            <a:off x="1143000" y="3721100"/>
            <a:ext cx="67818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a:solidFill>
                  <a:srgbClr val="000000"/>
                </a:solidFill>
                <a:latin typeface="Times New Roman" charset="0"/>
              </a:rPr>
              <a:t>NOPAT = EBIT </a:t>
            </a:r>
            <a:r>
              <a:rPr lang="en-US" baseline="0">
                <a:solidFill>
                  <a:srgbClr val="000000"/>
                </a:solidFill>
                <a:latin typeface="Symbol" charset="2"/>
                <a:sym typeface="Symbol" charset="2"/>
              </a:rPr>
              <a:t></a:t>
            </a:r>
            <a:r>
              <a:rPr lang="en-US" baseline="0">
                <a:solidFill>
                  <a:srgbClr val="000000"/>
                </a:solidFill>
                <a:latin typeface="Times New Roman" charset="0"/>
              </a:rPr>
              <a:t> (1 – T)</a:t>
            </a:r>
          </a:p>
        </p:txBody>
      </p:sp>
      <p:sp>
        <p:nvSpPr>
          <p:cNvPr id="19463" name="Text Box 10"/>
          <p:cNvSpPr txBox="1">
            <a:spLocks noChangeArrowheads="1"/>
          </p:cNvSpPr>
          <p:nvPr/>
        </p:nvSpPr>
        <p:spPr bwMode="auto">
          <a:xfrm>
            <a:off x="1143000" y="4635500"/>
            <a:ext cx="67818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a:solidFill>
                  <a:srgbClr val="000000"/>
                </a:solidFill>
                <a:latin typeface="Times New Roman" charset="0"/>
              </a:rPr>
              <a:t>OCF = NOPAT + Depreciation</a:t>
            </a:r>
          </a:p>
        </p:txBody>
      </p:sp>
      <p:sp>
        <p:nvSpPr>
          <p:cNvPr id="19464" name="Text Box 11"/>
          <p:cNvSpPr txBox="1">
            <a:spLocks noChangeArrowheads="1"/>
          </p:cNvSpPr>
          <p:nvPr/>
        </p:nvSpPr>
        <p:spPr bwMode="auto">
          <a:xfrm>
            <a:off x="1143000" y="5549900"/>
            <a:ext cx="67818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a:solidFill>
                  <a:srgbClr val="000000"/>
                </a:solidFill>
                <a:latin typeface="Times New Roman" charset="0"/>
              </a:rPr>
              <a:t>OCF = [EBIT </a:t>
            </a:r>
            <a:r>
              <a:rPr lang="en-US" baseline="0">
                <a:solidFill>
                  <a:srgbClr val="000000"/>
                </a:solidFill>
                <a:latin typeface="Symbol" charset="2"/>
                <a:sym typeface="Symbol" charset="2"/>
              </a:rPr>
              <a:t></a:t>
            </a:r>
            <a:r>
              <a:rPr lang="en-US" baseline="0">
                <a:solidFill>
                  <a:srgbClr val="000000"/>
                </a:solidFill>
                <a:latin typeface="Times New Roman" charset="0"/>
              </a:rPr>
              <a:t>(1 – T)] + Depreciation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a:t>© 2012 Pearson Prentice Hall. All rights reserved.</a:t>
            </a:r>
          </a:p>
        </p:txBody>
      </p:sp>
      <p:sp>
        <p:nvSpPr>
          <p:cNvPr id="20483" name="Slide Number Placeholder 4"/>
          <p:cNvSpPr>
            <a:spLocks noGrp="1"/>
          </p:cNvSpPr>
          <p:nvPr>
            <p:ph type="sldNum" sz="quarter" idx="11"/>
          </p:nvPr>
        </p:nvSpPr>
        <p:spPr>
          <a:noFill/>
        </p:spPr>
        <p:txBody>
          <a:bodyPr/>
          <a:lstStyle/>
          <a:p>
            <a:r>
              <a:rPr lang="en-US"/>
              <a:t>4-</a:t>
            </a:r>
            <a:fld id="{0F00BB24-DD96-486E-B11D-3203BE1F6488}" type="slidenum">
              <a:rPr lang="en-US"/>
              <a:pPr/>
              <a:t>11</a:t>
            </a:fld>
            <a:endParaRPr lang="en-US"/>
          </a:p>
        </p:txBody>
      </p:sp>
      <p:sp>
        <p:nvSpPr>
          <p:cNvPr id="20484" name="Rectangle 2"/>
          <p:cNvSpPr>
            <a:spLocks noGrp="1" noChangeArrowheads="1"/>
          </p:cNvSpPr>
          <p:nvPr>
            <p:ph type="title"/>
          </p:nvPr>
        </p:nvSpPr>
        <p:spPr/>
        <p:txBody>
          <a:bodyPr/>
          <a:lstStyle/>
          <a:p>
            <a:pPr eaLnBrk="1" hangingPunct="1"/>
            <a:r>
              <a:rPr lang="en-US" smtClean="0">
                <a:solidFill>
                  <a:srgbClr val="000000"/>
                </a:solidFill>
              </a:rPr>
              <a:t>Operating Cash Flow (cont.)</a:t>
            </a:r>
          </a:p>
        </p:txBody>
      </p:sp>
      <p:sp>
        <p:nvSpPr>
          <p:cNvPr id="20485" name="Rectangle 3"/>
          <p:cNvSpPr>
            <a:spLocks noGrp="1" noChangeArrowheads="1"/>
          </p:cNvSpPr>
          <p:nvPr>
            <p:ph type="body" idx="1"/>
          </p:nvPr>
        </p:nvSpPr>
        <p:spPr/>
        <p:txBody>
          <a:bodyPr/>
          <a:lstStyle/>
          <a:p>
            <a:pPr eaLnBrk="1" hangingPunct="1">
              <a:buFontTx/>
              <a:buChar char="•"/>
            </a:pPr>
            <a:r>
              <a:rPr lang="en-US" smtClean="0">
                <a:solidFill>
                  <a:srgbClr val="000000"/>
                </a:solidFill>
                <a:latin typeface="Times New Roman" charset="0"/>
              </a:rPr>
              <a:t>Substituting for Baker Corporation, we get:</a:t>
            </a:r>
          </a:p>
          <a:p>
            <a:pPr eaLnBrk="1" hangingPunct="1">
              <a:buFontTx/>
              <a:buChar char="•"/>
            </a:pPr>
            <a:endParaRPr lang="en-US" smtClean="0">
              <a:latin typeface="Times New Roman" charset="0"/>
            </a:endParaRPr>
          </a:p>
          <a:p>
            <a:pPr eaLnBrk="1" hangingPunct="1">
              <a:buFontTx/>
              <a:buChar char="•"/>
            </a:pPr>
            <a:endParaRPr lang="en-US" smtClean="0">
              <a:latin typeface="Times New Roman" charset="0"/>
            </a:endParaRPr>
          </a:p>
          <a:p>
            <a:pPr eaLnBrk="1" hangingPunct="1">
              <a:buFontTx/>
              <a:buChar char="•"/>
            </a:pPr>
            <a:r>
              <a:rPr lang="en-US" smtClean="0">
                <a:latin typeface="Times New Roman" charset="0"/>
              </a:rPr>
              <a:t>Thus, we can conclude that Baker</a:t>
            </a:r>
            <a:r>
              <a:rPr lang="en-US" smtClean="0"/>
              <a:t>’</a:t>
            </a:r>
            <a:r>
              <a:rPr lang="en-US" smtClean="0">
                <a:latin typeface="Times New Roman" charset="0"/>
              </a:rPr>
              <a:t>s operations are generating positive operating cash flows.</a:t>
            </a:r>
          </a:p>
        </p:txBody>
      </p:sp>
      <p:sp>
        <p:nvSpPr>
          <p:cNvPr id="20486" name="Text Box 6"/>
          <p:cNvSpPr txBox="1">
            <a:spLocks noChangeArrowheads="1"/>
          </p:cNvSpPr>
          <p:nvPr/>
        </p:nvSpPr>
        <p:spPr bwMode="auto">
          <a:xfrm>
            <a:off x="1143000" y="2514600"/>
            <a:ext cx="6781800" cy="457200"/>
          </a:xfrm>
          <a:prstGeom prst="rect">
            <a:avLst/>
          </a:prstGeom>
          <a:solidFill>
            <a:srgbClr val="DEEFE2"/>
          </a:solidFill>
          <a:ln w="12700">
            <a:noFill/>
            <a:miter lim="800000"/>
            <a:headEnd type="none" w="sm" len="sm"/>
            <a:tailEnd type="none" w="sm" len="sm"/>
          </a:ln>
        </p:spPr>
        <p:txBody>
          <a:bodyPr>
            <a:spAutoFit/>
          </a:bodyPr>
          <a:lstStyle/>
          <a:p>
            <a:pPr algn="ctr">
              <a:spcBef>
                <a:spcPct val="50000"/>
              </a:spcBef>
            </a:pPr>
            <a:r>
              <a:rPr lang="en-US" baseline="0">
                <a:solidFill>
                  <a:srgbClr val="000000"/>
                </a:solidFill>
                <a:latin typeface="Times New Roman" charset="0"/>
              </a:rPr>
              <a:t>OCF = [$370 </a:t>
            </a:r>
            <a:r>
              <a:rPr lang="en-US" baseline="0">
                <a:solidFill>
                  <a:srgbClr val="000000"/>
                </a:solidFill>
                <a:latin typeface="Symbol" charset="2"/>
                <a:sym typeface="Symbol" charset="2"/>
              </a:rPr>
              <a:t></a:t>
            </a:r>
            <a:r>
              <a:rPr lang="en-US" baseline="0">
                <a:solidFill>
                  <a:srgbClr val="000000"/>
                </a:solidFill>
                <a:latin typeface="Times New Roman" charset="0"/>
              </a:rPr>
              <a:t> (1 – .40)] + $100 = $322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a:t>© 2012 Pearson Prentice Hall. All rights reserved.</a:t>
            </a:r>
          </a:p>
        </p:txBody>
      </p:sp>
      <p:sp>
        <p:nvSpPr>
          <p:cNvPr id="21507" name="Slide Number Placeholder 4"/>
          <p:cNvSpPr>
            <a:spLocks noGrp="1"/>
          </p:cNvSpPr>
          <p:nvPr>
            <p:ph type="sldNum" sz="quarter" idx="11"/>
          </p:nvPr>
        </p:nvSpPr>
        <p:spPr>
          <a:noFill/>
        </p:spPr>
        <p:txBody>
          <a:bodyPr/>
          <a:lstStyle/>
          <a:p>
            <a:r>
              <a:rPr lang="en-US"/>
              <a:t>4-</a:t>
            </a:r>
            <a:fld id="{9B0D2559-FC7D-431A-B3F1-59CB8315F85B}" type="slidenum">
              <a:rPr lang="en-US"/>
              <a:pPr/>
              <a:t>12</a:t>
            </a:fld>
            <a:endParaRPr lang="en-US"/>
          </a:p>
        </p:txBody>
      </p:sp>
      <p:sp>
        <p:nvSpPr>
          <p:cNvPr id="21508" name="Rectangle 2"/>
          <p:cNvSpPr>
            <a:spLocks noGrp="1" noChangeArrowheads="1"/>
          </p:cNvSpPr>
          <p:nvPr>
            <p:ph type="title"/>
          </p:nvPr>
        </p:nvSpPr>
        <p:spPr/>
        <p:txBody>
          <a:bodyPr/>
          <a:lstStyle/>
          <a:p>
            <a:pPr eaLnBrk="1" hangingPunct="1"/>
            <a:r>
              <a:rPr lang="en-US" smtClean="0">
                <a:solidFill>
                  <a:srgbClr val="000000"/>
                </a:solidFill>
              </a:rPr>
              <a:t>Free Cash Flow</a:t>
            </a:r>
          </a:p>
        </p:txBody>
      </p:sp>
      <p:sp>
        <p:nvSpPr>
          <p:cNvPr id="21509" name="Rectangle 3"/>
          <p:cNvSpPr>
            <a:spLocks noGrp="1" noChangeArrowheads="1"/>
          </p:cNvSpPr>
          <p:nvPr>
            <p:ph type="body" idx="1"/>
          </p:nvPr>
        </p:nvSpPr>
        <p:spPr/>
        <p:txBody>
          <a:bodyPr/>
          <a:lstStyle/>
          <a:p>
            <a:pPr eaLnBrk="1" hangingPunct="1">
              <a:buFontTx/>
              <a:buChar char="•"/>
            </a:pPr>
            <a:r>
              <a:rPr lang="en-US" sz="2800" b="1" smtClean="0">
                <a:solidFill>
                  <a:srgbClr val="000000"/>
                </a:solidFill>
                <a:latin typeface="Times New Roman" charset="0"/>
              </a:rPr>
              <a:t>Free cash flow (FCF)</a:t>
            </a:r>
            <a:r>
              <a:rPr lang="en-US" sz="2800" smtClean="0">
                <a:solidFill>
                  <a:srgbClr val="000000"/>
                </a:solidFill>
                <a:latin typeface="Times New Roman" charset="0"/>
              </a:rPr>
              <a:t> is the amount of cash flow available to investors (creditors and owners) after the firm has met all operating needs and paid for investments in net fixed assets (NFAI) and net current assets (NCAI).</a:t>
            </a:r>
            <a:endParaRPr lang="en-US" sz="2800" b="1" i="1" smtClean="0">
              <a:solidFill>
                <a:srgbClr val="000000"/>
              </a:solidFill>
              <a:latin typeface="Times New Roman" charset="0"/>
            </a:endParaRPr>
          </a:p>
          <a:p>
            <a:pPr eaLnBrk="1" hangingPunct="1">
              <a:buFontTx/>
              <a:buChar char="•"/>
            </a:pPr>
            <a:endParaRPr lang="en-US" sz="2800" smtClean="0">
              <a:solidFill>
                <a:srgbClr val="000000"/>
              </a:solidFill>
              <a:latin typeface="Times New Roman" charset="0"/>
            </a:endParaRPr>
          </a:p>
          <a:p>
            <a:pPr eaLnBrk="1" hangingPunct="1">
              <a:spcBef>
                <a:spcPts val="1800"/>
              </a:spcBef>
              <a:buFontTx/>
              <a:buChar char="•"/>
            </a:pPr>
            <a:r>
              <a:rPr lang="en-US" sz="2800" smtClean="0">
                <a:latin typeface="Times New Roman" charset="0"/>
              </a:rPr>
              <a:t>Where:</a:t>
            </a:r>
          </a:p>
        </p:txBody>
      </p:sp>
      <p:sp>
        <p:nvSpPr>
          <p:cNvPr id="21510" name="Text Box 4"/>
          <p:cNvSpPr txBox="1">
            <a:spLocks noChangeArrowheads="1"/>
          </p:cNvSpPr>
          <p:nvPr/>
        </p:nvSpPr>
        <p:spPr bwMode="auto">
          <a:xfrm>
            <a:off x="1162050" y="3505200"/>
            <a:ext cx="6781800" cy="457200"/>
          </a:xfrm>
          <a:prstGeom prst="rect">
            <a:avLst/>
          </a:prstGeom>
          <a:solidFill>
            <a:srgbClr val="DEEFE2"/>
          </a:solidFill>
          <a:ln w="12700">
            <a:noFill/>
            <a:miter lim="800000"/>
            <a:headEnd type="none" w="sm" len="sm"/>
            <a:tailEnd type="none" w="sm" len="sm"/>
          </a:ln>
        </p:spPr>
        <p:txBody>
          <a:bodyPr>
            <a:spAutoFit/>
          </a:bodyPr>
          <a:lstStyle/>
          <a:p>
            <a:pPr algn="ctr">
              <a:spcBef>
                <a:spcPct val="50000"/>
              </a:spcBef>
            </a:pPr>
            <a:r>
              <a:rPr lang="en-US" baseline="0">
                <a:solidFill>
                  <a:srgbClr val="000000"/>
                </a:solidFill>
                <a:latin typeface="Times New Roman" charset="0"/>
              </a:rPr>
              <a:t>FCF = OCF – NFAI – NCAI</a:t>
            </a:r>
          </a:p>
        </p:txBody>
      </p:sp>
      <p:sp>
        <p:nvSpPr>
          <p:cNvPr id="23556" name="Text Box 6"/>
          <p:cNvSpPr txBox="1">
            <a:spLocks noChangeArrowheads="1"/>
          </p:cNvSpPr>
          <p:nvPr/>
        </p:nvSpPr>
        <p:spPr bwMode="auto">
          <a:xfrm>
            <a:off x="909638" y="4911725"/>
            <a:ext cx="7345362" cy="457200"/>
          </a:xfrm>
          <a:prstGeom prst="rect">
            <a:avLst/>
          </a:prstGeom>
          <a:solidFill>
            <a:srgbClr val="DEEFE2"/>
          </a:solidFill>
          <a:ln w="12700">
            <a:noFill/>
            <a:miter lim="800000"/>
            <a:headEnd type="none" w="sm" len="sm"/>
            <a:tailEnd type="none" w="sm" len="sm"/>
          </a:ln>
        </p:spPr>
        <p:txBody>
          <a:bodyPr>
            <a:spAutoFit/>
          </a:bodyPr>
          <a:lstStyle/>
          <a:p>
            <a:pPr algn="ctr">
              <a:spcBef>
                <a:spcPct val="50000"/>
              </a:spcBef>
              <a:defRPr/>
            </a:pPr>
            <a:r>
              <a:rPr lang="en-US" baseline="0" dirty="0">
                <a:solidFill>
                  <a:srgbClr val="000000"/>
                </a:solidFill>
                <a:latin typeface="+mn-lt"/>
                <a:ea typeface="+mn-ea"/>
              </a:rPr>
              <a:t>NFAI = Change in net fixed assets + Depreciation</a:t>
            </a:r>
          </a:p>
        </p:txBody>
      </p:sp>
      <p:sp>
        <p:nvSpPr>
          <p:cNvPr id="23557" name="Text Box 7"/>
          <p:cNvSpPr txBox="1">
            <a:spLocks noChangeArrowheads="1"/>
          </p:cNvSpPr>
          <p:nvPr/>
        </p:nvSpPr>
        <p:spPr bwMode="auto">
          <a:xfrm>
            <a:off x="892175" y="5562600"/>
            <a:ext cx="7404100" cy="457200"/>
          </a:xfrm>
          <a:prstGeom prst="rect">
            <a:avLst/>
          </a:prstGeom>
          <a:solidFill>
            <a:srgbClr val="DEEFE2"/>
          </a:solidFill>
          <a:ln w="12700">
            <a:noFill/>
            <a:miter lim="800000"/>
            <a:headEnd type="none" w="sm" len="sm"/>
            <a:tailEnd type="none" w="sm" len="sm"/>
          </a:ln>
        </p:spPr>
        <p:txBody>
          <a:bodyPr>
            <a:spAutoFit/>
          </a:bodyPr>
          <a:lstStyle/>
          <a:p>
            <a:pPr algn="ctr">
              <a:spcBef>
                <a:spcPct val="50000"/>
              </a:spcBef>
              <a:defRPr/>
            </a:pPr>
            <a:r>
              <a:rPr lang="en-US" baseline="0" dirty="0">
                <a:solidFill>
                  <a:srgbClr val="000000"/>
                </a:solidFill>
                <a:latin typeface="+mn-lt"/>
                <a:ea typeface="+mn-ea"/>
              </a:rPr>
              <a:t>NCAI = Change in CA – Change in (A/P + Accruals)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a:t>© 2012 Pearson Prentice Hall. All rights reserved.</a:t>
            </a:r>
          </a:p>
        </p:txBody>
      </p:sp>
      <p:sp>
        <p:nvSpPr>
          <p:cNvPr id="22531" name="Slide Number Placeholder 4"/>
          <p:cNvSpPr>
            <a:spLocks noGrp="1"/>
          </p:cNvSpPr>
          <p:nvPr>
            <p:ph type="sldNum" sz="quarter" idx="11"/>
          </p:nvPr>
        </p:nvSpPr>
        <p:spPr>
          <a:noFill/>
        </p:spPr>
        <p:txBody>
          <a:bodyPr/>
          <a:lstStyle/>
          <a:p>
            <a:r>
              <a:rPr lang="en-US"/>
              <a:t>4-</a:t>
            </a:r>
            <a:fld id="{2123CA12-861D-411A-B6A9-D769A74A3145}" type="slidenum">
              <a:rPr lang="en-US"/>
              <a:pPr/>
              <a:t>13</a:t>
            </a:fld>
            <a:endParaRPr lang="en-US"/>
          </a:p>
        </p:txBody>
      </p:sp>
      <p:sp>
        <p:nvSpPr>
          <p:cNvPr id="22532" name="Rectangle 2"/>
          <p:cNvSpPr>
            <a:spLocks noGrp="1" noChangeArrowheads="1"/>
          </p:cNvSpPr>
          <p:nvPr>
            <p:ph type="title"/>
          </p:nvPr>
        </p:nvSpPr>
        <p:spPr/>
        <p:txBody>
          <a:bodyPr/>
          <a:lstStyle/>
          <a:p>
            <a:pPr eaLnBrk="1" hangingPunct="1"/>
            <a:r>
              <a:rPr lang="en-US" smtClean="0">
                <a:solidFill>
                  <a:srgbClr val="000000"/>
                </a:solidFill>
              </a:rPr>
              <a:t>Free Cash Flow (cont.)</a:t>
            </a:r>
          </a:p>
        </p:txBody>
      </p:sp>
      <p:sp>
        <p:nvSpPr>
          <p:cNvPr id="22533"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Using Baker Corporation we get:</a:t>
            </a:r>
          </a:p>
          <a:p>
            <a:pPr eaLnBrk="1" hangingPunct="1">
              <a:buFontTx/>
              <a:buChar char="•"/>
            </a:pPr>
            <a:endParaRPr lang="en-US" sz="2800" smtClean="0">
              <a:latin typeface="Times New Roman" charset="0"/>
            </a:endParaRPr>
          </a:p>
          <a:p>
            <a:pPr eaLnBrk="1" hangingPunct="1">
              <a:buFontTx/>
              <a:buChar char="•"/>
            </a:pPr>
            <a:endParaRPr lang="en-US" sz="2800" smtClean="0">
              <a:latin typeface="Times New Roman" charset="0"/>
            </a:endParaRPr>
          </a:p>
          <a:p>
            <a:pPr eaLnBrk="1" hangingPunct="1">
              <a:buFontTx/>
              <a:buChar char="•"/>
            </a:pPr>
            <a:endParaRPr lang="en-US" sz="2800" smtClean="0">
              <a:latin typeface="Times New Roman" charset="0"/>
            </a:endParaRPr>
          </a:p>
          <a:p>
            <a:pPr eaLnBrk="1" hangingPunct="1">
              <a:buFontTx/>
              <a:buChar char="•"/>
            </a:pPr>
            <a:endParaRPr lang="en-US" sz="2800" smtClean="0">
              <a:latin typeface="Times New Roman" charset="0"/>
            </a:endParaRPr>
          </a:p>
          <a:p>
            <a:pPr eaLnBrk="1" hangingPunct="1">
              <a:buFontTx/>
              <a:buChar char="•"/>
            </a:pPr>
            <a:r>
              <a:rPr lang="en-US" sz="2800" smtClean="0">
                <a:latin typeface="Times New Roman" charset="0"/>
              </a:rPr>
              <a:t>Thus, the firm generated adequate cash flow to cover all of its operating costs and investments and had free cash flow available to pay investors.</a:t>
            </a:r>
          </a:p>
        </p:txBody>
      </p:sp>
      <p:sp>
        <p:nvSpPr>
          <p:cNvPr id="22534" name="Text Box 4"/>
          <p:cNvSpPr txBox="1">
            <a:spLocks noChangeArrowheads="1"/>
          </p:cNvSpPr>
          <p:nvPr/>
        </p:nvSpPr>
        <p:spPr bwMode="auto">
          <a:xfrm>
            <a:off x="1101725" y="3594100"/>
            <a:ext cx="69342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a:solidFill>
                  <a:srgbClr val="000000"/>
                </a:solidFill>
                <a:latin typeface="Times New Roman" charset="0"/>
              </a:rPr>
              <a:t>FCF = $322 – $300 – $0 = $22</a:t>
            </a:r>
          </a:p>
        </p:txBody>
      </p:sp>
      <p:sp>
        <p:nvSpPr>
          <p:cNvPr id="22535" name="Text Box 6"/>
          <p:cNvSpPr txBox="1">
            <a:spLocks noChangeArrowheads="1"/>
          </p:cNvSpPr>
          <p:nvPr/>
        </p:nvSpPr>
        <p:spPr bwMode="auto">
          <a:xfrm>
            <a:off x="1101725" y="2209800"/>
            <a:ext cx="69342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a:solidFill>
                  <a:srgbClr val="000000"/>
                </a:solidFill>
                <a:latin typeface="Times New Roman" charset="0"/>
              </a:rPr>
              <a:t>NFAI = [($1,200 – $1,000) + $100] = $300</a:t>
            </a:r>
          </a:p>
        </p:txBody>
      </p:sp>
      <p:sp>
        <p:nvSpPr>
          <p:cNvPr id="22536" name="Text Box 7"/>
          <p:cNvSpPr txBox="1">
            <a:spLocks noChangeArrowheads="1"/>
          </p:cNvSpPr>
          <p:nvPr/>
        </p:nvSpPr>
        <p:spPr bwMode="auto">
          <a:xfrm>
            <a:off x="1101725" y="2908300"/>
            <a:ext cx="6934200" cy="457200"/>
          </a:xfrm>
          <a:prstGeom prst="rect">
            <a:avLst/>
          </a:prstGeom>
          <a:solidFill>
            <a:srgbClr val="DEEFE2"/>
          </a:solidFill>
          <a:ln w="12700">
            <a:noFill/>
            <a:miter lim="800000"/>
            <a:headEnd type="none" w="sm" len="sm"/>
            <a:tailEnd type="none" w="sm" len="sm"/>
          </a:ln>
        </p:spPr>
        <p:txBody>
          <a:bodyPr>
            <a:spAutoFit/>
          </a:bodyPr>
          <a:lstStyle/>
          <a:p>
            <a:pPr algn="ctr"/>
            <a:r>
              <a:rPr lang="en-US" baseline="0" dirty="0">
                <a:solidFill>
                  <a:srgbClr val="000000"/>
                </a:solidFill>
                <a:latin typeface="Times New Roman" charset="0"/>
              </a:rPr>
              <a:t>NCAI = [($2,000 – $1,900</a:t>
            </a:r>
            <a:r>
              <a:rPr lang="en-US" baseline="0" dirty="0" smtClean="0">
                <a:solidFill>
                  <a:srgbClr val="000000"/>
                </a:solidFill>
                <a:latin typeface="Times New Roman" charset="0"/>
              </a:rPr>
              <a:t>)-($</a:t>
            </a:r>
            <a:r>
              <a:rPr lang="en-US" baseline="0" dirty="0">
                <a:solidFill>
                  <a:srgbClr val="000000"/>
                </a:solidFill>
                <a:latin typeface="Times New Roman" charset="0"/>
              </a:rPr>
              <a:t>800 - $700)] = $0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a:t>© 2012 Pearson Prentice Hall. All rights reserved.</a:t>
            </a:r>
          </a:p>
        </p:txBody>
      </p:sp>
      <p:sp>
        <p:nvSpPr>
          <p:cNvPr id="5123" name="Slide Number Placeholder 4"/>
          <p:cNvSpPr>
            <a:spLocks noGrp="1"/>
          </p:cNvSpPr>
          <p:nvPr>
            <p:ph type="sldNum" sz="quarter" idx="11"/>
          </p:nvPr>
        </p:nvSpPr>
        <p:spPr>
          <a:noFill/>
        </p:spPr>
        <p:txBody>
          <a:bodyPr/>
          <a:lstStyle/>
          <a:p>
            <a:r>
              <a:rPr lang="en-US"/>
              <a:t>4-</a:t>
            </a:r>
            <a:fld id="{90F87C19-5C41-4C79-B78D-08FF26EDA68D}" type="slidenum">
              <a:rPr lang="en-US"/>
              <a:pPr/>
              <a:t>2</a:t>
            </a:fld>
            <a:endParaRPr lang="en-US"/>
          </a:p>
        </p:txBody>
      </p:sp>
      <p:sp>
        <p:nvSpPr>
          <p:cNvPr id="5124" name="Rectangle 2"/>
          <p:cNvSpPr>
            <a:spLocks noGrp="1" noChangeArrowheads="1"/>
          </p:cNvSpPr>
          <p:nvPr>
            <p:ph type="title"/>
          </p:nvPr>
        </p:nvSpPr>
        <p:spPr/>
        <p:txBody>
          <a:bodyPr/>
          <a:lstStyle/>
          <a:p>
            <a:pPr eaLnBrk="1" hangingPunct="1"/>
            <a:r>
              <a:rPr lang="en-US" smtClean="0">
                <a:solidFill>
                  <a:srgbClr val="000000"/>
                </a:solidFill>
              </a:rPr>
              <a:t>Analyzing the Firm’s Cash Flow</a:t>
            </a:r>
          </a:p>
        </p:txBody>
      </p:sp>
      <p:sp>
        <p:nvSpPr>
          <p:cNvPr id="5125"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Cash flow (as opposed to accounting </a:t>
            </a:r>
            <a:r>
              <a:rPr lang="en-US" sz="2800" smtClean="0">
                <a:solidFill>
                  <a:srgbClr val="000000"/>
                </a:solidFill>
              </a:rPr>
              <a:t>“</a:t>
            </a:r>
            <a:r>
              <a:rPr lang="en-US" sz="2800" smtClean="0">
                <a:solidFill>
                  <a:srgbClr val="000000"/>
                </a:solidFill>
                <a:latin typeface="Times New Roman" charset="0"/>
              </a:rPr>
              <a:t>profits</a:t>
            </a:r>
            <a:r>
              <a:rPr lang="en-US" sz="2800" smtClean="0">
                <a:solidFill>
                  <a:srgbClr val="000000"/>
                </a:solidFill>
              </a:rPr>
              <a:t>”</a:t>
            </a:r>
            <a:r>
              <a:rPr lang="en-US" sz="2800" smtClean="0">
                <a:solidFill>
                  <a:srgbClr val="000000"/>
                </a:solidFill>
                <a:latin typeface="Times New Roman" charset="0"/>
              </a:rPr>
              <a:t>) is the primary ingredient in any financial valuation model.</a:t>
            </a:r>
          </a:p>
          <a:p>
            <a:pPr eaLnBrk="1" hangingPunct="1">
              <a:buFontTx/>
              <a:buChar char="•"/>
            </a:pPr>
            <a:r>
              <a:rPr lang="en-US" sz="2800" smtClean="0">
                <a:solidFill>
                  <a:srgbClr val="000000"/>
                </a:solidFill>
                <a:latin typeface="Times New Roman" charset="0"/>
              </a:rPr>
              <a:t>From an accounting perspective, cash flow is summarized in a firm</a:t>
            </a:r>
            <a:r>
              <a:rPr lang="en-US" sz="2800" smtClean="0">
                <a:solidFill>
                  <a:srgbClr val="000000"/>
                </a:solidFill>
              </a:rPr>
              <a:t>’</a:t>
            </a:r>
            <a:r>
              <a:rPr lang="en-US" sz="2800" smtClean="0">
                <a:solidFill>
                  <a:srgbClr val="000000"/>
                </a:solidFill>
                <a:latin typeface="Times New Roman" charset="0"/>
              </a:rPr>
              <a:t>s statement of cash flows.</a:t>
            </a:r>
          </a:p>
          <a:p>
            <a:pPr eaLnBrk="1" hangingPunct="1">
              <a:buFontTx/>
              <a:buChar char="•"/>
            </a:pPr>
            <a:r>
              <a:rPr lang="en-US" sz="2800" smtClean="0">
                <a:solidFill>
                  <a:srgbClr val="000000"/>
                </a:solidFill>
                <a:latin typeface="Times New Roman" charset="0"/>
              </a:rPr>
              <a:t>From a financial perspective, firms often focus on both operating cash flow, which is used in managerial decision-making, and free cash flow, which is closely monitored by participants in the capital market.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a:t>© 2012 Pearson Prentice Hall. All rights reserved.</a:t>
            </a:r>
          </a:p>
        </p:txBody>
      </p:sp>
      <p:sp>
        <p:nvSpPr>
          <p:cNvPr id="12291" name="Slide Number Placeholder 4"/>
          <p:cNvSpPr>
            <a:spLocks noGrp="1"/>
          </p:cNvSpPr>
          <p:nvPr>
            <p:ph type="sldNum" sz="quarter" idx="11"/>
          </p:nvPr>
        </p:nvSpPr>
        <p:spPr>
          <a:noFill/>
        </p:spPr>
        <p:txBody>
          <a:bodyPr/>
          <a:lstStyle/>
          <a:p>
            <a:r>
              <a:rPr lang="en-US"/>
              <a:t>4-</a:t>
            </a:r>
            <a:fld id="{50185C11-D4A6-4843-B206-1E36B78C4F1C}" type="slidenum">
              <a:rPr lang="en-US"/>
              <a:pPr/>
              <a:t>3</a:t>
            </a:fld>
            <a:endParaRPr lang="en-US"/>
          </a:p>
        </p:txBody>
      </p:sp>
      <p:sp>
        <p:nvSpPr>
          <p:cNvPr id="12292" name="Rectangle 2"/>
          <p:cNvSpPr>
            <a:spLocks noGrp="1" noChangeArrowheads="1"/>
          </p:cNvSpPr>
          <p:nvPr>
            <p:ph type="title"/>
          </p:nvPr>
        </p:nvSpPr>
        <p:spPr/>
        <p:txBody>
          <a:bodyPr/>
          <a:lstStyle/>
          <a:p>
            <a:pPr eaLnBrk="1" hangingPunct="1"/>
            <a:r>
              <a:rPr lang="en-US" smtClean="0">
                <a:solidFill>
                  <a:srgbClr val="000000"/>
                </a:solidFill>
              </a:rPr>
              <a:t>Developing the Statement of Cash Flows</a:t>
            </a:r>
          </a:p>
        </p:txBody>
      </p:sp>
      <p:sp>
        <p:nvSpPr>
          <p:cNvPr id="12293"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The statement of cash flows summarizes the firm</a:t>
            </a:r>
            <a:r>
              <a:rPr lang="en-US" sz="2800" smtClean="0">
                <a:solidFill>
                  <a:srgbClr val="000000"/>
                </a:solidFill>
              </a:rPr>
              <a:t>’</a:t>
            </a:r>
            <a:r>
              <a:rPr lang="en-US" sz="2800" smtClean="0">
                <a:solidFill>
                  <a:srgbClr val="000000"/>
                </a:solidFill>
                <a:latin typeface="Times New Roman" charset="0"/>
              </a:rPr>
              <a:t>s cash flow over a given period of time.</a:t>
            </a:r>
          </a:p>
          <a:p>
            <a:pPr eaLnBrk="1" hangingPunct="1">
              <a:lnSpc>
                <a:spcPct val="90000"/>
              </a:lnSpc>
              <a:buFontTx/>
              <a:buChar char="•"/>
            </a:pPr>
            <a:r>
              <a:rPr lang="en-US" sz="2800" smtClean="0">
                <a:solidFill>
                  <a:srgbClr val="000000"/>
                </a:solidFill>
                <a:latin typeface="Times New Roman" charset="0"/>
              </a:rPr>
              <a:t>Firm</a:t>
            </a:r>
            <a:r>
              <a:rPr lang="en-US" sz="2800" smtClean="0">
                <a:solidFill>
                  <a:srgbClr val="000000"/>
                </a:solidFill>
              </a:rPr>
              <a:t>’</a:t>
            </a:r>
            <a:r>
              <a:rPr lang="en-US" sz="2800" smtClean="0">
                <a:solidFill>
                  <a:srgbClr val="000000"/>
                </a:solidFill>
                <a:latin typeface="Times New Roman" charset="0"/>
              </a:rPr>
              <a:t>s cash flows fall into three categories:</a:t>
            </a:r>
          </a:p>
          <a:p>
            <a:pPr lvl="1" eaLnBrk="1" hangingPunct="1">
              <a:lnSpc>
                <a:spcPct val="90000"/>
              </a:lnSpc>
            </a:pPr>
            <a:r>
              <a:rPr lang="en-US" sz="2400" b="1" smtClean="0">
                <a:solidFill>
                  <a:srgbClr val="000000"/>
                </a:solidFill>
                <a:latin typeface="Times New Roman" charset="0"/>
              </a:rPr>
              <a:t>Operating flows:</a:t>
            </a:r>
            <a:r>
              <a:rPr lang="en-US" sz="2400" smtClean="0">
                <a:solidFill>
                  <a:srgbClr val="000000"/>
                </a:solidFill>
                <a:latin typeface="Times New Roman" charset="0"/>
              </a:rPr>
              <a:t> cash flows directly related to sale and production of the firm</a:t>
            </a:r>
            <a:r>
              <a:rPr lang="en-US" sz="2400" smtClean="0">
                <a:solidFill>
                  <a:srgbClr val="000000"/>
                </a:solidFill>
              </a:rPr>
              <a:t>’</a:t>
            </a:r>
            <a:r>
              <a:rPr lang="en-US" sz="2400" smtClean="0">
                <a:solidFill>
                  <a:srgbClr val="000000"/>
                </a:solidFill>
                <a:latin typeface="Times New Roman" charset="0"/>
              </a:rPr>
              <a:t>s products and services.</a:t>
            </a:r>
          </a:p>
          <a:p>
            <a:pPr lvl="1" eaLnBrk="1" hangingPunct="1">
              <a:lnSpc>
                <a:spcPct val="90000"/>
              </a:lnSpc>
            </a:pPr>
            <a:r>
              <a:rPr lang="en-US" sz="2400" b="1" smtClean="0">
                <a:solidFill>
                  <a:srgbClr val="000000"/>
                </a:solidFill>
                <a:latin typeface="Times New Roman" charset="0"/>
              </a:rPr>
              <a:t>Investment flows: </a:t>
            </a:r>
            <a:r>
              <a:rPr lang="en-US" sz="2400" smtClean="0">
                <a:solidFill>
                  <a:srgbClr val="000000"/>
                </a:solidFill>
                <a:latin typeface="Times New Roman" charset="0"/>
              </a:rPr>
              <a:t>cash flows associated with purchase and sale of both fixed assets and equity investments in other firms.</a:t>
            </a:r>
          </a:p>
          <a:p>
            <a:pPr lvl="1" eaLnBrk="1" hangingPunct="1">
              <a:lnSpc>
                <a:spcPct val="90000"/>
              </a:lnSpc>
            </a:pPr>
            <a:r>
              <a:rPr lang="en-US" sz="2400" b="1" smtClean="0">
                <a:solidFill>
                  <a:srgbClr val="000000"/>
                </a:solidFill>
                <a:latin typeface="Times New Roman" charset="0"/>
              </a:rPr>
              <a:t>Financing flows: </a:t>
            </a:r>
            <a:r>
              <a:rPr lang="en-US" sz="2400" smtClean="0">
                <a:solidFill>
                  <a:srgbClr val="000000"/>
                </a:solidFill>
                <a:latin typeface="Times New Roman" charset="0"/>
              </a:rPr>
              <a:t>cash flows that result from debt and equity financing transactions; include incurrence and repayment of debt, cash inflow from the sale of stock, and cash outflows to repurchase stock or pay cash dividends.</a:t>
            </a:r>
          </a:p>
          <a:p>
            <a:pPr lvl="1" eaLnBrk="1" hangingPunct="1">
              <a:lnSpc>
                <a:spcPct val="90000"/>
              </a:lnSpc>
            </a:pPr>
            <a:endParaRPr lang="en-US" sz="2400" smtClean="0">
              <a:latin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p>
            <a:r>
              <a:rPr lang="en-US"/>
              <a:t>© 2012 Pearson Prentice Hall. All rights reserved.</a:t>
            </a:r>
          </a:p>
        </p:txBody>
      </p:sp>
      <p:sp>
        <p:nvSpPr>
          <p:cNvPr id="13315" name="Slide Number Placeholder 4"/>
          <p:cNvSpPr>
            <a:spLocks noGrp="1"/>
          </p:cNvSpPr>
          <p:nvPr>
            <p:ph type="sldNum" sz="quarter" idx="11"/>
          </p:nvPr>
        </p:nvSpPr>
        <p:spPr>
          <a:noFill/>
        </p:spPr>
        <p:txBody>
          <a:bodyPr/>
          <a:lstStyle/>
          <a:p>
            <a:r>
              <a:rPr lang="en-US"/>
              <a:t>4-</a:t>
            </a:r>
            <a:fld id="{A0A4E170-DBB2-42E5-984A-967B46E3BBDB}" type="slidenum">
              <a:rPr lang="en-US"/>
              <a:pPr/>
              <a:t>4</a:t>
            </a:fld>
            <a:endParaRPr lang="en-US"/>
          </a:p>
        </p:txBody>
      </p:sp>
      <p:sp>
        <p:nvSpPr>
          <p:cNvPr id="13316"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Table 4.3 </a:t>
            </a:r>
            <a:br>
              <a:rPr lang="en-US" smtClean="0">
                <a:solidFill>
                  <a:srgbClr val="000000"/>
                </a:solidFill>
              </a:rPr>
            </a:br>
            <a:r>
              <a:rPr lang="en-US" smtClean="0">
                <a:solidFill>
                  <a:srgbClr val="000000"/>
                </a:solidFill>
              </a:rPr>
              <a:t>Inflows and Outflows of Cash</a:t>
            </a:r>
          </a:p>
        </p:txBody>
      </p:sp>
      <p:pic>
        <p:nvPicPr>
          <p:cNvPr id="13317" name="Picture 4" descr="tab0403"/>
          <p:cNvPicPr>
            <a:picLocks noChangeAspect="1" noChangeArrowheads="1"/>
          </p:cNvPicPr>
          <p:nvPr/>
        </p:nvPicPr>
        <p:blipFill>
          <a:blip r:embed="rId2" cstate="print"/>
          <a:srcRect/>
          <a:stretch>
            <a:fillRect/>
          </a:stretch>
        </p:blipFill>
        <p:spPr bwMode="auto">
          <a:xfrm>
            <a:off x="1852613" y="2562225"/>
            <a:ext cx="5438775" cy="26193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a:t>© 2012 Pearson Prentice Hall. All rights reserved.</a:t>
            </a:r>
          </a:p>
        </p:txBody>
      </p:sp>
      <p:sp>
        <p:nvSpPr>
          <p:cNvPr id="14339" name="Slide Number Placeholder 4"/>
          <p:cNvSpPr>
            <a:spLocks noGrp="1"/>
          </p:cNvSpPr>
          <p:nvPr>
            <p:ph type="sldNum" sz="quarter" idx="11"/>
          </p:nvPr>
        </p:nvSpPr>
        <p:spPr>
          <a:noFill/>
        </p:spPr>
        <p:txBody>
          <a:bodyPr/>
          <a:lstStyle/>
          <a:p>
            <a:r>
              <a:rPr lang="en-US"/>
              <a:t>4-</a:t>
            </a:r>
            <a:fld id="{0D0F0765-1C72-475D-945B-872B6BA82B6B}" type="slidenum">
              <a:rPr lang="en-US"/>
              <a:pPr/>
              <a:t>5</a:t>
            </a:fld>
            <a:endParaRPr lang="en-US"/>
          </a:p>
        </p:txBody>
      </p:sp>
      <p:sp>
        <p:nvSpPr>
          <p:cNvPr id="14340"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Table 4.4 Baker Corporation 2012 Income Statement ($000)</a:t>
            </a:r>
          </a:p>
        </p:txBody>
      </p:sp>
      <p:pic>
        <p:nvPicPr>
          <p:cNvPr id="14341" name="Picture 4" descr="tab0404"/>
          <p:cNvPicPr>
            <a:picLocks noChangeAspect="1" noChangeArrowheads="1"/>
          </p:cNvPicPr>
          <p:nvPr/>
        </p:nvPicPr>
        <p:blipFill>
          <a:blip r:embed="rId2" cstate="print"/>
          <a:srcRect/>
          <a:stretch>
            <a:fillRect/>
          </a:stretch>
        </p:blipFill>
        <p:spPr bwMode="auto">
          <a:xfrm>
            <a:off x="2247900" y="1666875"/>
            <a:ext cx="4648200" cy="45339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a:t>© 2012 Pearson Prentice Hall. All rights reserved.</a:t>
            </a:r>
          </a:p>
        </p:txBody>
      </p:sp>
      <p:sp>
        <p:nvSpPr>
          <p:cNvPr id="15363" name="Slide Number Placeholder 4"/>
          <p:cNvSpPr>
            <a:spLocks noGrp="1"/>
          </p:cNvSpPr>
          <p:nvPr>
            <p:ph type="sldNum" sz="quarter" idx="11"/>
          </p:nvPr>
        </p:nvSpPr>
        <p:spPr>
          <a:noFill/>
        </p:spPr>
        <p:txBody>
          <a:bodyPr/>
          <a:lstStyle/>
          <a:p>
            <a:r>
              <a:rPr lang="en-US"/>
              <a:t>4-</a:t>
            </a:r>
            <a:fld id="{0CA82C7C-2355-4E6A-A00C-829F99C341F1}" type="slidenum">
              <a:rPr lang="en-US"/>
              <a:pPr/>
              <a:t>6</a:t>
            </a:fld>
            <a:endParaRPr lang="en-US"/>
          </a:p>
        </p:txBody>
      </p:sp>
      <p:sp>
        <p:nvSpPr>
          <p:cNvPr id="15364"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Table 4.5a Baker Corporation Balance Sheets ($000)</a:t>
            </a:r>
          </a:p>
        </p:txBody>
      </p:sp>
      <p:pic>
        <p:nvPicPr>
          <p:cNvPr id="15365" name="Picture 4" descr="tab0405a"/>
          <p:cNvPicPr>
            <a:picLocks noChangeAspect="1" noChangeArrowheads="1"/>
          </p:cNvPicPr>
          <p:nvPr/>
        </p:nvPicPr>
        <p:blipFill>
          <a:blip r:embed="rId2" cstate="print"/>
          <a:srcRect/>
          <a:stretch>
            <a:fillRect/>
          </a:stretch>
        </p:blipFill>
        <p:spPr bwMode="auto">
          <a:xfrm>
            <a:off x="1042988" y="1955800"/>
            <a:ext cx="7056437" cy="39116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a:t>© 2012 Pearson Prentice Hall. All rights reserved.</a:t>
            </a:r>
          </a:p>
        </p:txBody>
      </p:sp>
      <p:sp>
        <p:nvSpPr>
          <p:cNvPr id="16387" name="Slide Number Placeholder 4"/>
          <p:cNvSpPr>
            <a:spLocks noGrp="1"/>
          </p:cNvSpPr>
          <p:nvPr>
            <p:ph type="sldNum" sz="quarter" idx="11"/>
          </p:nvPr>
        </p:nvSpPr>
        <p:spPr>
          <a:noFill/>
        </p:spPr>
        <p:txBody>
          <a:bodyPr/>
          <a:lstStyle/>
          <a:p>
            <a:r>
              <a:rPr lang="en-US"/>
              <a:t>4-</a:t>
            </a:r>
            <a:fld id="{CB56F192-7025-4D45-93C8-428772C043B2}" type="slidenum">
              <a:rPr lang="en-US"/>
              <a:pPr/>
              <a:t>7</a:t>
            </a:fld>
            <a:endParaRPr lang="en-US"/>
          </a:p>
        </p:txBody>
      </p:sp>
      <p:sp>
        <p:nvSpPr>
          <p:cNvPr id="16388"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Table 4.5b Baker Corporation Balance Sheets ($000)</a:t>
            </a:r>
          </a:p>
        </p:txBody>
      </p:sp>
      <p:pic>
        <p:nvPicPr>
          <p:cNvPr id="16389" name="Picture 5" descr="tab0405b"/>
          <p:cNvPicPr>
            <a:picLocks noChangeAspect="1" noChangeArrowheads="1"/>
          </p:cNvPicPr>
          <p:nvPr/>
        </p:nvPicPr>
        <p:blipFill>
          <a:blip r:embed="rId2" cstate="print"/>
          <a:srcRect/>
          <a:stretch>
            <a:fillRect/>
          </a:stretch>
        </p:blipFill>
        <p:spPr bwMode="auto">
          <a:xfrm>
            <a:off x="1152525" y="1954213"/>
            <a:ext cx="6837363" cy="39131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a:t>© 2012 Pearson Prentice Hall. All rights reserved.</a:t>
            </a:r>
          </a:p>
        </p:txBody>
      </p:sp>
      <p:sp>
        <p:nvSpPr>
          <p:cNvPr id="17411" name="Slide Number Placeholder 4"/>
          <p:cNvSpPr>
            <a:spLocks noGrp="1"/>
          </p:cNvSpPr>
          <p:nvPr>
            <p:ph type="sldNum" sz="quarter" idx="11"/>
          </p:nvPr>
        </p:nvSpPr>
        <p:spPr>
          <a:noFill/>
        </p:spPr>
        <p:txBody>
          <a:bodyPr/>
          <a:lstStyle/>
          <a:p>
            <a:r>
              <a:rPr lang="en-US"/>
              <a:t>4-</a:t>
            </a:r>
            <a:fld id="{FBCFA147-5117-44A2-9059-CD352D9E331E}" type="slidenum">
              <a:rPr lang="en-US"/>
              <a:pPr/>
              <a:t>8</a:t>
            </a:fld>
            <a:endParaRPr lang="en-US"/>
          </a:p>
        </p:txBody>
      </p:sp>
      <p:sp>
        <p:nvSpPr>
          <p:cNvPr id="17412" name="Rectangle 2"/>
          <p:cNvSpPr>
            <a:spLocks noGrp="1" noChangeArrowheads="1"/>
          </p:cNvSpPr>
          <p:nvPr>
            <p:ph type="title"/>
          </p:nvPr>
        </p:nvSpPr>
        <p:spPr>
          <a:xfrm>
            <a:off x="152400" y="120650"/>
            <a:ext cx="7162800" cy="1187450"/>
          </a:xfrm>
        </p:spPr>
        <p:txBody>
          <a:bodyPr/>
          <a:lstStyle/>
          <a:p>
            <a:pPr eaLnBrk="1" hangingPunct="1"/>
            <a:r>
              <a:rPr lang="en-US" sz="2400" smtClean="0">
                <a:solidFill>
                  <a:srgbClr val="000000"/>
                </a:solidFill>
              </a:rPr>
              <a:t>Table 4.6 Baker Corporation Statement of Cash Flows ($000) for the Year Ended December 31, 2012</a:t>
            </a:r>
          </a:p>
        </p:txBody>
      </p:sp>
      <p:pic>
        <p:nvPicPr>
          <p:cNvPr id="17413" name="Picture 6" descr="tab0406"/>
          <p:cNvPicPr>
            <a:picLocks noChangeAspect="1" noChangeArrowheads="1"/>
          </p:cNvPicPr>
          <p:nvPr/>
        </p:nvPicPr>
        <p:blipFill>
          <a:blip r:embed="rId2" cstate="print"/>
          <a:srcRect/>
          <a:stretch>
            <a:fillRect/>
          </a:stretch>
        </p:blipFill>
        <p:spPr bwMode="auto">
          <a:xfrm>
            <a:off x="2613025" y="1628775"/>
            <a:ext cx="3917950" cy="46085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a:t>© 2012 Pearson Prentice Hall. All rights reserved.</a:t>
            </a:r>
          </a:p>
        </p:txBody>
      </p:sp>
      <p:sp>
        <p:nvSpPr>
          <p:cNvPr id="18435" name="Slide Number Placeholder 4"/>
          <p:cNvSpPr>
            <a:spLocks noGrp="1"/>
          </p:cNvSpPr>
          <p:nvPr>
            <p:ph type="sldNum" sz="quarter" idx="11"/>
          </p:nvPr>
        </p:nvSpPr>
        <p:spPr>
          <a:noFill/>
        </p:spPr>
        <p:txBody>
          <a:bodyPr/>
          <a:lstStyle/>
          <a:p>
            <a:r>
              <a:rPr lang="en-US"/>
              <a:t>4-</a:t>
            </a:r>
            <a:fld id="{1DB7CC1E-BDB1-4EEA-A5B6-6B3B98B18683}" type="slidenum">
              <a:rPr lang="en-US"/>
              <a:pPr/>
              <a:t>9</a:t>
            </a:fld>
            <a:endParaRPr lang="en-US"/>
          </a:p>
        </p:txBody>
      </p:sp>
      <p:sp>
        <p:nvSpPr>
          <p:cNvPr id="18436"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Interpreting Statement of </a:t>
            </a:r>
            <a:br>
              <a:rPr lang="en-US" smtClean="0">
                <a:solidFill>
                  <a:srgbClr val="000000"/>
                </a:solidFill>
              </a:rPr>
            </a:br>
            <a:r>
              <a:rPr lang="en-US" smtClean="0">
                <a:solidFill>
                  <a:srgbClr val="000000"/>
                </a:solidFill>
              </a:rPr>
              <a:t>Cash Flows</a:t>
            </a:r>
          </a:p>
        </p:txBody>
      </p:sp>
      <p:sp>
        <p:nvSpPr>
          <p:cNvPr id="18437"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The statement of cash flows ties the balance sheet at the beginning of the period with the balance sheet at the end of the period after considering the performance of the firm during the period through the income statement.</a:t>
            </a:r>
          </a:p>
          <a:p>
            <a:pPr eaLnBrk="1" hangingPunct="1">
              <a:buFontTx/>
              <a:buChar char="•"/>
            </a:pPr>
            <a:r>
              <a:rPr lang="en-US" sz="2800" smtClean="0">
                <a:solidFill>
                  <a:srgbClr val="000000"/>
                </a:solidFill>
                <a:latin typeface="Times New Roman" charset="0"/>
              </a:rPr>
              <a:t>The net increase (or decrease) in cash and marketable securities should be equivalent to the difference between the cash and marketable securities on the balance sheet at the beginning of the year and the end of the year.</a:t>
            </a:r>
          </a:p>
        </p:txBody>
      </p:sp>
    </p:spTree>
  </p:cSld>
  <p:clrMapOvr>
    <a:masterClrMapping/>
  </p:clrMapOvr>
</p:sld>
</file>

<file path=ppt/theme/theme1.xml><?xml version="1.0" encoding="utf-8"?>
<a:theme xmlns:a="http://schemas.openxmlformats.org/drawingml/2006/main" name="gitman13e">
  <a:themeElements>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itman13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25000" smtClean="0">
            <a:ln>
              <a:noFill/>
            </a:ln>
            <a:solidFill>
              <a:schemeClr val="tx1"/>
            </a:solidFill>
            <a:effectLst/>
            <a:latin typeface="Arial" charset="0"/>
            <a:ea typeface="ＭＳ Ｐゴシック" charset="-128"/>
          </a:defRPr>
        </a:defPPr>
      </a:lstStyle>
    </a:lnDef>
  </a:objectDefaults>
  <a:extraClrSchemeLst>
    <a:extraClrScheme>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tman1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itman1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itman1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itman1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itman1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itman13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itman1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itman1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itman1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itman1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itman1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HD:Users:Lynn:Desktop:Gitman_13e:554402_Gitman13e_PPT:gitman13e.pot</Template>
  <TotalTime>193</TotalTime>
  <Words>705</Words>
  <Application>Microsoft Office PowerPoint</Application>
  <PresentationFormat>On-screen Show (4:3)</PresentationFormat>
  <Paragraphs>72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gitman13e</vt:lpstr>
      <vt:lpstr>Slide 1</vt:lpstr>
      <vt:lpstr>Analyzing the Firm’s Cash Flow</vt:lpstr>
      <vt:lpstr>Developing the Statement of Cash Flows</vt:lpstr>
      <vt:lpstr>Table 4.3  Inflows and Outflows of Cash</vt:lpstr>
      <vt:lpstr>Table 4.4 Baker Corporation 2012 Income Statement ($000)</vt:lpstr>
      <vt:lpstr>Table 4.5a Baker Corporation Balance Sheets ($000)</vt:lpstr>
      <vt:lpstr>Table 4.5b Baker Corporation Balance Sheets ($000)</vt:lpstr>
      <vt:lpstr>Table 4.6 Baker Corporation Statement of Cash Flows ($000) for the Year Ended December 31, 2012</vt:lpstr>
      <vt:lpstr>Interpreting Statement of  Cash Flows</vt:lpstr>
      <vt:lpstr>Operating Cash Flow</vt:lpstr>
      <vt:lpstr>Operating Cash Flow (cont.)</vt:lpstr>
      <vt:lpstr>Free Cash Flow</vt:lpstr>
      <vt:lpstr>Free Cash Flow (cont.)</vt:lpstr>
    </vt:vector>
  </TitlesOfParts>
  <Company>NSU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Hmu</dc:creator>
  <cp:lastModifiedBy>Rushdy</cp:lastModifiedBy>
  <cp:revision>39</cp:revision>
  <dcterms:created xsi:type="dcterms:W3CDTF">2011-03-10T02:59:10Z</dcterms:created>
  <dcterms:modified xsi:type="dcterms:W3CDTF">2015-03-04T19:34:57Z</dcterms:modified>
</cp:coreProperties>
</file>