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11"/>
  </p:notesMasterIdLst>
  <p:sldIdLst>
    <p:sldId id="257" r:id="rId2"/>
    <p:sldId id="259" r:id="rId3"/>
    <p:sldId id="260" r:id="rId4"/>
    <p:sldId id="261" r:id="rId5"/>
    <p:sldId id="262" r:id="rId6"/>
    <p:sldId id="263" r:id="rId7"/>
    <p:sldId id="264" r:id="rId8"/>
    <p:sldId id="266" r:id="rId9"/>
    <p:sldId id="267" r:id="rId10"/>
    <p:sldId id="269" r:id="rId11"/>
    <p:sldId id="270" r:id="rId12"/>
    <p:sldId id="271" r:id="rId13"/>
    <p:sldId id="272" r:id="rId14"/>
    <p:sldId id="273" r:id="rId15"/>
    <p:sldId id="274" r:id="rId16"/>
    <p:sldId id="275" r:id="rId17"/>
    <p:sldId id="276" r:id="rId18"/>
    <p:sldId id="277" r:id="rId19"/>
    <p:sldId id="279" r:id="rId20"/>
    <p:sldId id="281" r:id="rId21"/>
    <p:sldId id="389" r:id="rId22"/>
    <p:sldId id="283" r:id="rId23"/>
    <p:sldId id="284" r:id="rId24"/>
    <p:sldId id="285" r:id="rId25"/>
    <p:sldId id="286" r:id="rId26"/>
    <p:sldId id="390" r:id="rId27"/>
    <p:sldId id="287" r:id="rId28"/>
    <p:sldId id="391" r:id="rId29"/>
    <p:sldId id="289" r:id="rId30"/>
    <p:sldId id="291" r:id="rId31"/>
    <p:sldId id="292" r:id="rId32"/>
    <p:sldId id="293" r:id="rId33"/>
    <p:sldId id="294" r:id="rId34"/>
    <p:sldId id="296" r:id="rId35"/>
    <p:sldId id="297" r:id="rId36"/>
    <p:sldId id="298" r:id="rId37"/>
    <p:sldId id="299" r:id="rId38"/>
    <p:sldId id="300" r:id="rId39"/>
    <p:sldId id="301" r:id="rId40"/>
    <p:sldId id="302" r:id="rId41"/>
    <p:sldId id="392" r:id="rId42"/>
    <p:sldId id="393" r:id="rId43"/>
    <p:sldId id="305" r:id="rId44"/>
    <p:sldId id="306" r:id="rId45"/>
    <p:sldId id="308" r:id="rId46"/>
    <p:sldId id="309" r:id="rId47"/>
    <p:sldId id="310" r:id="rId48"/>
    <p:sldId id="311" r:id="rId49"/>
    <p:sldId id="312" r:id="rId50"/>
    <p:sldId id="313" r:id="rId51"/>
    <p:sldId id="314" r:id="rId52"/>
    <p:sldId id="315" r:id="rId53"/>
    <p:sldId id="316" r:id="rId54"/>
    <p:sldId id="317" r:id="rId55"/>
    <p:sldId id="319" r:id="rId56"/>
    <p:sldId id="320" r:id="rId57"/>
    <p:sldId id="321" r:id="rId58"/>
    <p:sldId id="322" r:id="rId59"/>
    <p:sldId id="323" r:id="rId60"/>
    <p:sldId id="324" r:id="rId61"/>
    <p:sldId id="325" r:id="rId62"/>
    <p:sldId id="326" r:id="rId63"/>
    <p:sldId id="328" r:id="rId64"/>
    <p:sldId id="329" r:id="rId65"/>
    <p:sldId id="330" r:id="rId66"/>
    <p:sldId id="331" r:id="rId67"/>
    <p:sldId id="333" r:id="rId68"/>
    <p:sldId id="334" r:id="rId69"/>
    <p:sldId id="337" r:id="rId70"/>
    <p:sldId id="338" r:id="rId71"/>
    <p:sldId id="339" r:id="rId72"/>
    <p:sldId id="340" r:id="rId73"/>
    <p:sldId id="341"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8" r:id="rId109"/>
    <p:sldId id="380" r:id="rId11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sz="3200"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sz="3200"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sz="3200"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sz="3200" kern="1200">
        <a:solidFill>
          <a:schemeClr val="tx1"/>
        </a:solidFill>
        <a:latin typeface="Verdana" charset="0"/>
        <a:ea typeface="ＭＳ Ｐゴシック" charset="-128"/>
        <a:cs typeface="+mn-cs"/>
      </a:defRPr>
    </a:lvl5pPr>
    <a:lvl6pPr marL="2286000" algn="l" defTabSz="914400" rtl="0" eaLnBrk="1" latinLnBrk="0" hangingPunct="1">
      <a:defRPr sz="3200" kern="1200">
        <a:solidFill>
          <a:schemeClr val="tx1"/>
        </a:solidFill>
        <a:latin typeface="Verdana" charset="0"/>
        <a:ea typeface="ＭＳ Ｐゴシック" charset="-128"/>
        <a:cs typeface="+mn-cs"/>
      </a:defRPr>
    </a:lvl6pPr>
    <a:lvl7pPr marL="2743200" algn="l" defTabSz="914400" rtl="0" eaLnBrk="1" latinLnBrk="0" hangingPunct="1">
      <a:defRPr sz="3200" kern="1200">
        <a:solidFill>
          <a:schemeClr val="tx1"/>
        </a:solidFill>
        <a:latin typeface="Verdana" charset="0"/>
        <a:ea typeface="ＭＳ Ｐゴシック" charset="-128"/>
        <a:cs typeface="+mn-cs"/>
      </a:defRPr>
    </a:lvl7pPr>
    <a:lvl8pPr marL="3200400" algn="l" defTabSz="914400" rtl="0" eaLnBrk="1" latinLnBrk="0" hangingPunct="1">
      <a:defRPr sz="3200" kern="1200">
        <a:solidFill>
          <a:schemeClr val="tx1"/>
        </a:solidFill>
        <a:latin typeface="Verdana" charset="0"/>
        <a:ea typeface="ＭＳ Ｐゴシック" charset="-128"/>
        <a:cs typeface="+mn-cs"/>
      </a:defRPr>
    </a:lvl8pPr>
    <a:lvl9pPr marL="3657600" algn="l" defTabSz="914400" rtl="0" eaLnBrk="1" latinLnBrk="0" hangingPunct="1">
      <a:defRPr sz="3200"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2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F2EA1DA-001E-4538-BAC8-CEA710A701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E8C5450-9814-484E-9EDE-EF1910B91638}" type="slidenum">
              <a:rPr lang="en-US" smtClean="0"/>
              <a:pPr/>
              <a:t>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1EAC3D1-DF9F-4C0A-A141-2ECD936E0052}" type="slidenum">
              <a:rPr lang="en-US" smtClean="0"/>
              <a:pPr/>
              <a:t>10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8773FE3-01A3-499C-B3ED-24B4A6DB833E}" type="slidenum">
              <a:rPr lang="en-US" smtClean="0"/>
              <a:pPr/>
              <a:t>11</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81BE208-9E44-472C-A233-21A9FF8F21DC}" type="slidenum">
              <a:rPr lang="en-US" smtClean="0"/>
              <a:pPr/>
              <a:t>12</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3EB2C9E8-D4C0-48EA-BBC9-63342783E2C3}" type="slidenum">
              <a:rPr lang="en-US" smtClean="0"/>
              <a:pPr/>
              <a:t>13</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3945B010-1C97-4724-BC4C-A09C05F3D6D8}" type="slidenum">
              <a:rPr lang="en-US" smtClean="0"/>
              <a:pPr/>
              <a:t>14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1EE6D6E-E6A4-4A4F-A5E7-E6E2822510B7}" type="slidenum">
              <a:rPr lang="en-US" smtClean="0"/>
              <a:pPr/>
              <a:t>15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D871509-17F3-4E58-A40F-57D4D1BFA54F}" type="slidenum">
              <a:rPr lang="en-US" smtClean="0"/>
              <a:pPr/>
              <a:t>16</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3FF3408-AFC4-4029-AF06-649988695D26}" type="slidenum">
              <a:rPr lang="en-US" smtClean="0"/>
              <a:pPr/>
              <a:t>17</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F51BEB9-69B9-4DA4-A732-CC6B9B1EDE25}" type="slidenum">
              <a:rPr lang="en-US" smtClean="0"/>
              <a:pPr/>
              <a:t>18</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DA03DB0-2F47-421F-A028-0648F2D4617E}" type="slidenum">
              <a:rPr lang="en-US" smtClean="0"/>
              <a:pPr/>
              <a:t>19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24116CC-D5A1-4536-BF57-6104A5C3FCD0}" type="slidenum">
              <a:rPr lang="en-US" smtClean="0"/>
              <a:pPr/>
              <a:t>2</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E351D946-9E83-4FF3-990C-D9EBF48856AA}" type="slidenum">
              <a:rPr lang="en-US" smtClean="0"/>
              <a:pPr/>
              <a:t>20</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A1A5B6FE-97E6-45F2-B2FC-D3C3FC103488}" type="slidenum">
              <a:rPr lang="en-US" smtClean="0"/>
              <a:pPr/>
              <a:t>21</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9E0D07F-8785-411D-A0B6-4FCA259E0661}" type="slidenum">
              <a:rPr lang="en-US" smtClean="0"/>
              <a:pPr/>
              <a:t>22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F922706-7606-433A-BBDC-BFE5ABB61B42}" type="slidenum">
              <a:rPr lang="en-US" smtClean="0"/>
              <a:pPr/>
              <a:t>23</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5699688-1CF6-4757-9F43-396AF94F0AEB}" type="slidenum">
              <a:rPr lang="en-US" smtClean="0"/>
              <a:pPr/>
              <a:t>24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84FEBA41-8577-49D8-9573-9949ADFA3498}" type="slidenum">
              <a:rPr lang="en-US" smtClean="0"/>
              <a:pPr/>
              <a:t>25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500523F-4159-44AA-A061-14FE5E13D5AE}" type="slidenum">
              <a:rPr lang="en-US" smtClean="0"/>
              <a:pPr/>
              <a:t>26</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8E4C5E8-7C2E-4A36-8618-89CF00FDBFE6}" type="slidenum">
              <a:rPr lang="en-US" smtClean="0"/>
              <a:pPr/>
              <a:t>27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6671094-6999-4F97-9828-D7279FFE20EF}" type="slidenum">
              <a:rPr lang="en-US" smtClean="0"/>
              <a:pPr/>
              <a:t>28</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3CE9909-F6E0-456D-9492-6D6E377C59CD}" type="slidenum">
              <a:rPr lang="en-US" smtClean="0"/>
              <a:pPr/>
              <a:t>29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DEBA13B-FC98-4975-AAA2-16647DDE5CE5}" type="slidenum">
              <a:rPr lang="en-US" smtClean="0"/>
              <a:pPr/>
              <a:t>3</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A83E282-5DDB-4A13-9579-A1B2B12398BA}" type="slidenum">
              <a:rPr lang="en-US" smtClean="0"/>
              <a:pPr/>
              <a:t>30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ED588D6-14C2-4544-99F7-9AF3A2C02A44}" type="slidenum">
              <a:rPr lang="en-US" smtClean="0"/>
              <a:pPr/>
              <a:t>31</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5CCCF2A-01B3-40F7-BB64-F113A4EAC365}" type="slidenum">
              <a:rPr lang="en-US" smtClean="0"/>
              <a:pPr/>
              <a:t>32</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C97316B-5795-4126-BEFB-0D05989DC7D7}" type="slidenum">
              <a:rPr lang="en-US" smtClean="0"/>
              <a:pPr/>
              <a:t>33</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0D26647-B468-4800-9BD8-0BBF0F802C53}" type="slidenum">
              <a:rPr lang="en-US" smtClean="0"/>
              <a:pPr/>
              <a:t>34</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F5F84427-1D1C-48FE-8534-CE97C1F8B997}" type="slidenum">
              <a:rPr lang="en-US" smtClean="0"/>
              <a:pPr/>
              <a:t>35</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082B024-18A8-462B-BA4B-0C3FBECE8B7F}" type="slidenum">
              <a:rPr lang="en-US" smtClean="0"/>
              <a:pPr/>
              <a:t>36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82B1CDF-84AF-4DF2-946E-1942E626D605}" type="slidenum">
              <a:rPr lang="en-US" smtClean="0"/>
              <a:pPr/>
              <a:t>37</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27EFB0DF-1963-41F8-864C-C6F73E2CE846}" type="slidenum">
              <a:rPr lang="en-US" smtClean="0"/>
              <a:pPr/>
              <a:t>38</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4D8D4411-83AB-443B-A2A0-2D3AC12A5304}" type="slidenum">
              <a:rPr lang="en-US" smtClean="0"/>
              <a:pPr/>
              <a:t>39</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5FE7EA1-03FC-490B-85FA-3A539C6C2ACE}" type="slidenum">
              <a:rPr lang="en-US" smtClean="0"/>
              <a:pPr/>
              <a:t>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DFF72D2-DBDB-4E0F-8FBC-544AD0F6FB14}" type="slidenum">
              <a:rPr lang="en-US" smtClean="0"/>
              <a:pPr/>
              <a:t>40</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6710FF2E-D542-4187-98A3-2126C1211888}" type="slidenum">
              <a:rPr lang="en-US" smtClean="0"/>
              <a:pPr/>
              <a:t>41</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A9201292-6E64-43C1-A5FD-AADC8BD51D68}" type="slidenum">
              <a:rPr lang="en-US" smtClean="0"/>
              <a:pPr/>
              <a:t>42</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C0B26C38-C22A-4E49-B851-C510B46C8994}" type="slidenum">
              <a:rPr lang="en-US" smtClean="0"/>
              <a:pPr/>
              <a:t>43</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7C4F876C-6A47-461F-A06C-E1D22C26E9FE}" type="slidenum">
              <a:rPr lang="en-US" smtClean="0"/>
              <a:pPr/>
              <a:t>44</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24D620D-CD5B-4DE2-8657-F7DBBBC6B559}" type="slidenum">
              <a:rPr lang="en-US" smtClean="0"/>
              <a:pPr/>
              <a:t>45</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8C479D4A-FF4E-470A-855C-741E2CD226E1}" type="slidenum">
              <a:rPr lang="en-US" smtClean="0"/>
              <a:pPr/>
              <a:t>46</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B7D19B7F-BAD1-44FD-B832-1182BBC60CAE}" type="slidenum">
              <a:rPr lang="en-US" smtClean="0"/>
              <a:pPr/>
              <a:t>47</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469002D3-384C-4E36-BF7C-CC74FC35CA4A}" type="slidenum">
              <a:rPr lang="en-US" smtClean="0"/>
              <a:pPr/>
              <a:t>48</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326DFD5D-222E-478E-A4CF-E2DB9D144B42}" type="slidenum">
              <a:rPr lang="en-US" smtClean="0"/>
              <a:pPr/>
              <a:t>49</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43F85CB-4783-4A61-AD36-0B0D04534C91}" type="slidenum">
              <a:rPr lang="en-US" smtClean="0"/>
              <a:pPr/>
              <a:t>5</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B01214F2-FE63-4F23-90FC-C127C463C05D}" type="slidenum">
              <a:rPr lang="en-US" smtClean="0"/>
              <a:pPr/>
              <a:t>50</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FF3CA72-0A2A-4382-8507-AD0C48FC0E0B}" type="slidenum">
              <a:rPr lang="en-US" smtClean="0"/>
              <a:pPr/>
              <a:t>51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3AB3A288-FF21-4F72-91A4-D146F8C6BC1E}" type="slidenum">
              <a:rPr lang="en-US" smtClean="0"/>
              <a:pPr/>
              <a:t>52</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34F9D13A-850C-438B-95BF-E5CC9F6B8366}" type="slidenum">
              <a:rPr lang="en-US" smtClean="0"/>
              <a:pPr/>
              <a:t>53</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3599D1A-ACE8-4F14-B7F2-84A32A791973}" type="slidenum">
              <a:rPr lang="en-US" smtClean="0"/>
              <a:pPr/>
              <a:t>54</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C3F99FF0-9783-4207-8CE4-B3518D5CDDE0}" type="slidenum">
              <a:rPr lang="en-US" smtClean="0"/>
              <a:pPr/>
              <a:t>55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0B16AFD8-6980-4A61-9523-E1DEDAEF3390}" type="slidenum">
              <a:rPr lang="en-US" smtClean="0"/>
              <a:pPr/>
              <a:t>56</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C68F504E-B5D6-4B95-989A-7C9166FC28B5}" type="slidenum">
              <a:rPr lang="en-US" smtClean="0"/>
              <a:pPr/>
              <a:t>57</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CE0E2D14-D169-48AC-9025-AB82E7E5A0C7}" type="slidenum">
              <a:rPr lang="en-US" smtClean="0"/>
              <a:pPr/>
              <a:t>58</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AD9818A9-F2A7-46CD-B4DF-A45026EB0FFC}" type="slidenum">
              <a:rPr lang="en-US" smtClean="0"/>
              <a:pPr/>
              <a:t>59</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EB4B890-59BE-4537-8300-A8F17B1A83C7}" type="slidenum">
              <a:rPr lang="en-US" smtClean="0"/>
              <a:pPr/>
              <a:t>6</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6A4DA14F-A77D-4DB1-93C9-9B64738119D3}" type="slidenum">
              <a:rPr lang="en-US" smtClean="0"/>
              <a:pPr/>
              <a:t>60</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46E11133-1FFE-4696-B73B-EE73612CAC53}" type="slidenum">
              <a:rPr lang="en-US" smtClean="0"/>
              <a:pPr/>
              <a:t>61</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20A09312-23A4-4837-ACD8-3D2B46BFEFB6}" type="slidenum">
              <a:rPr lang="en-US" smtClean="0"/>
              <a:pPr/>
              <a:t>62</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4DBEC170-E8D1-4F4B-8158-8DA04EF46DC5}" type="slidenum">
              <a:rPr lang="en-US" smtClean="0"/>
              <a:pPr/>
              <a:t>63</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EC637F75-77EF-4205-85DD-BDC56CD9A2A4}" type="slidenum">
              <a:rPr lang="en-US" smtClean="0"/>
              <a:pPr/>
              <a:t>64</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D8E86789-61FB-46D3-BE7D-93E30FE76AC0}" type="slidenum">
              <a:rPr lang="en-US" smtClean="0"/>
              <a:pPr/>
              <a:t>65</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EB2B6F03-A6F8-48FD-A992-3422DDC42870}" type="slidenum">
              <a:rPr lang="en-US" smtClean="0"/>
              <a:pPr/>
              <a:t>66</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0686F0CE-93AF-4CFD-8D0A-B07C5F8FC558}" type="slidenum">
              <a:rPr lang="en-US" smtClean="0"/>
              <a:pPr/>
              <a:t>67</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1C10364D-7086-4BA2-82B3-625D524C1346}" type="slidenum">
              <a:rPr lang="en-US" smtClean="0"/>
              <a:pPr/>
              <a:t>68</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5C1C60CA-59F2-4D77-9275-61BD3EFC0CCB}" type="slidenum">
              <a:rPr lang="en-US" smtClean="0"/>
              <a:pPr/>
              <a:t>69</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C980FF5-FFDF-4B3D-9D76-7774FCE5AE24}" type="slidenum">
              <a:rPr lang="en-US" smtClean="0"/>
              <a:pPr/>
              <a:t>7</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DAC517D7-881A-4B0B-A5B7-A997A6E5C3A2}" type="slidenum">
              <a:rPr lang="en-US" smtClean="0"/>
              <a:pPr/>
              <a:t>70</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4BE44AF0-EC54-4195-B9B5-50E46080CB0C}" type="slidenum">
              <a:rPr lang="en-US" smtClean="0"/>
              <a:pPr/>
              <a:t>71</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50A980F7-1868-4BC6-81B9-35FE9D2480CF}" type="slidenum">
              <a:rPr lang="en-US" smtClean="0"/>
              <a:pPr/>
              <a:t>72</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E4F0D4BB-A270-4622-9E02-6C70D4824851}" type="slidenum">
              <a:rPr lang="en-US" smtClean="0"/>
              <a:pPr/>
              <a:t>73</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3CEB16AF-BD88-4AFE-834B-838CE7FA6854}" type="slidenum">
              <a:rPr lang="en-US" smtClean="0"/>
              <a:pPr/>
              <a:t>75</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3A2BFD14-FCED-4754-B614-D5F991673977}" type="slidenum">
              <a:rPr lang="en-US" smtClean="0"/>
              <a:pPr/>
              <a:t>76</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34F65932-1095-4784-A409-040E39356CA7}" type="slidenum">
              <a:rPr lang="en-US" smtClean="0"/>
              <a:pPr/>
              <a:t>77</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F41142B-74B2-4C2F-96C3-B76B9B70C8C2}" type="slidenum">
              <a:rPr lang="en-US" smtClean="0"/>
              <a:pPr/>
              <a:t>78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7AA56172-ABC9-4D8B-9C78-652D10512441}" type="slidenum">
              <a:rPr lang="en-US" smtClean="0"/>
              <a:pPr/>
              <a:t>79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2632E9A8-4455-445F-9434-9554EA6B1338}" type="slidenum">
              <a:rPr lang="en-US" smtClean="0"/>
              <a:pPr/>
              <a:t>80</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87CD2F23-D92E-44B5-9419-D2871FE2FDE4}" type="slidenum">
              <a:rPr lang="en-US" smtClean="0"/>
              <a:pPr/>
              <a:t>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9BF287AB-0036-48E3-A131-575B054A1D6B}" type="slidenum">
              <a:rPr lang="en-US" smtClean="0"/>
              <a:pPr/>
              <a:t>81</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E4F1EC36-6CC4-445D-8BC5-2B9185DE303C}" type="slidenum">
              <a:rPr lang="en-US" smtClean="0"/>
              <a:pPr/>
              <a:t>82</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B83C358F-6030-45C5-AEDB-0D922E2B9A57}" type="slidenum">
              <a:rPr lang="en-US" smtClean="0"/>
              <a:pPr/>
              <a:t>83</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6FDFDE72-020F-4B7F-A681-069A52A588F6}" type="slidenum">
              <a:rPr lang="en-US" smtClean="0"/>
              <a:pPr/>
              <a:t>84</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7418B4B9-51EB-4FA8-BB8C-FFD991F82BDD}" type="slidenum">
              <a:rPr lang="en-US" smtClean="0"/>
              <a:pPr/>
              <a:t>85</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C6E80E17-843F-4619-9502-7E9C9E6B6A95}" type="slidenum">
              <a:rPr lang="en-US" smtClean="0"/>
              <a:pPr/>
              <a:t>86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A9E3B8D2-C1C6-47FB-9A17-6F875C396F73}" type="slidenum">
              <a:rPr lang="en-US" smtClean="0"/>
              <a:pPr/>
              <a:t>87</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74B97DF5-4814-4295-AE70-395B6CD516C6}" type="slidenum">
              <a:rPr lang="en-US" smtClean="0"/>
              <a:pPr/>
              <a:t>88</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CF533C4A-9546-422E-8E52-2FBCC3D5D6FE}" type="slidenum">
              <a:rPr lang="en-US" smtClean="0"/>
              <a:pPr/>
              <a:t>89</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33BACBE0-CD74-4B8B-9694-0F0E52E7B8FE}" type="slidenum">
              <a:rPr lang="en-US" smtClean="0"/>
              <a:pPr/>
              <a:t>90</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5854434-9A08-4AE8-8B5A-969E61FCE632}" type="slidenum">
              <a:rPr lang="en-US" smtClean="0"/>
              <a:pPr/>
              <a:t>9</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FB5EBD3-10A0-4D43-A4A6-0F166CB1D195}" type="slidenum">
              <a:rPr lang="en-US" smtClean="0"/>
              <a:pPr/>
              <a:t>91</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7ACD46E9-91BB-4D02-A135-B7302D79B697}" type="slidenum">
              <a:rPr lang="en-US" smtClean="0"/>
              <a:pPr/>
              <a:t>92</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9825F8EC-A387-455A-BF4D-AC42D05708AD}" type="slidenum">
              <a:rPr lang="en-US" smtClean="0"/>
              <a:pPr/>
              <a:t>93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0E6D15FB-6B16-4402-8175-414D9675392D}" type="slidenum">
              <a:rPr lang="en-US" smtClean="0"/>
              <a:pPr/>
              <a:t>94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209867CF-B2E1-4E33-9B2F-FE35FA587399}" type="slidenum">
              <a:rPr lang="en-US" smtClean="0"/>
              <a:pPr/>
              <a:t>95</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245762"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245763" name="Rectangle 3"/>
          <p:cNvSpPr>
            <a:spLocks noGrp="1" noChangeArrowheads="1"/>
          </p:cNvSpPr>
          <p:nvPr>
            <p:ph type="subTitle" idx="1"/>
          </p:nvPr>
        </p:nvSpPr>
        <p:spPr>
          <a:xfrm>
            <a:off x="1371600" y="3270250"/>
            <a:ext cx="6400800" cy="2209800"/>
          </a:xfrm>
        </p:spPr>
        <p:txBody>
          <a:bodyPr/>
          <a:lstStyle>
            <a:lvl1pPr marL="0" indent="0" algn="ctr">
              <a:buFont typeface="Wingdings"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8B0FB4DE-6C2A-41BB-B33C-BD126134E6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21AB02-EBD2-4B80-8406-30B51CDBE6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BA9F2-A1B6-40AE-B63A-2D47E0EB13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9C5967-337D-497D-80C5-259EBAFDA9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8BEDF-B179-4EEC-BBA2-1B5B01A7ED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5C064-EBD4-4D47-B013-166CA97A32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89981-2FFF-44FC-A577-1726F2612C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DE1B9F-887E-4510-98B9-C904776867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D15574-641E-4564-93F5-074808EDF8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3C01FF-E7B4-4AF5-9457-9E2CECEC9A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7E4CFD-A0D0-4E2E-BE25-28BF467CCA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27A383-8514-4B3D-B9F6-639B99B04A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DB2D98-C736-4A8C-BE74-164C2B47C9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474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2447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24474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E8F303E-D1F9-4D0F-B037-9AFF97F054EE}" type="slidenum">
              <a:rPr lang="en-US"/>
              <a:pPr>
                <a:defRPr/>
              </a:pPr>
              <a:t>‹#›</a:t>
            </a:fld>
            <a:endParaRPr lang="en-US"/>
          </a:p>
        </p:txBody>
      </p:sp>
      <p:sp>
        <p:nvSpPr>
          <p:cNvPr id="24474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24474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ea typeface="+mn-ea"/>
            </a:endParaRPr>
          </a:p>
        </p:txBody>
      </p:sp>
      <p:sp>
        <p:nvSpPr>
          <p:cNvPr id="24474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24474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Garamond" charset="0"/>
          <a:ea typeface="ＭＳ Ｐゴシック" charset="-128"/>
        </a:defRPr>
      </a:lvl2pPr>
      <a:lvl3pPr algn="l" rtl="0" eaLnBrk="0" fontAlgn="base" hangingPunct="0">
        <a:spcBef>
          <a:spcPct val="0"/>
        </a:spcBef>
        <a:spcAft>
          <a:spcPct val="0"/>
        </a:spcAft>
        <a:defRPr sz="4400">
          <a:solidFill>
            <a:schemeClr val="tx2"/>
          </a:solidFill>
          <a:latin typeface="Garamond" charset="0"/>
          <a:ea typeface="ＭＳ Ｐゴシック" charset="-128"/>
        </a:defRPr>
      </a:lvl3pPr>
      <a:lvl4pPr algn="l" rtl="0" eaLnBrk="0" fontAlgn="base" hangingPunct="0">
        <a:spcBef>
          <a:spcPct val="0"/>
        </a:spcBef>
        <a:spcAft>
          <a:spcPct val="0"/>
        </a:spcAft>
        <a:defRPr sz="4400">
          <a:solidFill>
            <a:schemeClr val="tx2"/>
          </a:solidFill>
          <a:latin typeface="Garamond" charset="0"/>
          <a:ea typeface="ＭＳ Ｐゴシック" charset="-128"/>
        </a:defRPr>
      </a:lvl4pPr>
      <a:lvl5pPr algn="l" rtl="0" eaLnBrk="0" fontAlgn="base" hangingPunct="0">
        <a:spcBef>
          <a:spcPct val="0"/>
        </a:spcBef>
        <a:spcAft>
          <a:spcPct val="0"/>
        </a:spcAft>
        <a:defRPr sz="4400">
          <a:solidFill>
            <a:schemeClr val="tx2"/>
          </a:solidFill>
          <a:latin typeface="Garamond" charset="0"/>
          <a:ea typeface="ＭＳ Ｐゴシック"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p"/>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2"/>
        </a:buClr>
        <a:buSzPct val="75000"/>
        <a:buFont typeface="Wingdings" charset="2"/>
        <a:buChar char="n"/>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p"/>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80000"/>
        <a:buFont typeface="Wingdings"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0.v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24.jpeg"/><Relationship Id="rId4"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27.jpeg"/><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GB" smtClean="0"/>
              <a:t>CHAPTER 4</a:t>
            </a:r>
          </a:p>
        </p:txBody>
      </p:sp>
      <p:sp>
        <p:nvSpPr>
          <p:cNvPr id="13315" name="Rectangle 3"/>
          <p:cNvSpPr>
            <a:spLocks noGrp="1" noChangeArrowheads="1"/>
          </p:cNvSpPr>
          <p:nvPr>
            <p:ph type="subTitle" idx="1"/>
          </p:nvPr>
        </p:nvSpPr>
        <p:spPr/>
        <p:txBody>
          <a:bodyPr/>
          <a:lstStyle/>
          <a:p>
            <a:pPr eaLnBrk="1" hangingPunct="1"/>
            <a:r>
              <a:rPr lang="en-GB" sz="3600" b="1" smtClean="0"/>
              <a:t>PROBABILITY</a:t>
            </a:r>
          </a:p>
        </p:txBody>
      </p:sp>
      <p:sp>
        <p:nvSpPr>
          <p:cNvPr id="1331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z="3200" smtClean="0"/>
              <a:t>Simple and Compound Events</a:t>
            </a:r>
          </a:p>
        </p:txBody>
      </p:sp>
      <p:sp>
        <p:nvSpPr>
          <p:cNvPr id="22531" name="Rectangle 3"/>
          <p:cNvSpPr>
            <a:spLocks noGrp="1" noChangeArrowheads="1"/>
          </p:cNvSpPr>
          <p:nvPr>
            <p:ph type="body" idx="1"/>
          </p:nvPr>
        </p:nvSpPr>
        <p:spPr>
          <a:xfrm>
            <a:off x="381000" y="1600200"/>
            <a:ext cx="8415338" cy="4114800"/>
          </a:xfrm>
        </p:spPr>
        <p:txBody>
          <a:bodyPr/>
          <a:lstStyle/>
          <a:p>
            <a:pPr eaLnBrk="1" hangingPunct="1">
              <a:buFont typeface="Wingdings" charset="2"/>
              <a:buChar char=" "/>
            </a:pPr>
            <a:endParaRPr lang="en-GB" smtClean="0">
              <a:solidFill>
                <a:schemeClr val="hlink"/>
              </a:solidFill>
            </a:endParaRPr>
          </a:p>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An </a:t>
            </a:r>
            <a:r>
              <a:rPr lang="en-GB" b="1" i="1" u="sng" smtClean="0">
                <a:solidFill>
                  <a:schemeClr val="hlink"/>
                </a:solidFill>
              </a:rPr>
              <a:t>event</a:t>
            </a:r>
            <a:r>
              <a:rPr lang="en-GB" smtClean="0"/>
              <a:t> is a collection of one or more of the outcomes of an experiment.</a:t>
            </a:r>
          </a:p>
        </p:txBody>
      </p:sp>
      <p:sp>
        <p:nvSpPr>
          <p:cNvPr id="2253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z="3200" smtClean="0"/>
              <a:t>Example 4-30</a:t>
            </a:r>
          </a:p>
        </p:txBody>
      </p:sp>
      <p:sp>
        <p:nvSpPr>
          <p:cNvPr id="110595" name="Rectangle 3"/>
          <p:cNvSpPr>
            <a:spLocks noGrp="1" noChangeArrowheads="1"/>
          </p:cNvSpPr>
          <p:nvPr>
            <p:ph type="body" idx="1"/>
          </p:nvPr>
        </p:nvSpPr>
        <p:spPr>
          <a:xfrm>
            <a:off x="395288" y="2017713"/>
            <a:ext cx="8559800" cy="4114800"/>
          </a:xfrm>
        </p:spPr>
        <p:txBody>
          <a:bodyPr/>
          <a:lstStyle/>
          <a:p>
            <a:pPr eaLnBrk="1" hangingPunct="1">
              <a:lnSpc>
                <a:spcPct val="90000"/>
              </a:lnSpc>
              <a:buFont typeface="Wingdings" charset="2"/>
              <a:buChar char=" "/>
            </a:pPr>
            <a:r>
              <a:rPr lang="en-GB" sz="2400" smtClean="0"/>
              <a:t>A university president has proposed that all students must take a course in ethics as a requirement for graduation. Three hundred faculty members  and students from this university were asked about their opinion on this issue. Table 4.9 gives a two-way classification of the responses of these faculty members and students.</a:t>
            </a:r>
          </a:p>
          <a:p>
            <a:pPr eaLnBrk="1" hangingPunct="1">
              <a:lnSpc>
                <a:spcPct val="90000"/>
              </a:lnSpc>
              <a:buFont typeface="Wingdings" charset="2"/>
              <a:buChar char=" "/>
            </a:pPr>
            <a:endParaRPr lang="en-GB" sz="2400" smtClean="0"/>
          </a:p>
          <a:p>
            <a:pPr eaLnBrk="1" hangingPunct="1">
              <a:lnSpc>
                <a:spcPct val="90000"/>
              </a:lnSpc>
              <a:buFont typeface="Wingdings" charset="2"/>
              <a:buChar char=" "/>
            </a:pPr>
            <a:r>
              <a:rPr lang="en-GB" sz="2400" smtClean="0"/>
              <a:t>Find the probability that one person selected at random from these 300 persons is a faculty member or is in favor of this proposal.</a:t>
            </a:r>
            <a:endParaRPr lang="en-US" sz="2400" smtClean="0"/>
          </a:p>
        </p:txBody>
      </p:sp>
      <p:sp>
        <p:nvSpPr>
          <p:cNvPr id="11059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3200" smtClean="0"/>
              <a:t>Table 4.9 Two-Way Classification of Responses</a:t>
            </a:r>
          </a:p>
        </p:txBody>
      </p:sp>
      <p:sp>
        <p:nvSpPr>
          <p:cNvPr id="111619" name="Text Box 29"/>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11620" name="Picture 32" descr="table_04_09"/>
          <p:cNvPicPr>
            <a:picLocks noChangeAspect="1" noChangeArrowheads="1"/>
          </p:cNvPicPr>
          <p:nvPr/>
        </p:nvPicPr>
        <p:blipFill>
          <a:blip r:embed="rId2"/>
          <a:srcRect/>
          <a:stretch>
            <a:fillRect/>
          </a:stretch>
        </p:blipFill>
        <p:spPr bwMode="auto">
          <a:xfrm>
            <a:off x="1828800" y="2384425"/>
            <a:ext cx="5562600" cy="1544638"/>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3600" smtClean="0"/>
              <a:t>Example 4-30: Solution</a:t>
            </a:r>
          </a:p>
        </p:txBody>
      </p:sp>
      <p:sp>
        <p:nvSpPr>
          <p:cNvPr id="112643" name="Rectangle 3"/>
          <p:cNvSpPr>
            <a:spLocks noGrp="1" noChangeArrowheads="1"/>
          </p:cNvSpPr>
          <p:nvPr>
            <p:ph type="body" idx="1"/>
          </p:nvPr>
        </p:nvSpPr>
        <p:spPr>
          <a:xfrm>
            <a:off x="539750" y="1676400"/>
            <a:ext cx="8604250" cy="4435475"/>
          </a:xfrm>
        </p:spPr>
        <p:txBody>
          <a:bodyPr/>
          <a:lstStyle/>
          <a:p>
            <a:pPr eaLnBrk="1" hangingPunct="1">
              <a:lnSpc>
                <a:spcPct val="90000"/>
              </a:lnSpc>
              <a:buFont typeface="Wingdings" charset="2"/>
              <a:buNone/>
            </a:pPr>
            <a:r>
              <a:rPr lang="en-GB" sz="2400" smtClean="0"/>
              <a:t>Let us define the following events:</a:t>
            </a:r>
          </a:p>
          <a:p>
            <a:pPr lvl="1" eaLnBrk="1" hangingPunct="1">
              <a:lnSpc>
                <a:spcPct val="90000"/>
              </a:lnSpc>
              <a:buFont typeface="Wingdings" charset="2"/>
              <a:buNone/>
            </a:pPr>
            <a:r>
              <a:rPr lang="en-GB" sz="2000" i="1" smtClean="0"/>
              <a:t>A</a:t>
            </a:r>
            <a:r>
              <a:rPr lang="en-GB" sz="2000" smtClean="0"/>
              <a:t> = the person selected is a faculty member</a:t>
            </a:r>
          </a:p>
          <a:p>
            <a:pPr lvl="1" eaLnBrk="1" hangingPunct="1">
              <a:lnSpc>
                <a:spcPct val="90000"/>
              </a:lnSpc>
              <a:buFont typeface="Wingdings" charset="2"/>
              <a:buNone/>
            </a:pPr>
            <a:r>
              <a:rPr lang="en-GB" sz="2000" i="1" smtClean="0"/>
              <a:t>B</a:t>
            </a:r>
            <a:r>
              <a:rPr lang="en-GB" sz="2000" smtClean="0"/>
              <a:t> = the person selected is in favor of the proposal</a:t>
            </a:r>
          </a:p>
          <a:p>
            <a:pPr lvl="1" eaLnBrk="1" hangingPunct="1">
              <a:lnSpc>
                <a:spcPct val="90000"/>
              </a:lnSpc>
              <a:buFont typeface="Wingdings" charset="2"/>
              <a:buNone/>
            </a:pPr>
            <a:endParaRPr lang="en-GB" sz="2000" smtClean="0"/>
          </a:p>
          <a:p>
            <a:pPr eaLnBrk="1" hangingPunct="1">
              <a:lnSpc>
                <a:spcPct val="90000"/>
              </a:lnSpc>
              <a:buFont typeface="Wingdings" charset="2"/>
              <a:buNone/>
            </a:pPr>
            <a:r>
              <a:rPr lang="en-GB" sz="2400" smtClean="0"/>
              <a:t>From the information in the Table 4.9,</a:t>
            </a:r>
          </a:p>
          <a:p>
            <a:pPr lvl="1" eaLnBrk="1" hangingPunct="1">
              <a:lnSpc>
                <a:spcPct val="90000"/>
              </a:lnSpc>
              <a:buFont typeface="Wingdings" charset="2"/>
              <a:buNone/>
            </a:pPr>
            <a:r>
              <a:rPr lang="en-GB" sz="2000" i="1" smtClean="0"/>
              <a:t>P</a:t>
            </a:r>
            <a:r>
              <a:rPr lang="en-GB" sz="2000" smtClean="0"/>
              <a:t>(</a:t>
            </a:r>
            <a:r>
              <a:rPr lang="en-GB" sz="2000" i="1" smtClean="0"/>
              <a:t>A</a:t>
            </a:r>
            <a:r>
              <a:rPr lang="en-GB" sz="2000" smtClean="0"/>
              <a:t>) = 70/300 = .2333</a:t>
            </a:r>
          </a:p>
          <a:p>
            <a:pPr lvl="1" eaLnBrk="1" hangingPunct="1">
              <a:lnSpc>
                <a:spcPct val="90000"/>
              </a:lnSpc>
              <a:buFont typeface="Wingdings" charset="2"/>
              <a:buNone/>
            </a:pPr>
            <a:r>
              <a:rPr lang="en-GB" sz="2000" i="1" smtClean="0"/>
              <a:t>P</a:t>
            </a:r>
            <a:r>
              <a:rPr lang="en-GB" sz="2000" smtClean="0"/>
              <a:t>(</a:t>
            </a:r>
            <a:r>
              <a:rPr lang="en-GB" sz="2000" i="1" smtClean="0"/>
              <a:t>B</a:t>
            </a:r>
            <a:r>
              <a:rPr lang="en-GB" sz="2000" smtClean="0"/>
              <a:t>) = 135/300 = .4500</a:t>
            </a:r>
          </a:p>
          <a:p>
            <a:pPr lvl="1" eaLnBrk="1" hangingPunct="1">
              <a:lnSpc>
                <a:spcPct val="90000"/>
              </a:lnSpc>
              <a:buFont typeface="Wingdings" charset="2"/>
              <a:buNone/>
            </a:pPr>
            <a:r>
              <a:rPr lang="en-GB" sz="2000" i="1" smtClean="0"/>
              <a:t>P</a:t>
            </a:r>
            <a:r>
              <a:rPr lang="en-GB" sz="2000" smtClean="0"/>
              <a:t>(A and B) = </a:t>
            </a:r>
            <a:r>
              <a:rPr lang="en-GB" sz="2000" i="1" smtClean="0"/>
              <a:t>P</a:t>
            </a:r>
            <a:r>
              <a:rPr lang="en-GB" sz="2000" smtClean="0"/>
              <a:t>(</a:t>
            </a:r>
            <a:r>
              <a:rPr lang="en-GB" sz="2000" i="1" smtClean="0"/>
              <a:t>A</a:t>
            </a:r>
            <a:r>
              <a:rPr lang="en-GB" sz="2000" smtClean="0"/>
              <a:t>) </a:t>
            </a:r>
            <a:r>
              <a:rPr lang="en-GB" sz="2000" i="1" smtClean="0"/>
              <a:t>P(B </a:t>
            </a:r>
            <a:r>
              <a:rPr lang="en-GB" sz="2000" smtClean="0"/>
              <a:t>| </a:t>
            </a:r>
            <a:r>
              <a:rPr lang="en-GB" sz="2000" i="1" smtClean="0"/>
              <a:t>A</a:t>
            </a:r>
            <a:r>
              <a:rPr lang="en-GB" sz="2000" smtClean="0"/>
              <a:t>) = (70/300)(45/70) = .1500</a:t>
            </a:r>
          </a:p>
          <a:p>
            <a:pPr lvl="1" eaLnBrk="1" hangingPunct="1">
              <a:lnSpc>
                <a:spcPct val="90000"/>
              </a:lnSpc>
              <a:buFont typeface="Wingdings" charset="2"/>
              <a:buNone/>
            </a:pPr>
            <a:endParaRPr lang="en-GB" sz="2000" smtClean="0"/>
          </a:p>
          <a:p>
            <a:pPr eaLnBrk="1" hangingPunct="1">
              <a:lnSpc>
                <a:spcPct val="90000"/>
              </a:lnSpc>
              <a:buFont typeface="Wingdings" charset="2"/>
              <a:buNone/>
            </a:pPr>
            <a:r>
              <a:rPr lang="en-GB" sz="2400" smtClean="0"/>
              <a:t>Using the addition rule, we obtain</a:t>
            </a:r>
          </a:p>
          <a:p>
            <a:pPr lvl="1" eaLnBrk="1" hangingPunct="1">
              <a:lnSpc>
                <a:spcPct val="90000"/>
              </a:lnSpc>
              <a:buFont typeface="Wingdings" charset="2"/>
              <a:buNone/>
            </a:pPr>
            <a:r>
              <a:rPr lang="en-GB" sz="2000" i="1" smtClean="0"/>
              <a:t>P</a:t>
            </a:r>
            <a:r>
              <a:rPr lang="en-GB" sz="2000" smtClean="0"/>
              <a:t>(</a:t>
            </a:r>
            <a:r>
              <a:rPr lang="en-GB" sz="2000" i="1" smtClean="0"/>
              <a:t>A</a:t>
            </a:r>
            <a:r>
              <a:rPr lang="en-GB" sz="2000" smtClean="0"/>
              <a:t> or </a:t>
            </a:r>
            <a:r>
              <a:rPr lang="en-GB" sz="2000" i="1" smtClean="0"/>
              <a:t>B</a:t>
            </a:r>
            <a:r>
              <a:rPr lang="en-GB" sz="2000" smtClean="0"/>
              <a:t>) = </a:t>
            </a:r>
            <a:r>
              <a:rPr lang="en-GB" sz="2000" i="1" smtClean="0"/>
              <a:t>P</a:t>
            </a:r>
            <a:r>
              <a:rPr lang="en-GB" sz="2000" smtClean="0"/>
              <a:t>(</a:t>
            </a:r>
            <a:r>
              <a:rPr lang="en-GB" sz="2000" i="1" smtClean="0"/>
              <a:t>A</a:t>
            </a:r>
            <a:r>
              <a:rPr lang="en-GB" sz="2000" smtClean="0"/>
              <a:t>) + </a:t>
            </a:r>
            <a:r>
              <a:rPr lang="en-GB" sz="2000" i="1" smtClean="0"/>
              <a:t>P</a:t>
            </a:r>
            <a:r>
              <a:rPr lang="en-GB" sz="2000" smtClean="0"/>
              <a:t>(</a:t>
            </a:r>
            <a:r>
              <a:rPr lang="en-GB" sz="2000" i="1" smtClean="0"/>
              <a:t>B</a:t>
            </a:r>
            <a:r>
              <a:rPr lang="en-GB" sz="2000" smtClean="0"/>
              <a:t>) – </a:t>
            </a:r>
            <a:r>
              <a:rPr lang="en-GB" sz="2000" i="1" smtClean="0"/>
              <a:t>P</a:t>
            </a:r>
            <a:r>
              <a:rPr lang="en-GB" sz="2000" smtClean="0"/>
              <a:t>(</a:t>
            </a:r>
            <a:r>
              <a:rPr lang="en-GB" sz="2000" i="1" smtClean="0"/>
              <a:t>A</a:t>
            </a:r>
            <a:r>
              <a:rPr lang="en-GB" sz="2000" smtClean="0"/>
              <a:t> and </a:t>
            </a:r>
            <a:r>
              <a:rPr lang="en-GB" sz="2000" i="1" smtClean="0"/>
              <a:t>B</a:t>
            </a:r>
            <a:r>
              <a:rPr lang="en-GB" sz="2000" smtClean="0"/>
              <a:t>) </a:t>
            </a:r>
          </a:p>
          <a:p>
            <a:pPr lvl="1" eaLnBrk="1" hangingPunct="1">
              <a:lnSpc>
                <a:spcPct val="90000"/>
              </a:lnSpc>
              <a:buFont typeface="Wingdings" charset="2"/>
              <a:buNone/>
            </a:pPr>
            <a:r>
              <a:rPr lang="en-GB" sz="2000" smtClean="0"/>
              <a:t>              =  .2333 + .4500 – .1500 = </a:t>
            </a:r>
            <a:r>
              <a:rPr lang="en-GB" sz="2000" b="1" smtClean="0"/>
              <a:t>.5333</a:t>
            </a:r>
            <a:endParaRPr lang="en-US" sz="2000" b="1" smtClean="0"/>
          </a:p>
        </p:txBody>
      </p:sp>
      <p:sp>
        <p:nvSpPr>
          <p:cNvPr id="11264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3200" smtClean="0"/>
              <a:t>Example 4-31</a:t>
            </a:r>
          </a:p>
        </p:txBody>
      </p:sp>
      <p:sp>
        <p:nvSpPr>
          <p:cNvPr id="113667" name="Rectangle 3"/>
          <p:cNvSpPr>
            <a:spLocks noGrp="1" noChangeArrowheads="1"/>
          </p:cNvSpPr>
          <p:nvPr>
            <p:ph type="body" idx="1"/>
          </p:nvPr>
        </p:nvSpPr>
        <p:spPr>
          <a:xfrm>
            <a:off x="395288" y="2017713"/>
            <a:ext cx="8559800" cy="4114800"/>
          </a:xfrm>
        </p:spPr>
        <p:txBody>
          <a:bodyPr/>
          <a:lstStyle/>
          <a:p>
            <a:pPr eaLnBrk="1" hangingPunct="1">
              <a:buFont typeface="Wingdings" charset="2"/>
              <a:buChar char=" "/>
            </a:pPr>
            <a:r>
              <a:rPr lang="en-US" smtClean="0"/>
              <a:t>In a group of 2500 persons, 1400 are female, 600 are vegetarian, and 400 are female and vegetarian. What is the probability that a randomly selected person from this group is a male or vegetarian?</a:t>
            </a:r>
          </a:p>
        </p:txBody>
      </p:sp>
      <p:sp>
        <p:nvSpPr>
          <p:cNvPr id="11366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z="3200" smtClean="0"/>
              <a:t>Example 4-31: Solution</a:t>
            </a:r>
          </a:p>
        </p:txBody>
      </p:sp>
      <p:sp>
        <p:nvSpPr>
          <p:cNvPr id="10244" name="Rectangle 3"/>
          <p:cNvSpPr>
            <a:spLocks noGrp="1" noChangeArrowheads="1"/>
          </p:cNvSpPr>
          <p:nvPr>
            <p:ph type="body" sz="half" idx="1"/>
          </p:nvPr>
        </p:nvSpPr>
        <p:spPr>
          <a:xfrm>
            <a:off x="323850" y="1752600"/>
            <a:ext cx="8820150" cy="4114800"/>
          </a:xfrm>
        </p:spPr>
        <p:txBody>
          <a:bodyPr/>
          <a:lstStyle/>
          <a:p>
            <a:pPr eaLnBrk="1" hangingPunct="1">
              <a:buSzTx/>
              <a:buFont typeface="Wingdings" charset="2"/>
              <a:buChar char=" "/>
            </a:pPr>
            <a:r>
              <a:rPr lang="en-US" sz="2400" smtClean="0"/>
              <a:t>Let us define the following events:</a:t>
            </a:r>
          </a:p>
          <a:p>
            <a:pPr lvl="1" eaLnBrk="1" hangingPunct="1">
              <a:buSzTx/>
              <a:buFont typeface="Wingdings" charset="2"/>
              <a:buChar char=" "/>
            </a:pPr>
            <a:r>
              <a:rPr lang="en-US" sz="2000" smtClean="0"/>
              <a:t>F = the randomly selected person is  a female</a:t>
            </a:r>
          </a:p>
          <a:p>
            <a:pPr lvl="1" eaLnBrk="1" hangingPunct="1">
              <a:buSzTx/>
              <a:buFont typeface="Wingdings" charset="2"/>
              <a:buChar char=" "/>
            </a:pPr>
            <a:r>
              <a:rPr lang="en-US" sz="2000" smtClean="0"/>
              <a:t>M =  the randomly selected person is a male</a:t>
            </a:r>
          </a:p>
          <a:p>
            <a:pPr lvl="1" eaLnBrk="1" hangingPunct="1">
              <a:buSzTx/>
              <a:buFont typeface="Wingdings" charset="2"/>
              <a:buChar char=" "/>
            </a:pPr>
            <a:r>
              <a:rPr lang="en-US" sz="2000" smtClean="0"/>
              <a:t>V = the randomly selected person is a vegetarian</a:t>
            </a:r>
          </a:p>
          <a:p>
            <a:pPr lvl="1" eaLnBrk="1" hangingPunct="1">
              <a:buSzTx/>
              <a:buFont typeface="Wingdings" charset="2"/>
              <a:buChar char=" "/>
            </a:pPr>
            <a:r>
              <a:rPr lang="en-US" sz="2000" smtClean="0"/>
              <a:t>N = the randomly selected person is a non-vegetarian. </a:t>
            </a:r>
          </a:p>
        </p:txBody>
      </p:sp>
      <p:graphicFrame>
        <p:nvGraphicFramePr>
          <p:cNvPr id="10242" name="Object 2"/>
          <p:cNvGraphicFramePr>
            <a:graphicFrameLocks noChangeAspect="1"/>
          </p:cNvGraphicFramePr>
          <p:nvPr>
            <p:ph sz="half" idx="2"/>
          </p:nvPr>
        </p:nvGraphicFramePr>
        <p:xfrm>
          <a:off x="900113" y="3962400"/>
          <a:ext cx="6264275" cy="1973263"/>
        </p:xfrm>
        <a:graphic>
          <a:graphicData uri="http://schemas.openxmlformats.org/presentationml/2006/ole">
            <p:oleObj spid="_x0000_s10242" name="Equation" r:id="rId3" imgW="2539800" imgH="799920" progId="Equation.3">
              <p:embed/>
            </p:oleObj>
          </a:graphicData>
        </a:graphic>
      </p:graphicFrame>
      <p:sp>
        <p:nvSpPr>
          <p:cNvPr id="10245" name="Text Box 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z="3200" smtClean="0"/>
              <a:t>Table 4.10 Two-Way Classification Table</a:t>
            </a:r>
          </a:p>
        </p:txBody>
      </p:sp>
      <p:sp>
        <p:nvSpPr>
          <p:cNvPr id="114691" name="Text Box 30"/>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14692" name="Picture 33" descr="table_04_10"/>
          <p:cNvPicPr>
            <a:picLocks noChangeAspect="1" noChangeArrowheads="1"/>
          </p:cNvPicPr>
          <p:nvPr/>
        </p:nvPicPr>
        <p:blipFill>
          <a:blip r:embed="rId2"/>
          <a:srcRect/>
          <a:stretch>
            <a:fillRect/>
          </a:stretch>
        </p:blipFill>
        <p:spPr bwMode="auto">
          <a:xfrm>
            <a:off x="1676400" y="2492375"/>
            <a:ext cx="5791200" cy="1546225"/>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z="3200" smtClean="0"/>
              <a:t>Addition Rule for Mutually Exclusive Events</a:t>
            </a:r>
          </a:p>
        </p:txBody>
      </p:sp>
      <p:sp>
        <p:nvSpPr>
          <p:cNvPr id="115715" name="Rectangle 3"/>
          <p:cNvSpPr>
            <a:spLocks noGrp="1" noChangeArrowheads="1"/>
          </p:cNvSpPr>
          <p:nvPr>
            <p:ph type="body" idx="1"/>
          </p:nvPr>
        </p:nvSpPr>
        <p:spPr>
          <a:xfrm>
            <a:off x="228600" y="1752600"/>
            <a:ext cx="8415338" cy="4114800"/>
          </a:xfrm>
        </p:spPr>
        <p:txBody>
          <a:bodyPr/>
          <a:lstStyle/>
          <a:p>
            <a:pPr eaLnBrk="1" hangingPunct="1">
              <a:buFont typeface="Wingdings" charset="2"/>
              <a:buChar char=" "/>
            </a:pPr>
            <a:r>
              <a:rPr lang="en-US" smtClean="0">
                <a:solidFill>
                  <a:schemeClr val="hlink"/>
                </a:solidFill>
              </a:rPr>
              <a:t>Addition Rule to Find the Probability of the Union of Mutually Exclusive Events</a:t>
            </a:r>
          </a:p>
          <a:p>
            <a:pPr eaLnBrk="1" hangingPunct="1">
              <a:buFont typeface="Wingdings" charset="2"/>
              <a:buChar char=" "/>
            </a:pPr>
            <a:endParaRPr lang="en-US" smtClean="0">
              <a:solidFill>
                <a:schemeClr val="hlink"/>
              </a:solidFill>
            </a:endParaRPr>
          </a:p>
          <a:p>
            <a:pPr eaLnBrk="1" hangingPunct="1">
              <a:buFont typeface="Wingdings" charset="2"/>
              <a:buChar char=" "/>
            </a:pPr>
            <a:r>
              <a:rPr lang="en-US" smtClean="0"/>
              <a:t>The probability of the union of two mutually exclusive events </a:t>
            </a:r>
            <a:r>
              <a:rPr lang="en-US" i="1" smtClean="0"/>
              <a:t>A</a:t>
            </a:r>
            <a:r>
              <a:rPr lang="en-US" smtClean="0"/>
              <a:t> and </a:t>
            </a:r>
            <a:r>
              <a:rPr lang="en-US" i="1" smtClean="0"/>
              <a:t>B</a:t>
            </a:r>
            <a:r>
              <a:rPr lang="en-US" smtClean="0"/>
              <a:t> is</a:t>
            </a:r>
          </a:p>
          <a:p>
            <a:pPr algn="ctr" eaLnBrk="1" hangingPunct="1">
              <a:buFont typeface="Wingdings" charset="2"/>
              <a:buChar char=" "/>
            </a:pPr>
            <a:endParaRPr lang="en-US" i="1" smtClean="0"/>
          </a:p>
          <a:p>
            <a:pPr algn="ctr" eaLnBrk="1" hangingPunct="1">
              <a:buFont typeface="Wingdings" charset="2"/>
              <a:buChar char=" "/>
            </a:pPr>
            <a:r>
              <a:rPr lang="en-US" i="1" smtClean="0"/>
              <a:t>P</a:t>
            </a:r>
            <a:r>
              <a:rPr lang="en-US" smtClean="0"/>
              <a:t>(</a:t>
            </a:r>
            <a:r>
              <a:rPr lang="en-US" i="1" smtClean="0"/>
              <a:t>A</a:t>
            </a:r>
            <a:r>
              <a:rPr lang="en-US" smtClean="0"/>
              <a:t> or </a:t>
            </a:r>
            <a:r>
              <a:rPr lang="en-US" i="1" smtClean="0"/>
              <a:t>B</a:t>
            </a:r>
            <a:r>
              <a:rPr lang="en-US" smtClean="0"/>
              <a:t>) = </a:t>
            </a:r>
            <a:r>
              <a:rPr lang="en-US" i="1" smtClean="0"/>
              <a:t>P</a:t>
            </a:r>
            <a:r>
              <a:rPr lang="en-US" smtClean="0"/>
              <a:t>(</a:t>
            </a:r>
            <a:r>
              <a:rPr lang="en-US" i="1" smtClean="0"/>
              <a:t>A</a:t>
            </a:r>
            <a:r>
              <a:rPr lang="en-US" smtClean="0"/>
              <a:t>) + </a:t>
            </a:r>
            <a:r>
              <a:rPr lang="en-US" i="1" smtClean="0"/>
              <a:t>P</a:t>
            </a:r>
            <a:r>
              <a:rPr lang="en-US" smtClean="0"/>
              <a:t>(</a:t>
            </a:r>
            <a:r>
              <a:rPr lang="en-US" i="1" smtClean="0"/>
              <a:t>B</a:t>
            </a:r>
            <a:r>
              <a:rPr lang="en-US" smtClean="0"/>
              <a:t>)</a:t>
            </a:r>
          </a:p>
        </p:txBody>
      </p:sp>
      <p:sp>
        <p:nvSpPr>
          <p:cNvPr id="11571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3200" smtClean="0"/>
              <a:t>Example 4-32</a:t>
            </a:r>
          </a:p>
        </p:txBody>
      </p:sp>
      <p:sp>
        <p:nvSpPr>
          <p:cNvPr id="116739" name="Rectangle 3"/>
          <p:cNvSpPr>
            <a:spLocks noGrp="1" noChangeArrowheads="1"/>
          </p:cNvSpPr>
          <p:nvPr>
            <p:ph type="body" idx="1"/>
          </p:nvPr>
        </p:nvSpPr>
        <p:spPr>
          <a:xfrm>
            <a:off x="539750" y="1600200"/>
            <a:ext cx="8415338" cy="4648200"/>
          </a:xfrm>
        </p:spPr>
        <p:txBody>
          <a:bodyPr/>
          <a:lstStyle/>
          <a:p>
            <a:pPr eaLnBrk="1" hangingPunct="1">
              <a:buFont typeface="Wingdings" charset="2"/>
              <a:buChar char=" "/>
            </a:pPr>
            <a:r>
              <a:rPr lang="en-US" sz="2400" smtClean="0"/>
              <a:t>A university president has proposed that all students must take a course in ethics as a requirement for graduation. Three hundred faculty members and students from this university were asked about their opinion on this issue. The following table, reproduced from Table 4.9 in Example 4-30, gives a two-way classification of the responses of these faculty members and students. </a:t>
            </a:r>
          </a:p>
          <a:p>
            <a:pPr eaLnBrk="1" hangingPunct="1">
              <a:buFont typeface="Wingdings" charset="2"/>
              <a:buChar char=" "/>
            </a:pPr>
            <a:r>
              <a:rPr lang="en-US" sz="2400" smtClean="0"/>
              <a:t>What is the probability that a randomly selected person from these 300 faculty members and students is in favor of the proposal or is neutral?</a:t>
            </a:r>
          </a:p>
          <a:p>
            <a:pPr eaLnBrk="1" hangingPunct="1">
              <a:buFont typeface="Wingdings" charset="2"/>
              <a:buChar char=" "/>
            </a:pPr>
            <a:endParaRPr lang="en-US" sz="2400" smtClean="0"/>
          </a:p>
        </p:txBody>
      </p:sp>
      <p:sp>
        <p:nvSpPr>
          <p:cNvPr id="11674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3200" smtClean="0"/>
              <a:t>Example 4-32: Solution</a:t>
            </a:r>
          </a:p>
        </p:txBody>
      </p:sp>
      <p:sp>
        <p:nvSpPr>
          <p:cNvPr id="117763"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17764" name="Picture 6" descr="tableun_04_14"/>
          <p:cNvPicPr>
            <a:picLocks noChangeAspect="1" noChangeArrowheads="1"/>
          </p:cNvPicPr>
          <p:nvPr/>
        </p:nvPicPr>
        <p:blipFill>
          <a:blip r:embed="rId2"/>
          <a:srcRect/>
          <a:stretch>
            <a:fillRect/>
          </a:stretch>
        </p:blipFill>
        <p:spPr bwMode="auto">
          <a:xfrm>
            <a:off x="1828800" y="2351088"/>
            <a:ext cx="5334000" cy="1382712"/>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3200" smtClean="0"/>
              <a:t>Example 4-32: Solution</a:t>
            </a:r>
          </a:p>
        </p:txBody>
      </p:sp>
      <p:sp>
        <p:nvSpPr>
          <p:cNvPr id="118787" name="Rectangle 3"/>
          <p:cNvSpPr>
            <a:spLocks noGrp="1" noChangeArrowheads="1"/>
          </p:cNvSpPr>
          <p:nvPr>
            <p:ph type="body" idx="1"/>
          </p:nvPr>
        </p:nvSpPr>
        <p:spPr>
          <a:xfrm>
            <a:off x="468313" y="2017713"/>
            <a:ext cx="8486775" cy="4114800"/>
          </a:xfrm>
        </p:spPr>
        <p:txBody>
          <a:bodyPr/>
          <a:lstStyle/>
          <a:p>
            <a:pPr eaLnBrk="1" hangingPunct="1">
              <a:buFont typeface="Wingdings" charset="2"/>
              <a:buNone/>
            </a:pPr>
            <a:r>
              <a:rPr lang="en-US" sz="2400" smtClean="0"/>
              <a:t>Let us define the following events:</a:t>
            </a:r>
          </a:p>
          <a:p>
            <a:pPr lvl="1" eaLnBrk="1" hangingPunct="1">
              <a:buFont typeface="Wingdings" charset="2"/>
              <a:buNone/>
            </a:pPr>
            <a:r>
              <a:rPr lang="en-US" sz="2000" i="1" smtClean="0"/>
              <a:t>F</a:t>
            </a:r>
            <a:r>
              <a:rPr lang="en-US" sz="2000" smtClean="0"/>
              <a:t> = the person selected is in favor of the proposal</a:t>
            </a:r>
          </a:p>
          <a:p>
            <a:pPr lvl="1" eaLnBrk="1" hangingPunct="1">
              <a:buFont typeface="Wingdings" charset="2"/>
              <a:buNone/>
            </a:pPr>
            <a:r>
              <a:rPr lang="en-US" sz="2000" i="1" smtClean="0"/>
              <a:t>N</a:t>
            </a:r>
            <a:r>
              <a:rPr lang="en-US" sz="2000" smtClean="0"/>
              <a:t> = the person selected is neutral</a:t>
            </a:r>
          </a:p>
          <a:p>
            <a:pPr lvl="1" eaLnBrk="1" hangingPunct="1">
              <a:buFont typeface="Wingdings" charset="2"/>
              <a:buNone/>
            </a:pPr>
            <a:endParaRPr lang="en-US" sz="2000" smtClean="0"/>
          </a:p>
          <a:p>
            <a:pPr eaLnBrk="1" hangingPunct="1">
              <a:buFont typeface="Wingdings" charset="2"/>
              <a:buNone/>
            </a:pPr>
            <a:r>
              <a:rPr lang="en-US" sz="2400" smtClean="0"/>
              <a:t>From the given information,</a:t>
            </a:r>
          </a:p>
          <a:p>
            <a:pPr lvl="1" eaLnBrk="1" hangingPunct="1">
              <a:buFont typeface="Wingdings" charset="2"/>
              <a:buNone/>
            </a:pPr>
            <a:r>
              <a:rPr lang="en-US" sz="2000" i="1" smtClean="0"/>
              <a:t>P</a:t>
            </a:r>
            <a:r>
              <a:rPr lang="en-US" sz="2000" smtClean="0"/>
              <a:t>(</a:t>
            </a:r>
            <a:r>
              <a:rPr lang="en-US" sz="2000" i="1" smtClean="0"/>
              <a:t>F</a:t>
            </a:r>
            <a:r>
              <a:rPr lang="en-US" sz="2000" smtClean="0"/>
              <a:t>) = 135/300 = .4500</a:t>
            </a:r>
          </a:p>
          <a:p>
            <a:pPr lvl="1" eaLnBrk="1" hangingPunct="1">
              <a:buFont typeface="Wingdings" charset="2"/>
              <a:buNone/>
            </a:pPr>
            <a:r>
              <a:rPr lang="en-US" sz="2000" i="1" smtClean="0"/>
              <a:t>P(N</a:t>
            </a:r>
            <a:r>
              <a:rPr lang="en-US" sz="2000" smtClean="0"/>
              <a:t>) = 40/300 = .1333</a:t>
            </a:r>
          </a:p>
          <a:p>
            <a:pPr eaLnBrk="1" hangingPunct="1">
              <a:buFont typeface="Wingdings" charset="2"/>
              <a:buNone/>
            </a:pPr>
            <a:r>
              <a:rPr lang="en-US" sz="2400" smtClean="0"/>
              <a:t>Hence,</a:t>
            </a:r>
          </a:p>
          <a:p>
            <a:pPr lvl="1" eaLnBrk="1" hangingPunct="1">
              <a:buFont typeface="Wingdings" charset="2"/>
              <a:buNone/>
            </a:pPr>
            <a:r>
              <a:rPr lang="en-US" sz="2000" i="1" smtClean="0"/>
              <a:t>P</a:t>
            </a:r>
            <a:r>
              <a:rPr lang="en-US" sz="2000" smtClean="0"/>
              <a:t>(</a:t>
            </a:r>
            <a:r>
              <a:rPr lang="en-US" sz="2000" i="1" smtClean="0"/>
              <a:t>F</a:t>
            </a:r>
            <a:r>
              <a:rPr lang="en-US" sz="2000" smtClean="0"/>
              <a:t> or </a:t>
            </a:r>
            <a:r>
              <a:rPr lang="en-US" sz="2000" i="1" smtClean="0"/>
              <a:t>N</a:t>
            </a:r>
            <a:r>
              <a:rPr lang="en-US" sz="2000" smtClean="0"/>
              <a:t>) = </a:t>
            </a:r>
            <a:r>
              <a:rPr lang="en-US" sz="2000" i="1" smtClean="0"/>
              <a:t>P</a:t>
            </a:r>
            <a:r>
              <a:rPr lang="en-US" sz="2000" smtClean="0"/>
              <a:t>(</a:t>
            </a:r>
            <a:r>
              <a:rPr lang="en-US" sz="2000" i="1" smtClean="0"/>
              <a:t>F</a:t>
            </a:r>
            <a:r>
              <a:rPr lang="en-US" sz="2000" smtClean="0"/>
              <a:t>) + </a:t>
            </a:r>
            <a:r>
              <a:rPr lang="en-US" sz="2000" i="1" smtClean="0"/>
              <a:t>P</a:t>
            </a:r>
            <a:r>
              <a:rPr lang="en-US" sz="2000" smtClean="0"/>
              <a:t>(</a:t>
            </a:r>
            <a:r>
              <a:rPr lang="en-US" sz="2000" i="1" smtClean="0"/>
              <a:t>N</a:t>
            </a:r>
            <a:r>
              <a:rPr lang="en-US" sz="2000" smtClean="0"/>
              <a:t>) = .4500 + .1333 = </a:t>
            </a:r>
            <a:r>
              <a:rPr lang="en-US" sz="2000" b="1" smtClean="0"/>
              <a:t>.5833</a:t>
            </a:r>
          </a:p>
        </p:txBody>
      </p:sp>
      <p:sp>
        <p:nvSpPr>
          <p:cNvPr id="11878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3200" smtClean="0"/>
              <a:t>Simple and Compound Events</a:t>
            </a:r>
          </a:p>
        </p:txBody>
      </p:sp>
      <p:sp>
        <p:nvSpPr>
          <p:cNvPr id="23555"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An event that includes one and only one of the (final) outcomes for an experiment is called a </a:t>
            </a:r>
            <a:r>
              <a:rPr lang="en-GB" b="1" i="1" u="sng" smtClean="0">
                <a:solidFill>
                  <a:schemeClr val="hlink"/>
                </a:solidFill>
              </a:rPr>
              <a:t>simple event</a:t>
            </a:r>
            <a:r>
              <a:rPr lang="en-GB" smtClean="0"/>
              <a:t> and is denoted by </a:t>
            </a:r>
            <a:r>
              <a:rPr lang="en-GB" b="1" i="1" smtClean="0">
                <a:latin typeface="Times New Roman" charset="0"/>
              </a:rPr>
              <a:t>E</a:t>
            </a:r>
            <a:r>
              <a:rPr lang="en-GB" b="1" i="1" baseline="-25000" smtClean="0">
                <a:latin typeface="Times New Roman" charset="0"/>
              </a:rPr>
              <a:t>i</a:t>
            </a:r>
            <a:r>
              <a:rPr lang="en-GB" smtClean="0"/>
              <a:t>. </a:t>
            </a:r>
          </a:p>
        </p:txBody>
      </p:sp>
      <p:sp>
        <p:nvSpPr>
          <p:cNvPr id="2355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3200" smtClean="0"/>
              <a:t>Example 4-4</a:t>
            </a:r>
          </a:p>
        </p:txBody>
      </p:sp>
      <p:sp>
        <p:nvSpPr>
          <p:cNvPr id="24579" name="Rectangle 3"/>
          <p:cNvSpPr>
            <a:spLocks noGrp="1" noChangeArrowheads="1"/>
          </p:cNvSpPr>
          <p:nvPr>
            <p:ph type="body" idx="1"/>
          </p:nvPr>
        </p:nvSpPr>
        <p:spPr>
          <a:xfrm>
            <a:off x="179388" y="2017713"/>
            <a:ext cx="8775700" cy="4114800"/>
          </a:xfrm>
        </p:spPr>
        <p:txBody>
          <a:bodyPr/>
          <a:lstStyle/>
          <a:p>
            <a:pPr eaLnBrk="1" hangingPunct="1">
              <a:lnSpc>
                <a:spcPct val="90000"/>
              </a:lnSpc>
              <a:buFont typeface="Wingdings" charset="2"/>
              <a:buChar char=" "/>
            </a:pPr>
            <a:r>
              <a:rPr lang="en-GB" sz="2400" smtClean="0"/>
              <a:t>Reconsider Example 4-3 on selecting two workers from a company and observing whether the worker selected each time is a man or a woman. Each of the final four outcomes (</a:t>
            </a:r>
            <a:r>
              <a:rPr lang="en-GB" sz="2400" i="1" smtClean="0"/>
              <a:t>MM, MW, WM</a:t>
            </a:r>
            <a:r>
              <a:rPr lang="en-GB" sz="2400" smtClean="0"/>
              <a:t>, and </a:t>
            </a:r>
            <a:r>
              <a:rPr lang="en-GB" sz="2400" i="1" smtClean="0"/>
              <a:t>WW</a:t>
            </a:r>
            <a:r>
              <a:rPr lang="en-GB" sz="2400" smtClean="0"/>
              <a:t>) for this experiment is a simple event. These four events can be denoted by </a:t>
            </a:r>
            <a:r>
              <a:rPr lang="en-GB" sz="2400" i="1" smtClean="0">
                <a:latin typeface="Times New Roman" charset="0"/>
              </a:rPr>
              <a:t>E</a:t>
            </a:r>
            <a:r>
              <a:rPr lang="en-GB" sz="2400" i="1" baseline="-25000" smtClean="0">
                <a:latin typeface="Times New Roman" charset="0"/>
              </a:rPr>
              <a:t>1</a:t>
            </a:r>
            <a:r>
              <a:rPr lang="en-GB" sz="2400" smtClean="0"/>
              <a:t>, </a:t>
            </a:r>
            <a:r>
              <a:rPr lang="en-GB" sz="2400" i="1" smtClean="0">
                <a:latin typeface="Times New Roman" charset="0"/>
              </a:rPr>
              <a:t>E</a:t>
            </a:r>
            <a:r>
              <a:rPr lang="en-GB" sz="2400" i="1" baseline="-25000" smtClean="0">
                <a:latin typeface="Times New Roman" charset="0"/>
              </a:rPr>
              <a:t>2</a:t>
            </a:r>
            <a:r>
              <a:rPr lang="en-GB" sz="2400" smtClean="0"/>
              <a:t>, </a:t>
            </a:r>
            <a:r>
              <a:rPr lang="en-GB" sz="2400" i="1" smtClean="0">
                <a:latin typeface="Times New Roman" charset="0"/>
              </a:rPr>
              <a:t>E</a:t>
            </a:r>
            <a:r>
              <a:rPr lang="en-GB" sz="2400" i="1" baseline="-25000" smtClean="0">
                <a:latin typeface="Times New Roman" charset="0"/>
              </a:rPr>
              <a:t>3</a:t>
            </a:r>
            <a:r>
              <a:rPr lang="en-GB" sz="2400" smtClean="0"/>
              <a:t>, and </a:t>
            </a:r>
            <a:r>
              <a:rPr lang="en-GB" sz="2400" i="1" smtClean="0">
                <a:latin typeface="Times New Roman" charset="0"/>
              </a:rPr>
              <a:t>E</a:t>
            </a:r>
            <a:r>
              <a:rPr lang="en-GB" sz="2400" i="1" baseline="-25000" smtClean="0">
                <a:latin typeface="Times New Roman" charset="0"/>
              </a:rPr>
              <a:t>4</a:t>
            </a:r>
            <a:r>
              <a:rPr lang="en-GB" sz="2400" smtClean="0"/>
              <a:t>, respectively. Thus,</a:t>
            </a:r>
          </a:p>
          <a:p>
            <a:pPr algn="ctr" eaLnBrk="1" hangingPunct="1">
              <a:lnSpc>
                <a:spcPct val="90000"/>
              </a:lnSpc>
              <a:buFont typeface="Wingdings" charset="2"/>
              <a:buChar char=" "/>
            </a:pPr>
            <a:endParaRPr lang="en-GB" sz="2200" smtClean="0"/>
          </a:p>
          <a:p>
            <a:pPr algn="ctr" eaLnBrk="1" hangingPunct="1">
              <a:lnSpc>
                <a:spcPct val="90000"/>
              </a:lnSpc>
              <a:buFont typeface="Wingdings" charset="2"/>
              <a:buChar char=" "/>
            </a:pPr>
            <a:r>
              <a:rPr lang="en-GB" sz="2200" b="1" i="1" smtClean="0">
                <a:latin typeface="Times New Roman" charset="0"/>
              </a:rPr>
              <a:t>E</a:t>
            </a:r>
            <a:r>
              <a:rPr lang="en-GB" sz="2200" b="1" i="1" baseline="-25000" smtClean="0">
                <a:latin typeface="Times New Roman" charset="0"/>
              </a:rPr>
              <a:t>1</a:t>
            </a:r>
            <a:r>
              <a:rPr lang="en-GB" sz="2200" smtClean="0"/>
              <a:t> = (</a:t>
            </a:r>
            <a:r>
              <a:rPr lang="en-GB" sz="2200" i="1" smtClean="0"/>
              <a:t>MM</a:t>
            </a:r>
            <a:r>
              <a:rPr lang="en-GB" sz="2200" smtClean="0"/>
              <a:t>),  </a:t>
            </a:r>
            <a:r>
              <a:rPr lang="en-GB" sz="2200" b="1" i="1" smtClean="0">
                <a:latin typeface="Times New Roman" charset="0"/>
              </a:rPr>
              <a:t>E</a:t>
            </a:r>
            <a:r>
              <a:rPr lang="en-GB" sz="2200" b="1" i="1" baseline="-25000" smtClean="0">
                <a:latin typeface="Times New Roman" charset="0"/>
              </a:rPr>
              <a:t>2</a:t>
            </a:r>
            <a:r>
              <a:rPr lang="en-GB" sz="2200" i="1" smtClean="0">
                <a:latin typeface="Times New Roman" charset="0"/>
              </a:rPr>
              <a:t> </a:t>
            </a:r>
            <a:r>
              <a:rPr lang="en-GB" sz="2200" smtClean="0"/>
              <a:t>= (</a:t>
            </a:r>
            <a:r>
              <a:rPr lang="en-GB" sz="2200" i="1" smtClean="0"/>
              <a:t>MW</a:t>
            </a:r>
            <a:r>
              <a:rPr lang="en-GB" sz="2200" smtClean="0"/>
              <a:t>),  </a:t>
            </a:r>
            <a:r>
              <a:rPr lang="en-GB" sz="2200" b="1" i="1" smtClean="0">
                <a:latin typeface="Times New Roman" charset="0"/>
              </a:rPr>
              <a:t>E</a:t>
            </a:r>
            <a:r>
              <a:rPr lang="en-GB" sz="2200" b="1" i="1" baseline="-25000" smtClean="0">
                <a:latin typeface="Times New Roman" charset="0"/>
              </a:rPr>
              <a:t>3</a:t>
            </a:r>
            <a:r>
              <a:rPr lang="en-GB" sz="2200" b="1" smtClean="0"/>
              <a:t> </a:t>
            </a:r>
            <a:r>
              <a:rPr lang="en-GB" sz="2200" smtClean="0"/>
              <a:t>= (</a:t>
            </a:r>
            <a:r>
              <a:rPr lang="en-GB" sz="2200" i="1" smtClean="0"/>
              <a:t>WM</a:t>
            </a:r>
            <a:r>
              <a:rPr lang="en-GB" sz="2200" smtClean="0"/>
              <a:t>),  and  </a:t>
            </a:r>
            <a:r>
              <a:rPr lang="en-GB" sz="2200" b="1" i="1" smtClean="0">
                <a:latin typeface="Times New Roman" charset="0"/>
              </a:rPr>
              <a:t>E</a:t>
            </a:r>
            <a:r>
              <a:rPr lang="en-GB" sz="2200" b="1" i="1" baseline="-25000" smtClean="0">
                <a:latin typeface="Times New Roman" charset="0"/>
              </a:rPr>
              <a:t>4</a:t>
            </a:r>
            <a:r>
              <a:rPr lang="en-GB" sz="2200" baseline="-25000" smtClean="0"/>
              <a:t> </a:t>
            </a:r>
            <a:r>
              <a:rPr lang="en-GB" sz="2200" smtClean="0"/>
              <a:t>= (</a:t>
            </a:r>
            <a:r>
              <a:rPr lang="en-GB" sz="2200" i="1" smtClean="0"/>
              <a:t>WW</a:t>
            </a:r>
            <a:r>
              <a:rPr lang="en-GB" sz="2200" smtClean="0"/>
              <a:t>)</a:t>
            </a:r>
          </a:p>
          <a:p>
            <a:pPr algn="ctr" eaLnBrk="1" hangingPunct="1">
              <a:lnSpc>
                <a:spcPct val="90000"/>
              </a:lnSpc>
              <a:buFont typeface="Wingdings" charset="2"/>
              <a:buChar char=" "/>
            </a:pPr>
            <a:endParaRPr lang="en-GB" sz="2200" smtClean="0"/>
          </a:p>
        </p:txBody>
      </p:sp>
      <p:sp>
        <p:nvSpPr>
          <p:cNvPr id="2458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3200" smtClean="0"/>
              <a:t>Simple and Compound Events</a:t>
            </a:r>
          </a:p>
        </p:txBody>
      </p:sp>
      <p:sp>
        <p:nvSpPr>
          <p:cNvPr id="25603"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A </a:t>
            </a:r>
            <a:r>
              <a:rPr lang="en-GB" b="1" i="1" u="sng" smtClean="0">
                <a:solidFill>
                  <a:schemeClr val="hlink"/>
                </a:solidFill>
              </a:rPr>
              <a:t>compound event</a:t>
            </a:r>
            <a:r>
              <a:rPr lang="en-GB" smtClean="0"/>
              <a:t> is a collection of more than one outcome for an experiment.</a:t>
            </a:r>
          </a:p>
        </p:txBody>
      </p:sp>
      <p:sp>
        <p:nvSpPr>
          <p:cNvPr id="2560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z="3200" smtClean="0"/>
              <a:t>Example 4-5</a:t>
            </a:r>
          </a:p>
        </p:txBody>
      </p:sp>
      <p:sp>
        <p:nvSpPr>
          <p:cNvPr id="26627" name="Rectangle 3"/>
          <p:cNvSpPr>
            <a:spLocks noGrp="1" noChangeArrowheads="1"/>
          </p:cNvSpPr>
          <p:nvPr>
            <p:ph type="body" idx="1"/>
          </p:nvPr>
        </p:nvSpPr>
        <p:spPr>
          <a:xfrm>
            <a:off x="395288" y="1752600"/>
            <a:ext cx="8559800" cy="4379913"/>
          </a:xfrm>
        </p:spPr>
        <p:txBody>
          <a:bodyPr/>
          <a:lstStyle/>
          <a:p>
            <a:pPr eaLnBrk="1" hangingPunct="1">
              <a:lnSpc>
                <a:spcPct val="90000"/>
              </a:lnSpc>
              <a:buFont typeface="Wingdings" charset="2"/>
              <a:buChar char=" "/>
            </a:pPr>
            <a:r>
              <a:rPr lang="en-GB" sz="2400" smtClean="0"/>
              <a:t>Reconsider Example 4-3 on selecting two workers from a company and observing whether the worker selected each time is a man or a woman. Let </a:t>
            </a:r>
            <a:r>
              <a:rPr lang="en-GB" sz="2400" i="1" smtClean="0"/>
              <a:t>A</a:t>
            </a:r>
            <a:r>
              <a:rPr lang="en-GB" sz="2400" smtClean="0"/>
              <a:t> be the event that at most one man is selected. Event </a:t>
            </a:r>
            <a:r>
              <a:rPr lang="en-GB" sz="2400" i="1" smtClean="0"/>
              <a:t>A</a:t>
            </a:r>
            <a:r>
              <a:rPr lang="en-GB" sz="2400" smtClean="0"/>
              <a:t> will occur if either no man or one man is selected. Hence, the event </a:t>
            </a:r>
            <a:r>
              <a:rPr lang="en-GB" sz="2400" i="1" smtClean="0"/>
              <a:t>A</a:t>
            </a:r>
            <a:r>
              <a:rPr lang="en-GB" sz="2400" smtClean="0"/>
              <a:t> is given by</a:t>
            </a:r>
            <a:br>
              <a:rPr lang="en-GB" sz="2400" smtClean="0"/>
            </a:br>
            <a:r>
              <a:rPr lang="en-GB" sz="2400" smtClean="0"/>
              <a:t>			</a:t>
            </a:r>
            <a:r>
              <a:rPr lang="en-GB" sz="2400" i="1" smtClean="0"/>
              <a:t>A</a:t>
            </a:r>
            <a:r>
              <a:rPr lang="en-GB" sz="2400" smtClean="0"/>
              <a:t> = {</a:t>
            </a:r>
            <a:r>
              <a:rPr lang="en-GB" sz="2400" i="1" smtClean="0">
                <a:latin typeface="Times New Roman" charset="0"/>
              </a:rPr>
              <a:t>MW, WM, WW</a:t>
            </a:r>
            <a:r>
              <a:rPr lang="en-GB" sz="2400" smtClean="0"/>
              <a:t>}</a:t>
            </a:r>
            <a:br>
              <a:rPr lang="en-GB" sz="2400" smtClean="0"/>
            </a:br>
            <a:endParaRPr lang="en-GB" sz="2400" smtClean="0"/>
          </a:p>
          <a:p>
            <a:pPr eaLnBrk="1" hangingPunct="1">
              <a:lnSpc>
                <a:spcPct val="90000"/>
              </a:lnSpc>
              <a:buFont typeface="Wingdings" charset="2"/>
              <a:buChar char=" "/>
            </a:pPr>
            <a:r>
              <a:rPr lang="en-GB" sz="2400" smtClean="0"/>
              <a:t>Because event </a:t>
            </a:r>
            <a:r>
              <a:rPr lang="en-GB" sz="2400" i="1" smtClean="0"/>
              <a:t>A</a:t>
            </a:r>
            <a:r>
              <a:rPr lang="en-GB" sz="2400" smtClean="0"/>
              <a:t> contains more than one outcome, it is a compound event. The Venn diagram in Figure 4.4 gives a graphic presentation of compound event </a:t>
            </a:r>
            <a:r>
              <a:rPr lang="en-GB" sz="2400" i="1" smtClean="0"/>
              <a:t>A</a:t>
            </a:r>
            <a:r>
              <a:rPr lang="en-GB" sz="2400" smtClean="0"/>
              <a:t>.		</a:t>
            </a:r>
          </a:p>
        </p:txBody>
      </p:sp>
      <p:sp>
        <p:nvSpPr>
          <p:cNvPr id="2662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3200" smtClean="0"/>
              <a:t>Figure 4.4 Venn diagram for event </a:t>
            </a:r>
            <a:r>
              <a:rPr lang="en-GB" sz="3200" i="1" smtClean="0"/>
              <a:t>A</a:t>
            </a:r>
            <a:r>
              <a:rPr lang="en-GB" sz="3200" smtClean="0"/>
              <a:t>.</a:t>
            </a:r>
          </a:p>
        </p:txBody>
      </p:sp>
      <p:sp>
        <p:nvSpPr>
          <p:cNvPr id="27651"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27652" name="Picture 6"/>
          <p:cNvPicPr>
            <a:picLocks noChangeAspect="1" noChangeArrowheads="1"/>
          </p:cNvPicPr>
          <p:nvPr/>
        </p:nvPicPr>
        <p:blipFill>
          <a:blip r:embed="rId3"/>
          <a:srcRect/>
          <a:stretch>
            <a:fillRect/>
          </a:stretch>
        </p:blipFill>
        <p:spPr bwMode="auto">
          <a:xfrm>
            <a:off x="3048000" y="1930400"/>
            <a:ext cx="2819400" cy="2108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3200" smtClean="0"/>
              <a:t>Example 4-6</a:t>
            </a:r>
          </a:p>
        </p:txBody>
      </p:sp>
      <p:sp>
        <p:nvSpPr>
          <p:cNvPr id="28675" name="Rectangle 3"/>
          <p:cNvSpPr>
            <a:spLocks noGrp="1" noChangeArrowheads="1"/>
          </p:cNvSpPr>
          <p:nvPr>
            <p:ph type="body" idx="1"/>
          </p:nvPr>
        </p:nvSpPr>
        <p:spPr>
          <a:xfrm>
            <a:off x="468313" y="1752600"/>
            <a:ext cx="8486775" cy="4291013"/>
          </a:xfrm>
        </p:spPr>
        <p:txBody>
          <a:bodyPr/>
          <a:lstStyle/>
          <a:p>
            <a:pPr eaLnBrk="1" hangingPunct="1">
              <a:lnSpc>
                <a:spcPct val="90000"/>
              </a:lnSpc>
              <a:buFont typeface="Wingdings" charset="2"/>
              <a:buChar char=" "/>
            </a:pPr>
            <a:r>
              <a:rPr lang="en-GB" sz="2000" smtClean="0"/>
              <a:t>In a group of a people, some are in favor of genetic engineering and others are against it. Two persons are selected at random from this group and asked whether they are in favor of or against genetic engineering. How many distinct outcomes are possible? Draw a Venn diagram and a tree diagram for this experiment. List all the outcomes included in each of the following events and mention whether they are simple or compound events.</a:t>
            </a:r>
            <a:br>
              <a:rPr lang="en-GB" sz="2000" smtClean="0"/>
            </a:br>
            <a:r>
              <a:rPr lang="en-GB" sz="2000" smtClean="0"/>
              <a:t/>
            </a:r>
            <a:br>
              <a:rPr lang="en-GB" sz="2000" smtClean="0"/>
            </a:br>
            <a:r>
              <a:rPr lang="en-GB" sz="2000" smtClean="0"/>
              <a:t>(a) Both persons are in favor of the genetic engineering.</a:t>
            </a:r>
            <a:br>
              <a:rPr lang="en-GB" sz="2000" smtClean="0"/>
            </a:br>
            <a:r>
              <a:rPr lang="en-GB" sz="2000" smtClean="0"/>
              <a:t>(b) At most one person is against genetic engineering.</a:t>
            </a:r>
            <a:br>
              <a:rPr lang="en-GB" sz="2000" smtClean="0"/>
            </a:br>
            <a:r>
              <a:rPr lang="en-GB" sz="2000" smtClean="0"/>
              <a:t>(c) Exactly one person is in favor of genetic engineering.</a:t>
            </a:r>
          </a:p>
        </p:txBody>
      </p:sp>
      <p:sp>
        <p:nvSpPr>
          <p:cNvPr id="2867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3200" smtClean="0"/>
              <a:t>Example 4-6: Solution</a:t>
            </a:r>
          </a:p>
        </p:txBody>
      </p:sp>
      <p:sp>
        <p:nvSpPr>
          <p:cNvPr id="29699" name="Rectangle 3"/>
          <p:cNvSpPr>
            <a:spLocks noGrp="1" noChangeArrowheads="1"/>
          </p:cNvSpPr>
          <p:nvPr>
            <p:ph type="body" idx="1"/>
          </p:nvPr>
        </p:nvSpPr>
        <p:spPr>
          <a:xfrm>
            <a:off x="395288" y="1989138"/>
            <a:ext cx="8564562" cy="4114800"/>
          </a:xfrm>
        </p:spPr>
        <p:txBody>
          <a:bodyPr/>
          <a:lstStyle/>
          <a:p>
            <a:pPr eaLnBrk="1" hangingPunct="1">
              <a:buFont typeface="Wingdings" charset="2"/>
              <a:buChar char=" "/>
            </a:pPr>
            <a:r>
              <a:rPr lang="en-GB" sz="2400" smtClean="0"/>
              <a:t>Let</a:t>
            </a:r>
          </a:p>
          <a:p>
            <a:pPr lvl="1" eaLnBrk="1" hangingPunct="1"/>
            <a:r>
              <a:rPr lang="en-GB" sz="2000" i="1" smtClean="0"/>
              <a:t>F</a:t>
            </a:r>
            <a:r>
              <a:rPr lang="en-GB" sz="2000" smtClean="0"/>
              <a:t>   = a person is in favor of genetic engineering</a:t>
            </a:r>
          </a:p>
          <a:p>
            <a:pPr lvl="1" eaLnBrk="1" hangingPunct="1"/>
            <a:r>
              <a:rPr lang="en-GB" sz="2000" i="1" smtClean="0"/>
              <a:t>A   </a:t>
            </a:r>
            <a:r>
              <a:rPr lang="en-GB" sz="2000" smtClean="0"/>
              <a:t>= a person is against genetic engineering</a:t>
            </a:r>
          </a:p>
          <a:p>
            <a:pPr lvl="1" eaLnBrk="1" hangingPunct="1"/>
            <a:r>
              <a:rPr lang="en-GB" sz="2000" i="1" smtClean="0"/>
              <a:t>FF </a:t>
            </a:r>
            <a:r>
              <a:rPr lang="en-GB" sz="2000" smtClean="0"/>
              <a:t>= both persons are in favor of genetic engineering</a:t>
            </a:r>
          </a:p>
          <a:p>
            <a:pPr lvl="1" eaLnBrk="1" hangingPunct="1"/>
            <a:r>
              <a:rPr lang="en-GB" sz="2000" i="1" smtClean="0"/>
              <a:t>FA</a:t>
            </a:r>
            <a:r>
              <a:rPr lang="en-GB" sz="2000" smtClean="0"/>
              <a:t> = the first person is in favor and the second is   	      	      against</a:t>
            </a:r>
          </a:p>
          <a:p>
            <a:pPr lvl="1" eaLnBrk="1" hangingPunct="1"/>
            <a:r>
              <a:rPr lang="en-GB" sz="2000" smtClean="0"/>
              <a:t>AF = the first is against and the second is in favor</a:t>
            </a:r>
          </a:p>
          <a:p>
            <a:pPr lvl="1" eaLnBrk="1" hangingPunct="1"/>
            <a:r>
              <a:rPr lang="en-GB" sz="2000" i="1" smtClean="0"/>
              <a:t>AA</a:t>
            </a:r>
            <a:r>
              <a:rPr lang="en-GB" sz="2000" smtClean="0"/>
              <a:t> = both persons are against genetic engineering	</a:t>
            </a:r>
          </a:p>
        </p:txBody>
      </p:sp>
      <p:sp>
        <p:nvSpPr>
          <p:cNvPr id="2970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3200" smtClean="0"/>
              <a:t>Figure 4.5 Venn and tree diagrams.</a:t>
            </a:r>
          </a:p>
        </p:txBody>
      </p:sp>
      <p:sp>
        <p:nvSpPr>
          <p:cNvPr id="30723"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30724" name="Picture 6"/>
          <p:cNvPicPr>
            <a:picLocks noChangeAspect="1" noChangeArrowheads="1"/>
          </p:cNvPicPr>
          <p:nvPr/>
        </p:nvPicPr>
        <p:blipFill>
          <a:blip r:embed="rId3"/>
          <a:srcRect/>
          <a:stretch>
            <a:fillRect/>
          </a:stretch>
        </p:blipFill>
        <p:spPr bwMode="auto">
          <a:xfrm>
            <a:off x="1905000" y="1889125"/>
            <a:ext cx="5181600" cy="24542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3200" smtClean="0"/>
              <a:t>Example 4-6: Solution</a:t>
            </a:r>
          </a:p>
        </p:txBody>
      </p:sp>
      <p:sp>
        <p:nvSpPr>
          <p:cNvPr id="31747" name="Rectangle 3"/>
          <p:cNvSpPr>
            <a:spLocks noGrp="1" noChangeArrowheads="1"/>
          </p:cNvSpPr>
          <p:nvPr>
            <p:ph type="body" idx="1"/>
          </p:nvPr>
        </p:nvSpPr>
        <p:spPr>
          <a:xfrm>
            <a:off x="684213" y="2017713"/>
            <a:ext cx="8270875" cy="4114800"/>
          </a:xfrm>
        </p:spPr>
        <p:txBody>
          <a:bodyPr/>
          <a:lstStyle/>
          <a:p>
            <a:pPr marL="609600" indent="-609600" eaLnBrk="1" hangingPunct="1">
              <a:lnSpc>
                <a:spcPct val="90000"/>
              </a:lnSpc>
              <a:buFont typeface="Wingdings" charset="2"/>
              <a:buAutoNum type="alphaLcParenR"/>
            </a:pPr>
            <a:r>
              <a:rPr lang="en-GB" sz="2400" smtClean="0"/>
              <a:t>Both persons are in favor of genetic engineering = { </a:t>
            </a:r>
            <a:r>
              <a:rPr lang="en-GB" sz="2400" i="1" smtClean="0">
                <a:latin typeface="Times New Roman" charset="0"/>
              </a:rPr>
              <a:t>FF</a:t>
            </a:r>
            <a:r>
              <a:rPr lang="en-GB" sz="2400" smtClean="0"/>
              <a:t> }</a:t>
            </a:r>
          </a:p>
          <a:p>
            <a:pPr marL="609600" indent="-609600" eaLnBrk="1" hangingPunct="1">
              <a:lnSpc>
                <a:spcPct val="90000"/>
              </a:lnSpc>
              <a:buFont typeface="Wingdings" charset="2"/>
              <a:buNone/>
            </a:pPr>
            <a:r>
              <a:rPr lang="en-GB" sz="2400" smtClean="0"/>
              <a:t>Because this event includes only one of the final four outcomes, it is a simple event.</a:t>
            </a:r>
          </a:p>
          <a:p>
            <a:pPr marL="609600" indent="-609600" eaLnBrk="1" hangingPunct="1">
              <a:lnSpc>
                <a:spcPct val="90000"/>
              </a:lnSpc>
              <a:buFont typeface="Wingdings" charset="2"/>
              <a:buAutoNum type="alphaLcParenR" startAt="2"/>
            </a:pPr>
            <a:r>
              <a:rPr lang="en-GB" sz="2400" smtClean="0"/>
              <a:t>At most one person is against genetic engineering = { </a:t>
            </a:r>
            <a:r>
              <a:rPr lang="en-GB" sz="2400" i="1" smtClean="0">
                <a:latin typeface="Times New Roman" charset="0"/>
              </a:rPr>
              <a:t>FF</a:t>
            </a:r>
            <a:r>
              <a:rPr lang="en-GB" sz="2400" smtClean="0"/>
              <a:t>, </a:t>
            </a:r>
            <a:r>
              <a:rPr lang="en-GB" sz="2400" i="1" smtClean="0">
                <a:latin typeface="Times New Roman" charset="0"/>
              </a:rPr>
              <a:t>FA</a:t>
            </a:r>
            <a:r>
              <a:rPr lang="en-GB" sz="2400" smtClean="0"/>
              <a:t>, </a:t>
            </a:r>
            <a:r>
              <a:rPr lang="en-GB" sz="2400" i="1" smtClean="0">
                <a:latin typeface="Times New Roman" charset="0"/>
              </a:rPr>
              <a:t>AF</a:t>
            </a:r>
            <a:r>
              <a:rPr lang="en-GB" sz="2400" smtClean="0"/>
              <a:t> }</a:t>
            </a:r>
          </a:p>
          <a:p>
            <a:pPr marL="609600" indent="-609600" eaLnBrk="1" hangingPunct="1">
              <a:lnSpc>
                <a:spcPct val="90000"/>
              </a:lnSpc>
              <a:buFont typeface="Wingdings" charset="2"/>
              <a:buNone/>
            </a:pPr>
            <a:r>
              <a:rPr lang="en-GB" sz="2400" smtClean="0"/>
              <a:t>Because this event includes more than one  outcome, it is a compound event.</a:t>
            </a:r>
          </a:p>
          <a:p>
            <a:pPr marL="609600" indent="-609600" eaLnBrk="1" hangingPunct="1">
              <a:lnSpc>
                <a:spcPct val="90000"/>
              </a:lnSpc>
              <a:buFont typeface="Wingdings" charset="2"/>
              <a:buAutoNum type="alphaLcParenR" startAt="3"/>
            </a:pPr>
            <a:r>
              <a:rPr lang="en-GB" sz="2400" smtClean="0"/>
              <a:t>Exactly one person is in favor of genetic engineering = { </a:t>
            </a:r>
            <a:r>
              <a:rPr lang="en-GB" sz="2400" i="1" smtClean="0">
                <a:latin typeface="Times New Roman" charset="0"/>
              </a:rPr>
              <a:t>FA</a:t>
            </a:r>
            <a:r>
              <a:rPr lang="en-GB" sz="2400" smtClean="0"/>
              <a:t>, </a:t>
            </a:r>
            <a:r>
              <a:rPr lang="en-GB" sz="2400" i="1" smtClean="0">
                <a:latin typeface="Times New Roman" charset="0"/>
              </a:rPr>
              <a:t>AF</a:t>
            </a:r>
            <a:r>
              <a:rPr lang="en-GB" sz="2400" smtClean="0"/>
              <a:t> }</a:t>
            </a:r>
          </a:p>
          <a:p>
            <a:pPr marL="609600" indent="-609600" eaLnBrk="1" hangingPunct="1">
              <a:lnSpc>
                <a:spcPct val="90000"/>
              </a:lnSpc>
              <a:buFont typeface="Wingdings" charset="2"/>
              <a:buNone/>
            </a:pPr>
            <a:r>
              <a:rPr lang="en-GB" sz="2400" smtClean="0"/>
              <a:t>It is a compound event.	</a:t>
            </a:r>
          </a:p>
        </p:txBody>
      </p:sp>
      <p:sp>
        <p:nvSpPr>
          <p:cNvPr id="3174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8229600" cy="758825"/>
          </a:xfrm>
        </p:spPr>
        <p:txBody>
          <a:bodyPr/>
          <a:lstStyle/>
          <a:p>
            <a:pPr eaLnBrk="1" hangingPunct="1"/>
            <a:r>
              <a:rPr lang="en-GB" sz="2800" smtClean="0"/>
              <a:t>EXPERIMENT, OUTCOMES, AND SAMPLE SPACE</a:t>
            </a:r>
          </a:p>
        </p:txBody>
      </p:sp>
      <p:sp>
        <p:nvSpPr>
          <p:cNvPr id="14339" name="Rectangle 3"/>
          <p:cNvSpPr>
            <a:spLocks noGrp="1" noChangeArrowheads="1"/>
          </p:cNvSpPr>
          <p:nvPr>
            <p:ph type="body" idx="1"/>
          </p:nvPr>
        </p:nvSpPr>
        <p:spPr>
          <a:xfrm>
            <a:off x="395288" y="2017713"/>
            <a:ext cx="8559800"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An </a:t>
            </a:r>
            <a:r>
              <a:rPr lang="en-GB" b="1" i="1" u="sng" smtClean="0">
                <a:solidFill>
                  <a:schemeClr val="hlink"/>
                </a:solidFill>
              </a:rPr>
              <a:t>experiment</a:t>
            </a:r>
            <a:r>
              <a:rPr lang="en-GB" smtClean="0"/>
              <a:t> is a process that, when performed, results in one and only one of many observations. These observations are called that </a:t>
            </a:r>
            <a:r>
              <a:rPr lang="en-GB" b="1" i="1" u="sng" smtClean="0">
                <a:solidFill>
                  <a:schemeClr val="hlink"/>
                </a:solidFill>
              </a:rPr>
              <a:t>outcomes</a:t>
            </a:r>
            <a:r>
              <a:rPr lang="en-GB" smtClean="0"/>
              <a:t> of the experiment. The collection of all outcomes for an experiment is called a </a:t>
            </a:r>
            <a:r>
              <a:rPr lang="en-GB" b="1" i="1" u="sng" smtClean="0">
                <a:solidFill>
                  <a:schemeClr val="hlink"/>
                </a:solidFill>
              </a:rPr>
              <a:t>sample space</a:t>
            </a:r>
            <a:r>
              <a:rPr lang="en-GB" smtClean="0"/>
              <a:t>.</a:t>
            </a:r>
          </a:p>
        </p:txBody>
      </p:sp>
      <p:sp>
        <p:nvSpPr>
          <p:cNvPr id="1434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4341" name="Picture 5"/>
          <p:cNvPicPr>
            <a:picLocks noChangeAspect="1" noChangeArrowheads="1"/>
          </p:cNvPicPr>
          <p:nvPr/>
        </p:nvPicPr>
        <p:blipFill>
          <a:blip r:embed="rId3"/>
          <a:srcRect/>
          <a:stretch>
            <a:fillRect/>
          </a:stretch>
        </p:blipFill>
        <p:spPr bwMode="auto">
          <a:xfrm>
            <a:off x="457200" y="533400"/>
            <a:ext cx="8153400" cy="838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3200" smtClean="0"/>
              <a:t>CALCULATING PROBABLITY</a:t>
            </a:r>
          </a:p>
        </p:txBody>
      </p:sp>
      <p:sp>
        <p:nvSpPr>
          <p:cNvPr id="32771" name="Rectangle 3"/>
          <p:cNvSpPr>
            <a:spLocks noGrp="1" noChangeArrowheads="1"/>
          </p:cNvSpPr>
          <p:nvPr>
            <p:ph type="body" idx="1"/>
          </p:nvPr>
        </p:nvSpPr>
        <p:spPr>
          <a:xfrm>
            <a:off x="611188" y="1752600"/>
            <a:ext cx="8343900"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b="1" i="1" u="sng" smtClean="0">
                <a:solidFill>
                  <a:schemeClr val="hlink"/>
                </a:solidFill>
              </a:rPr>
              <a:t>Probability</a:t>
            </a:r>
            <a:r>
              <a:rPr lang="en-GB" smtClean="0"/>
              <a:t> is a numerical measure of the likelihood that a specific event will occur.</a:t>
            </a:r>
          </a:p>
          <a:p>
            <a:pPr eaLnBrk="1" hangingPunct="1">
              <a:buFont typeface="Wingdings" charset="2"/>
              <a:buChar char=" "/>
            </a:pPr>
            <a:endParaRPr lang="en-GB" smtClean="0"/>
          </a:p>
        </p:txBody>
      </p:sp>
      <p:sp>
        <p:nvSpPr>
          <p:cNvPr id="3277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32773" name="Picture 5"/>
          <p:cNvPicPr>
            <a:picLocks noChangeAspect="1" noChangeArrowheads="1"/>
          </p:cNvPicPr>
          <p:nvPr/>
        </p:nvPicPr>
        <p:blipFill>
          <a:blip r:embed="rId3"/>
          <a:srcRect/>
          <a:stretch>
            <a:fillRect/>
          </a:stretch>
        </p:blipFill>
        <p:spPr bwMode="auto">
          <a:xfrm>
            <a:off x="533400" y="457200"/>
            <a:ext cx="7772400" cy="91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z="3200" smtClean="0"/>
              <a:t>Two Properties of Probability</a:t>
            </a:r>
          </a:p>
        </p:txBody>
      </p:sp>
      <p:sp>
        <p:nvSpPr>
          <p:cNvPr id="33795" name="Rectangle 3"/>
          <p:cNvSpPr>
            <a:spLocks noGrp="1" noChangeArrowheads="1"/>
          </p:cNvSpPr>
          <p:nvPr>
            <p:ph type="body" idx="1"/>
          </p:nvPr>
        </p:nvSpPr>
        <p:spPr>
          <a:xfrm>
            <a:off x="611188" y="1676400"/>
            <a:ext cx="8061325" cy="4114800"/>
          </a:xfrm>
        </p:spPr>
        <p:txBody>
          <a:bodyPr/>
          <a:lstStyle/>
          <a:p>
            <a:pPr eaLnBrk="1" hangingPunct="1"/>
            <a:r>
              <a:rPr lang="en-GB" sz="2000" smtClean="0"/>
              <a:t>The probability of an event always lies in the range 0 to 1.</a:t>
            </a:r>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r>
              <a:rPr lang="en-GB" sz="2000" smtClean="0"/>
              <a:t>The sum of the probabilities of all simple events (or final outcomes) for an experiment, denoted by </a:t>
            </a:r>
            <a:r>
              <a:rPr lang="el-GR" sz="2000" b="1" smtClean="0">
                <a:cs typeface="Times New Roman" charset="0"/>
              </a:rPr>
              <a:t>Σ</a:t>
            </a:r>
            <a:r>
              <a:rPr lang="en-GB" sz="2000" b="1" i="1" smtClean="0">
                <a:cs typeface="Times New Roman" charset="0"/>
              </a:rPr>
              <a:t>P</a:t>
            </a:r>
            <a:r>
              <a:rPr lang="en-GB" sz="2000" b="1" smtClean="0">
                <a:cs typeface="Times New Roman" charset="0"/>
              </a:rPr>
              <a:t>(</a:t>
            </a:r>
            <a:r>
              <a:rPr lang="en-GB" sz="2000" b="1" i="1" smtClean="0">
                <a:latin typeface="Times New Roman" charset="0"/>
                <a:cs typeface="Times New Roman" charset="0"/>
              </a:rPr>
              <a:t>E</a:t>
            </a:r>
            <a:r>
              <a:rPr lang="en-GB" sz="2000" b="1" i="1" baseline="-25000" smtClean="0">
                <a:latin typeface="Times New Roman" charset="0"/>
                <a:cs typeface="Times New Roman" charset="0"/>
              </a:rPr>
              <a:t>i</a:t>
            </a:r>
            <a:r>
              <a:rPr lang="en-GB" sz="2000" b="1" smtClean="0">
                <a:cs typeface="Times New Roman" charset="0"/>
              </a:rPr>
              <a:t>)</a:t>
            </a:r>
            <a:r>
              <a:rPr lang="en-GB" sz="2000" smtClean="0">
                <a:cs typeface="Times New Roman" charset="0"/>
              </a:rPr>
              <a:t>, is always 1.</a:t>
            </a:r>
            <a:endParaRPr lang="el-GR" sz="2000" smtClean="0">
              <a:cs typeface="Times New Roman" charset="0"/>
            </a:endParaRPr>
          </a:p>
        </p:txBody>
      </p:sp>
      <p:sp>
        <p:nvSpPr>
          <p:cNvPr id="3379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33797" name="Picture 5"/>
          <p:cNvPicPr>
            <a:picLocks noChangeAspect="1" noChangeArrowheads="1"/>
          </p:cNvPicPr>
          <p:nvPr/>
        </p:nvPicPr>
        <p:blipFill>
          <a:blip r:embed="rId3"/>
          <a:srcRect/>
          <a:stretch>
            <a:fillRect/>
          </a:stretch>
        </p:blipFill>
        <p:spPr bwMode="auto">
          <a:xfrm>
            <a:off x="1447800" y="2209800"/>
            <a:ext cx="5791200" cy="1222375"/>
          </a:xfrm>
          <a:prstGeom prst="rect">
            <a:avLst/>
          </a:prstGeom>
          <a:noFill/>
          <a:ln w="9525">
            <a:noFill/>
            <a:miter lim="800000"/>
            <a:headEnd/>
            <a:tailEnd/>
          </a:ln>
        </p:spPr>
      </p:pic>
      <p:pic>
        <p:nvPicPr>
          <p:cNvPr id="33798" name="Picture 6"/>
          <p:cNvPicPr>
            <a:picLocks noChangeAspect="1" noChangeArrowheads="1"/>
          </p:cNvPicPr>
          <p:nvPr/>
        </p:nvPicPr>
        <p:blipFill>
          <a:blip r:embed="rId4"/>
          <a:srcRect/>
          <a:stretch>
            <a:fillRect/>
          </a:stretch>
        </p:blipFill>
        <p:spPr bwMode="auto">
          <a:xfrm>
            <a:off x="1447800" y="4876800"/>
            <a:ext cx="5638800" cy="1041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z="3200" smtClean="0"/>
              <a:t>Three Conceptual Approaches to Probability</a:t>
            </a:r>
          </a:p>
        </p:txBody>
      </p:sp>
      <p:sp>
        <p:nvSpPr>
          <p:cNvPr id="34819" name="Rectangle 3"/>
          <p:cNvSpPr>
            <a:spLocks noGrp="1" noChangeArrowheads="1"/>
          </p:cNvSpPr>
          <p:nvPr>
            <p:ph type="body" idx="1"/>
          </p:nvPr>
        </p:nvSpPr>
        <p:spPr>
          <a:xfrm>
            <a:off x="611188" y="2017713"/>
            <a:ext cx="8343900" cy="4114800"/>
          </a:xfrm>
        </p:spPr>
        <p:txBody>
          <a:bodyPr/>
          <a:lstStyle/>
          <a:p>
            <a:pPr eaLnBrk="1" hangingPunct="1">
              <a:buFont typeface="Wingdings" charset="2"/>
              <a:buChar char=" "/>
            </a:pPr>
            <a:r>
              <a:rPr lang="en-GB" smtClean="0">
                <a:solidFill>
                  <a:schemeClr val="hlink"/>
                </a:solidFill>
              </a:rPr>
              <a:t>Classical Probability</a:t>
            </a:r>
          </a:p>
          <a:p>
            <a:pPr eaLnBrk="1" hangingPunct="1">
              <a:buFont typeface="Wingdings" charset="2"/>
              <a:buChar char=" "/>
            </a:pPr>
            <a:endParaRPr lang="en-GB" smtClean="0">
              <a:solidFill>
                <a:schemeClr val="hlink"/>
              </a:solidFill>
            </a:endParaRPr>
          </a:p>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Two or more outcomes (or events) that have the same probability of occurrence are said to be </a:t>
            </a:r>
            <a:r>
              <a:rPr lang="en-GB" b="1" i="1" u="sng" smtClean="0">
                <a:solidFill>
                  <a:schemeClr val="hlink"/>
                </a:solidFill>
              </a:rPr>
              <a:t>equally likely outcomes</a:t>
            </a:r>
            <a:r>
              <a:rPr lang="en-GB" smtClean="0"/>
              <a:t> (or events).</a:t>
            </a:r>
          </a:p>
        </p:txBody>
      </p:sp>
      <p:sp>
        <p:nvSpPr>
          <p:cNvPr id="3482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z="3200" smtClean="0"/>
              <a:t>Classical Probability </a:t>
            </a:r>
          </a:p>
        </p:txBody>
      </p:sp>
      <p:sp>
        <p:nvSpPr>
          <p:cNvPr id="1028" name="Rectangle 3"/>
          <p:cNvSpPr>
            <a:spLocks noGrp="1" noChangeArrowheads="1"/>
          </p:cNvSpPr>
          <p:nvPr>
            <p:ph type="body" sz="half" idx="1"/>
          </p:nvPr>
        </p:nvSpPr>
        <p:spPr>
          <a:xfrm>
            <a:off x="533400" y="1600200"/>
            <a:ext cx="8280400" cy="4114800"/>
          </a:xfrm>
        </p:spPr>
        <p:txBody>
          <a:bodyPr/>
          <a:lstStyle/>
          <a:p>
            <a:pPr eaLnBrk="1" hangingPunct="1">
              <a:buFont typeface="Wingdings" charset="2"/>
              <a:buNone/>
            </a:pPr>
            <a:r>
              <a:rPr lang="en-GB" sz="2400" smtClean="0">
                <a:solidFill>
                  <a:schemeClr val="hlink"/>
                </a:solidFill>
              </a:rPr>
              <a:t>Classical Probability Rule to Find Probability</a:t>
            </a:r>
          </a:p>
          <a:p>
            <a:pPr eaLnBrk="1" hangingPunct="1"/>
            <a:endParaRPr lang="en-GB" sz="2400" smtClean="0">
              <a:solidFill>
                <a:schemeClr val="hlink"/>
              </a:solidFill>
            </a:endParaRPr>
          </a:p>
        </p:txBody>
      </p:sp>
      <p:graphicFrame>
        <p:nvGraphicFramePr>
          <p:cNvPr id="1026" name="Object 2"/>
          <p:cNvGraphicFramePr>
            <a:graphicFrameLocks noChangeAspect="1"/>
          </p:cNvGraphicFramePr>
          <p:nvPr>
            <p:ph sz="half" idx="2"/>
          </p:nvPr>
        </p:nvGraphicFramePr>
        <p:xfrm>
          <a:off x="538163" y="2209800"/>
          <a:ext cx="7996237" cy="2563813"/>
        </p:xfrm>
        <a:graphic>
          <a:graphicData uri="http://schemas.openxmlformats.org/presentationml/2006/ole">
            <p:oleObj spid="_x0000_s1026" name="Equation" r:id="rId4" imgW="3314520" imgH="1091880" progId="Equation.3">
              <p:embed/>
            </p:oleObj>
          </a:graphicData>
        </a:graphic>
      </p:graphicFrame>
      <p:sp>
        <p:nvSpPr>
          <p:cNvPr id="1029" name="Text Box 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z="3200" smtClean="0"/>
              <a:t>Example 4-7</a:t>
            </a:r>
          </a:p>
        </p:txBody>
      </p:sp>
      <p:sp>
        <p:nvSpPr>
          <p:cNvPr id="35843"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t>Find the probability of obtaining a head and the probability of obtaining a tail for one toss of a coin.</a:t>
            </a:r>
            <a:br>
              <a:rPr lang="en-GB" smtClean="0"/>
            </a:br>
            <a:endParaRPr lang="en-GB" smtClean="0"/>
          </a:p>
        </p:txBody>
      </p:sp>
      <p:sp>
        <p:nvSpPr>
          <p:cNvPr id="3584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GB" sz="3200" smtClean="0"/>
              <a:t>Example 4-7: Solution</a:t>
            </a:r>
          </a:p>
        </p:txBody>
      </p:sp>
      <p:graphicFrame>
        <p:nvGraphicFramePr>
          <p:cNvPr id="2050" name="Object 2"/>
          <p:cNvGraphicFramePr>
            <a:graphicFrameLocks noChangeAspect="1"/>
          </p:cNvGraphicFramePr>
          <p:nvPr>
            <p:ph sz="half" idx="1"/>
          </p:nvPr>
        </p:nvGraphicFramePr>
        <p:xfrm>
          <a:off x="1042988" y="2493963"/>
          <a:ext cx="6624637" cy="892175"/>
        </p:xfrm>
        <a:graphic>
          <a:graphicData uri="http://schemas.openxmlformats.org/presentationml/2006/ole">
            <p:oleObj spid="_x0000_s2050" name="Equation" r:id="rId4" imgW="2920680" imgH="393480" progId="Equation.3">
              <p:embed/>
            </p:oleObj>
          </a:graphicData>
        </a:graphic>
      </p:graphicFrame>
      <p:graphicFrame>
        <p:nvGraphicFramePr>
          <p:cNvPr id="2051" name="Object 3"/>
          <p:cNvGraphicFramePr>
            <a:graphicFrameLocks noChangeAspect="1"/>
          </p:cNvGraphicFramePr>
          <p:nvPr>
            <p:ph sz="half" idx="2"/>
          </p:nvPr>
        </p:nvGraphicFramePr>
        <p:xfrm>
          <a:off x="2438400" y="4724400"/>
          <a:ext cx="2971800" cy="1000125"/>
        </p:xfrm>
        <a:graphic>
          <a:graphicData uri="http://schemas.openxmlformats.org/presentationml/2006/ole">
            <p:oleObj spid="_x0000_s2051" name="Equation" r:id="rId5" imgW="1041120" imgH="393480" progId="Equation.3">
              <p:embed/>
            </p:oleObj>
          </a:graphicData>
        </a:graphic>
      </p:graphicFrame>
      <p:sp>
        <p:nvSpPr>
          <p:cNvPr id="2053" name="Text Box 5"/>
          <p:cNvSpPr txBox="1">
            <a:spLocks noChangeArrowheads="1"/>
          </p:cNvSpPr>
          <p:nvPr/>
        </p:nvSpPr>
        <p:spPr bwMode="auto">
          <a:xfrm>
            <a:off x="611188" y="4076700"/>
            <a:ext cx="3024187" cy="579438"/>
          </a:xfrm>
          <a:prstGeom prst="rect">
            <a:avLst/>
          </a:prstGeom>
          <a:noFill/>
          <a:ln w="9525">
            <a:noFill/>
            <a:miter lim="800000"/>
            <a:headEnd/>
            <a:tailEnd/>
          </a:ln>
        </p:spPr>
        <p:txBody>
          <a:bodyPr>
            <a:spAutoFit/>
          </a:bodyPr>
          <a:lstStyle/>
          <a:p>
            <a:pPr eaLnBrk="1" hangingPunct="1">
              <a:spcBef>
                <a:spcPct val="50000"/>
              </a:spcBef>
            </a:pPr>
            <a:r>
              <a:rPr lang="en-GB">
                <a:latin typeface="Tahoma" charset="0"/>
              </a:rPr>
              <a:t>Similarly, </a:t>
            </a:r>
          </a:p>
        </p:txBody>
      </p:sp>
      <p:sp>
        <p:nvSpPr>
          <p:cNvPr id="2054" name="Text Box 6"/>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z="3200" smtClean="0"/>
              <a:t>Example 4-8</a:t>
            </a:r>
          </a:p>
        </p:txBody>
      </p:sp>
      <p:sp>
        <p:nvSpPr>
          <p:cNvPr id="36867" name="Rectangle 3"/>
          <p:cNvSpPr>
            <a:spLocks noGrp="1" noChangeArrowheads="1"/>
          </p:cNvSpPr>
          <p:nvPr>
            <p:ph type="body" idx="1"/>
          </p:nvPr>
        </p:nvSpPr>
        <p:spPr>
          <a:xfrm>
            <a:off x="395288" y="2017713"/>
            <a:ext cx="8559800" cy="4114800"/>
          </a:xfrm>
        </p:spPr>
        <p:txBody>
          <a:bodyPr/>
          <a:lstStyle/>
          <a:p>
            <a:pPr eaLnBrk="1" hangingPunct="1">
              <a:buFont typeface="Wingdings" charset="2"/>
              <a:buChar char=" "/>
            </a:pPr>
            <a:r>
              <a:rPr lang="en-GB" smtClean="0"/>
              <a:t>Find the probability of obtaining an even number in one roll of a die.</a:t>
            </a:r>
            <a:br>
              <a:rPr lang="en-GB" smtClean="0"/>
            </a:br>
            <a:endParaRPr lang="en-GB" smtClean="0"/>
          </a:p>
        </p:txBody>
      </p:sp>
      <p:sp>
        <p:nvSpPr>
          <p:cNvPr id="3686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sz="3200" smtClean="0"/>
              <a:t>Example 4-8: Solution</a:t>
            </a:r>
          </a:p>
        </p:txBody>
      </p:sp>
      <p:sp>
        <p:nvSpPr>
          <p:cNvPr id="3076" name="Rectangle 3"/>
          <p:cNvSpPr>
            <a:spLocks noGrp="1" noChangeArrowheads="1"/>
          </p:cNvSpPr>
          <p:nvPr>
            <p:ph type="body" sz="half" idx="1"/>
          </p:nvPr>
        </p:nvSpPr>
        <p:spPr>
          <a:xfrm>
            <a:off x="457200" y="1600200"/>
            <a:ext cx="8153400" cy="4530725"/>
          </a:xfrm>
        </p:spPr>
        <p:txBody>
          <a:bodyPr/>
          <a:lstStyle/>
          <a:p>
            <a:pPr eaLnBrk="1" hangingPunct="1">
              <a:buFont typeface="Wingdings" charset="2"/>
              <a:buChar char=" "/>
            </a:pPr>
            <a:r>
              <a:rPr lang="en-GB" sz="2400" smtClean="0"/>
              <a:t>A = {2, 4, 6}.  If any one of these three numbers is obtained, event A is said to occur.  Hence, </a:t>
            </a:r>
            <a:br>
              <a:rPr lang="en-GB" sz="2400" smtClean="0"/>
            </a:br>
            <a:endParaRPr lang="en-GB" sz="2400" smtClean="0"/>
          </a:p>
        </p:txBody>
      </p:sp>
      <p:sp>
        <p:nvSpPr>
          <p:cNvPr id="3077"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graphicFrame>
        <p:nvGraphicFramePr>
          <p:cNvPr id="3074" name="Object 2"/>
          <p:cNvGraphicFramePr>
            <a:graphicFrameLocks noChangeAspect="1"/>
          </p:cNvGraphicFramePr>
          <p:nvPr>
            <p:ph sz="half" idx="2"/>
          </p:nvPr>
        </p:nvGraphicFramePr>
        <p:xfrm>
          <a:off x="914400" y="3886200"/>
          <a:ext cx="7086600" cy="762000"/>
        </p:xfrm>
        <a:graphic>
          <a:graphicData uri="http://schemas.openxmlformats.org/presentationml/2006/ole">
            <p:oleObj spid="_x0000_s3074" name="Equation" r:id="rId4" imgW="3429000" imgH="39348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z="3200" smtClean="0"/>
              <a:t>Example 4-9</a:t>
            </a:r>
          </a:p>
        </p:txBody>
      </p:sp>
      <p:sp>
        <p:nvSpPr>
          <p:cNvPr id="37891"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In a group of 500 women, 120 have played golf at least once. Suppose one of these 500 women is randomly selected. What is the probability that she has played golf at least once?</a:t>
            </a:r>
          </a:p>
        </p:txBody>
      </p:sp>
      <p:sp>
        <p:nvSpPr>
          <p:cNvPr id="3789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sz="3200" smtClean="0"/>
              <a:t>Example 4-9: Solution</a:t>
            </a:r>
          </a:p>
        </p:txBody>
      </p:sp>
      <p:sp>
        <p:nvSpPr>
          <p:cNvPr id="4100" name="Rectangle 3"/>
          <p:cNvSpPr>
            <a:spLocks noGrp="1" noChangeArrowheads="1"/>
          </p:cNvSpPr>
          <p:nvPr>
            <p:ph type="body" sz="half" idx="1"/>
          </p:nvPr>
        </p:nvSpPr>
        <p:spPr>
          <a:xfrm>
            <a:off x="457200" y="1600200"/>
            <a:ext cx="8153400" cy="4530725"/>
          </a:xfrm>
        </p:spPr>
        <p:txBody>
          <a:bodyPr/>
          <a:lstStyle/>
          <a:p>
            <a:pPr eaLnBrk="1" hangingPunct="1">
              <a:buFont typeface="Wingdings" charset="2"/>
              <a:buChar char=" "/>
            </a:pPr>
            <a:r>
              <a:rPr lang="en-GB" sz="2400" smtClean="0"/>
              <a:t>One hundred twenty of these 500 outcomes are included in the event that the selected woman has played golf at least once.  Hence,</a:t>
            </a:r>
          </a:p>
        </p:txBody>
      </p:sp>
      <p:sp>
        <p:nvSpPr>
          <p:cNvPr id="4101"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graphicFrame>
        <p:nvGraphicFramePr>
          <p:cNvPr id="4098" name="Object 2"/>
          <p:cNvGraphicFramePr>
            <a:graphicFrameLocks noChangeAspect="1"/>
          </p:cNvGraphicFramePr>
          <p:nvPr>
            <p:ph sz="half" idx="2"/>
          </p:nvPr>
        </p:nvGraphicFramePr>
        <p:xfrm>
          <a:off x="609600" y="3349625"/>
          <a:ext cx="7848600" cy="704850"/>
        </p:xfrm>
        <a:graphic>
          <a:graphicData uri="http://schemas.openxmlformats.org/presentationml/2006/ole">
            <p:oleObj spid="_x0000_s4098" name="Equation" r:id="rId4" imgW="4381200" imgH="393480"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200" smtClean="0"/>
              <a:t>Table 4.1 Examples of Experiments, Outcomes, and Sample Spaces</a:t>
            </a:r>
          </a:p>
        </p:txBody>
      </p:sp>
      <p:sp>
        <p:nvSpPr>
          <p:cNvPr id="15363" name="Text Box 17"/>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5364" name="Picture 20" descr="table_04_01"/>
          <p:cNvPicPr>
            <a:picLocks noChangeAspect="1" noChangeArrowheads="1"/>
          </p:cNvPicPr>
          <p:nvPr/>
        </p:nvPicPr>
        <p:blipFill>
          <a:blip r:embed="rId3"/>
          <a:srcRect/>
          <a:stretch>
            <a:fillRect/>
          </a:stretch>
        </p:blipFill>
        <p:spPr bwMode="auto">
          <a:xfrm>
            <a:off x="1905000" y="1866900"/>
            <a:ext cx="5410200" cy="23241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GB" sz="3200" smtClean="0"/>
              <a:t>Three Conceptual Approaches to Probability</a:t>
            </a:r>
          </a:p>
        </p:txBody>
      </p:sp>
      <p:sp>
        <p:nvSpPr>
          <p:cNvPr id="5124" name="Rectangle 3"/>
          <p:cNvSpPr>
            <a:spLocks noGrp="1" noChangeArrowheads="1"/>
          </p:cNvSpPr>
          <p:nvPr>
            <p:ph type="body" sz="half" idx="1"/>
          </p:nvPr>
        </p:nvSpPr>
        <p:spPr>
          <a:xfrm>
            <a:off x="457200" y="1600200"/>
            <a:ext cx="8153400" cy="4119563"/>
          </a:xfrm>
        </p:spPr>
        <p:txBody>
          <a:bodyPr/>
          <a:lstStyle/>
          <a:p>
            <a:pPr eaLnBrk="1" hangingPunct="1">
              <a:buFont typeface="Wingdings" charset="2"/>
              <a:buChar char=" "/>
            </a:pPr>
            <a:r>
              <a:rPr lang="en-GB" sz="2400" smtClean="0">
                <a:solidFill>
                  <a:schemeClr val="hlink"/>
                </a:solidFill>
              </a:rPr>
              <a:t>Relative Frequency Concept of Probability</a:t>
            </a:r>
          </a:p>
          <a:p>
            <a:pPr eaLnBrk="1" hangingPunct="1">
              <a:buFont typeface="Wingdings" charset="2"/>
              <a:buChar char=" "/>
            </a:pPr>
            <a:endParaRPr lang="en-GB" sz="2400" smtClean="0">
              <a:solidFill>
                <a:schemeClr val="hlink"/>
              </a:solidFill>
            </a:endParaRPr>
          </a:p>
          <a:p>
            <a:pPr eaLnBrk="1" hangingPunct="1">
              <a:buFont typeface="Wingdings" charset="2"/>
              <a:buChar char=" "/>
            </a:pPr>
            <a:r>
              <a:rPr lang="en-GB" sz="2400" smtClean="0">
                <a:solidFill>
                  <a:schemeClr val="folHlink"/>
                </a:solidFill>
              </a:rPr>
              <a:t>Using Relative Frequency as an Approximation of Probability</a:t>
            </a:r>
          </a:p>
          <a:p>
            <a:pPr eaLnBrk="1" hangingPunct="1">
              <a:buFont typeface="Wingdings" charset="2"/>
              <a:buChar char=" "/>
            </a:pPr>
            <a:r>
              <a:rPr lang="en-GB" sz="2400" smtClean="0"/>
              <a:t>If an experiment is repeated </a:t>
            </a:r>
            <a:r>
              <a:rPr lang="en-GB" sz="2400" i="1" smtClean="0">
                <a:latin typeface="Times New Roman" charset="0"/>
              </a:rPr>
              <a:t>n</a:t>
            </a:r>
            <a:r>
              <a:rPr lang="en-GB" sz="2400" smtClean="0"/>
              <a:t> times and an event </a:t>
            </a:r>
            <a:r>
              <a:rPr lang="en-GB" sz="2400" i="1" smtClean="0"/>
              <a:t>A</a:t>
            </a:r>
            <a:r>
              <a:rPr lang="en-GB" sz="2400" smtClean="0"/>
              <a:t> is observed </a:t>
            </a:r>
            <a:r>
              <a:rPr lang="en-GB" sz="2400" i="1" smtClean="0">
                <a:latin typeface="Times New Roman" charset="0"/>
              </a:rPr>
              <a:t>f</a:t>
            </a:r>
            <a:r>
              <a:rPr lang="en-GB" sz="2400" smtClean="0"/>
              <a:t> times, then, according to the relative frequency concept of probability,</a:t>
            </a:r>
          </a:p>
          <a:p>
            <a:pPr eaLnBrk="1" hangingPunct="1">
              <a:buFont typeface="Wingdings" charset="2"/>
              <a:buChar char=" "/>
            </a:pPr>
            <a:endParaRPr lang="en-GB" sz="2400" smtClean="0"/>
          </a:p>
        </p:txBody>
      </p:sp>
      <p:graphicFrame>
        <p:nvGraphicFramePr>
          <p:cNvPr id="5122" name="Object 2"/>
          <p:cNvGraphicFramePr>
            <a:graphicFrameLocks noChangeAspect="1"/>
          </p:cNvGraphicFramePr>
          <p:nvPr>
            <p:ph sz="half" idx="2"/>
          </p:nvPr>
        </p:nvGraphicFramePr>
        <p:xfrm>
          <a:off x="3505200" y="4648200"/>
          <a:ext cx="1943100" cy="1181100"/>
        </p:xfrm>
        <a:graphic>
          <a:graphicData uri="http://schemas.openxmlformats.org/presentationml/2006/ole">
            <p:oleObj spid="_x0000_s5122" name="Equation" r:id="rId4" imgW="647640" imgH="393480" progId="Equation.3">
              <p:embed/>
            </p:oleObj>
          </a:graphicData>
        </a:graphic>
      </p:graphicFrame>
      <p:sp>
        <p:nvSpPr>
          <p:cNvPr id="5125" name="Text Box 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z="3200" smtClean="0"/>
              <a:t>Example 4-10</a:t>
            </a:r>
          </a:p>
        </p:txBody>
      </p:sp>
      <p:sp>
        <p:nvSpPr>
          <p:cNvPr id="38915"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Ten of the 500 randomly selected cars manufactured at a certain auto factory are found to be lemons. Assuming that the lemons are manufactured randomly, what is the probability that the next car manufactured at this auto factory is a lemon?</a:t>
            </a:r>
            <a:br>
              <a:rPr lang="en-GB" smtClean="0"/>
            </a:br>
            <a:endParaRPr lang="en-GB" smtClean="0"/>
          </a:p>
        </p:txBody>
      </p:sp>
      <p:sp>
        <p:nvSpPr>
          <p:cNvPr id="3891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GB" sz="3200" smtClean="0"/>
              <a:t>Example 4-10: Solution</a:t>
            </a:r>
          </a:p>
        </p:txBody>
      </p:sp>
      <p:sp>
        <p:nvSpPr>
          <p:cNvPr id="6148" name="Rectangle 3"/>
          <p:cNvSpPr>
            <a:spLocks noGrp="1" noChangeArrowheads="1"/>
          </p:cNvSpPr>
          <p:nvPr>
            <p:ph type="body" sz="half" idx="1"/>
          </p:nvPr>
        </p:nvSpPr>
        <p:spPr>
          <a:xfrm>
            <a:off x="539750" y="1752600"/>
            <a:ext cx="8353425" cy="4114800"/>
          </a:xfrm>
        </p:spPr>
        <p:txBody>
          <a:bodyPr/>
          <a:lstStyle/>
          <a:p>
            <a:pPr eaLnBrk="1" hangingPunct="1">
              <a:buSzTx/>
              <a:buFont typeface="Wingdings" charset="2"/>
              <a:buChar char=" "/>
            </a:pPr>
            <a:r>
              <a:rPr lang="en-GB" sz="2400" smtClean="0"/>
              <a:t>Let </a:t>
            </a:r>
            <a:r>
              <a:rPr lang="en-GB" sz="2400" i="1" smtClean="0">
                <a:latin typeface="Times New Roman" charset="0"/>
              </a:rPr>
              <a:t>n</a:t>
            </a:r>
            <a:r>
              <a:rPr lang="en-GB" sz="2400" smtClean="0"/>
              <a:t> denotes the total number of cars in the sample and </a:t>
            </a:r>
            <a:r>
              <a:rPr lang="en-GB" sz="2400" i="1" smtClean="0">
                <a:latin typeface="Times New Roman" charset="0"/>
              </a:rPr>
              <a:t>f</a:t>
            </a:r>
            <a:r>
              <a:rPr lang="en-GB" sz="2400" smtClean="0"/>
              <a:t> the number of lemons in </a:t>
            </a:r>
            <a:r>
              <a:rPr lang="en-GB" sz="2400" i="1" smtClean="0">
                <a:latin typeface="Times New Roman" charset="0"/>
              </a:rPr>
              <a:t>n</a:t>
            </a:r>
            <a:r>
              <a:rPr lang="en-GB" sz="2400" smtClean="0"/>
              <a:t>. Then, </a:t>
            </a:r>
          </a:p>
          <a:p>
            <a:pPr lvl="1" algn="ctr" eaLnBrk="1" hangingPunct="1">
              <a:buSzTx/>
              <a:buFont typeface="Wingdings" charset="2"/>
              <a:buChar char=" "/>
            </a:pPr>
            <a:r>
              <a:rPr lang="en-GB" sz="2000" smtClean="0"/>
              <a:t> </a:t>
            </a:r>
            <a:r>
              <a:rPr lang="en-GB" i="1" smtClean="0">
                <a:latin typeface="Times New Roman" charset="0"/>
              </a:rPr>
              <a:t>n</a:t>
            </a:r>
            <a:r>
              <a:rPr lang="en-GB" smtClean="0"/>
              <a:t> = 500   and   </a:t>
            </a:r>
            <a:r>
              <a:rPr lang="en-GB" i="1" smtClean="0">
                <a:latin typeface="Times New Roman" charset="0"/>
              </a:rPr>
              <a:t>f</a:t>
            </a:r>
            <a:r>
              <a:rPr lang="en-GB" smtClean="0"/>
              <a:t> = 10</a:t>
            </a:r>
          </a:p>
          <a:p>
            <a:pPr eaLnBrk="1" hangingPunct="1">
              <a:buSzTx/>
              <a:buFont typeface="Wingdings" charset="2"/>
              <a:buChar char=" "/>
            </a:pPr>
            <a:r>
              <a:rPr lang="en-GB" sz="2400" smtClean="0"/>
              <a:t>Using the relative frequency concept of probability, we obtain</a:t>
            </a:r>
          </a:p>
          <a:p>
            <a:pPr eaLnBrk="1" hangingPunct="1">
              <a:buSzTx/>
              <a:buFont typeface="Wingdings" charset="2"/>
              <a:buChar char=" "/>
            </a:pPr>
            <a:endParaRPr lang="en-GB" sz="2400" smtClean="0"/>
          </a:p>
          <a:p>
            <a:pPr eaLnBrk="1" hangingPunct="1">
              <a:buSzTx/>
              <a:buFont typeface="Wingdings" charset="2"/>
              <a:buNone/>
            </a:pPr>
            <a:endParaRPr lang="en-GB" sz="2400" smtClean="0"/>
          </a:p>
          <a:p>
            <a:pPr eaLnBrk="1" hangingPunct="1">
              <a:buSzTx/>
              <a:buFont typeface="Wingdings" charset="2"/>
              <a:buChar char=" "/>
            </a:pPr>
            <a:endParaRPr lang="en-GB" sz="2400" smtClean="0"/>
          </a:p>
          <a:p>
            <a:pPr eaLnBrk="1" hangingPunct="1">
              <a:buSzTx/>
              <a:buFont typeface="Wingdings" charset="2"/>
              <a:buChar char=" "/>
            </a:pPr>
            <a:endParaRPr lang="en-GB" sz="2400" smtClean="0"/>
          </a:p>
        </p:txBody>
      </p:sp>
      <p:graphicFrame>
        <p:nvGraphicFramePr>
          <p:cNvPr id="6146" name="Object 2"/>
          <p:cNvGraphicFramePr>
            <a:graphicFrameLocks noChangeAspect="1"/>
          </p:cNvGraphicFramePr>
          <p:nvPr>
            <p:ph sz="half" idx="2"/>
          </p:nvPr>
        </p:nvGraphicFramePr>
        <p:xfrm>
          <a:off x="1225550" y="4265613"/>
          <a:ext cx="6775450" cy="1068387"/>
        </p:xfrm>
        <a:graphic>
          <a:graphicData uri="http://schemas.openxmlformats.org/presentationml/2006/ole">
            <p:oleObj spid="_x0000_s6146" name="Equation" r:id="rId4" imgW="2400120" imgH="393480" progId="Equation.3">
              <p:embed/>
            </p:oleObj>
          </a:graphicData>
        </a:graphic>
      </p:graphicFrame>
      <p:sp>
        <p:nvSpPr>
          <p:cNvPr id="6149" name="Text Box 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z="3200" smtClean="0"/>
              <a:t>Table 4.2 Frequency and Relative Frequency Distributions for the Sample of Cars</a:t>
            </a:r>
          </a:p>
        </p:txBody>
      </p:sp>
      <p:sp>
        <p:nvSpPr>
          <p:cNvPr id="39939" name="Text Box 23"/>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39940" name="Picture 26" descr="table_04_02"/>
          <p:cNvPicPr>
            <a:picLocks noChangeAspect="1" noChangeArrowheads="1"/>
          </p:cNvPicPr>
          <p:nvPr/>
        </p:nvPicPr>
        <p:blipFill>
          <a:blip r:embed="rId3"/>
          <a:srcRect/>
          <a:stretch>
            <a:fillRect/>
          </a:stretch>
        </p:blipFill>
        <p:spPr bwMode="auto">
          <a:xfrm>
            <a:off x="1676400" y="1966913"/>
            <a:ext cx="5410200" cy="17668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z="3200" smtClean="0"/>
              <a:t>Three Conceptual Approaches to Probability</a:t>
            </a:r>
          </a:p>
        </p:txBody>
      </p:sp>
      <p:sp>
        <p:nvSpPr>
          <p:cNvPr id="41987"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solidFill>
                  <a:schemeClr val="hlink"/>
                </a:solidFill>
              </a:rPr>
              <a:t>Subjective Probability</a:t>
            </a:r>
          </a:p>
          <a:p>
            <a:pPr eaLnBrk="1" hangingPunct="1">
              <a:buFont typeface="Wingdings" charset="2"/>
              <a:buChar char=" "/>
            </a:pPr>
            <a:endParaRPr lang="en-GB" smtClean="0">
              <a:solidFill>
                <a:schemeClr val="hlink"/>
              </a:solidFill>
            </a:endParaRPr>
          </a:p>
          <a:p>
            <a:pPr eaLnBrk="1" hangingPunct="1">
              <a:buFont typeface="Wingdings" charset="2"/>
              <a:buChar char=" "/>
            </a:pPr>
            <a:r>
              <a:rPr lang="en-GB" smtClean="0">
                <a:solidFill>
                  <a:schemeClr val="folHlink"/>
                </a:solidFill>
              </a:rPr>
              <a:t>Definition</a:t>
            </a:r>
            <a:r>
              <a:rPr lang="en-GB" smtClean="0"/>
              <a:t> </a:t>
            </a:r>
          </a:p>
          <a:p>
            <a:pPr eaLnBrk="1" hangingPunct="1">
              <a:buFont typeface="Wingdings" charset="2"/>
              <a:buChar char=" "/>
            </a:pPr>
            <a:r>
              <a:rPr lang="en-GB" b="1" i="1" u="sng" smtClean="0">
                <a:solidFill>
                  <a:schemeClr val="hlink"/>
                </a:solidFill>
              </a:rPr>
              <a:t>Subjective probability</a:t>
            </a:r>
            <a:r>
              <a:rPr lang="en-GB" smtClean="0"/>
              <a:t> is the probability assigned to an event based on subjective judgment, experience, information and belief.</a:t>
            </a:r>
          </a:p>
        </p:txBody>
      </p:sp>
      <p:sp>
        <p:nvSpPr>
          <p:cNvPr id="4198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3200" smtClean="0"/>
              <a:t>COUNTING RULE</a:t>
            </a:r>
          </a:p>
        </p:txBody>
      </p:sp>
      <p:sp>
        <p:nvSpPr>
          <p:cNvPr id="43011" name="Rectangle 3"/>
          <p:cNvSpPr>
            <a:spLocks noGrp="1" noChangeArrowheads="1"/>
          </p:cNvSpPr>
          <p:nvPr>
            <p:ph type="body" idx="1"/>
          </p:nvPr>
        </p:nvSpPr>
        <p:spPr>
          <a:xfrm>
            <a:off x="0" y="2017713"/>
            <a:ext cx="8955088" cy="4114800"/>
          </a:xfrm>
        </p:spPr>
        <p:txBody>
          <a:bodyPr/>
          <a:lstStyle/>
          <a:p>
            <a:pPr eaLnBrk="1" hangingPunct="1">
              <a:buFont typeface="Wingdings" charset="2"/>
              <a:buChar char=" "/>
            </a:pPr>
            <a:r>
              <a:rPr lang="en-GB" smtClean="0">
                <a:solidFill>
                  <a:schemeClr val="hlink"/>
                </a:solidFill>
              </a:rPr>
              <a:t>Counting Rule to Find Total Outcomes</a:t>
            </a:r>
          </a:p>
          <a:p>
            <a:pPr eaLnBrk="1" hangingPunct="1">
              <a:buFont typeface="Wingdings" charset="2"/>
              <a:buChar char=" "/>
            </a:pPr>
            <a:endParaRPr lang="en-GB" smtClean="0"/>
          </a:p>
          <a:p>
            <a:pPr eaLnBrk="1" hangingPunct="1">
              <a:buFont typeface="Wingdings" charset="2"/>
              <a:buChar char=" "/>
            </a:pPr>
            <a:r>
              <a:rPr lang="en-GB" smtClean="0"/>
              <a:t>If an experiment consists of three steps and if the first step can result in </a:t>
            </a:r>
            <a:r>
              <a:rPr lang="en-GB" i="1" smtClean="0">
                <a:latin typeface="Times New Roman" charset="0"/>
              </a:rPr>
              <a:t>m</a:t>
            </a:r>
            <a:r>
              <a:rPr lang="en-GB" smtClean="0"/>
              <a:t> outcomes, the second step in </a:t>
            </a:r>
            <a:r>
              <a:rPr lang="en-GB" i="1" smtClean="0">
                <a:latin typeface="Times New Roman" charset="0"/>
              </a:rPr>
              <a:t>n</a:t>
            </a:r>
            <a:r>
              <a:rPr lang="en-GB" smtClean="0"/>
              <a:t> outcomes, and the third in </a:t>
            </a:r>
            <a:r>
              <a:rPr lang="en-GB" i="1" smtClean="0">
                <a:latin typeface="Times New Roman" charset="0"/>
              </a:rPr>
              <a:t>k</a:t>
            </a:r>
            <a:r>
              <a:rPr lang="en-GB" smtClean="0"/>
              <a:t> outcomes, then</a:t>
            </a:r>
          </a:p>
          <a:p>
            <a:pPr algn="ctr" eaLnBrk="1" hangingPunct="1">
              <a:buFont typeface="Wingdings" charset="2"/>
              <a:buChar char=" "/>
            </a:pPr>
            <a:r>
              <a:rPr lang="en-GB" sz="2600" smtClean="0"/>
              <a:t>Total outcomes for the experiment = </a:t>
            </a:r>
            <a:r>
              <a:rPr lang="en-GB" sz="2600" i="1" smtClean="0">
                <a:latin typeface="Times New Roman" charset="0"/>
              </a:rPr>
              <a:t>m</a:t>
            </a:r>
            <a:r>
              <a:rPr lang="en-GB" sz="2600" smtClean="0"/>
              <a:t> </a:t>
            </a:r>
            <a:r>
              <a:rPr lang="el-GR" sz="2600" smtClean="0"/>
              <a:t>·</a:t>
            </a:r>
            <a:r>
              <a:rPr lang="en-GB" sz="2600" smtClean="0"/>
              <a:t> </a:t>
            </a:r>
            <a:r>
              <a:rPr lang="en-GB" sz="2600" i="1" smtClean="0">
                <a:latin typeface="Times New Roman" charset="0"/>
              </a:rPr>
              <a:t>n</a:t>
            </a:r>
            <a:r>
              <a:rPr lang="en-GB" sz="2600" smtClean="0"/>
              <a:t> </a:t>
            </a:r>
            <a:r>
              <a:rPr lang="el-GR" sz="2600" smtClean="0"/>
              <a:t>·</a:t>
            </a:r>
            <a:r>
              <a:rPr lang="en-GB" sz="2600" smtClean="0"/>
              <a:t> </a:t>
            </a:r>
            <a:r>
              <a:rPr lang="en-GB" sz="2600" i="1" smtClean="0">
                <a:latin typeface="Times New Roman" charset="0"/>
              </a:rPr>
              <a:t>k</a:t>
            </a:r>
          </a:p>
          <a:p>
            <a:pPr eaLnBrk="1" hangingPunct="1">
              <a:buFont typeface="Wingdings" charset="2"/>
              <a:buNone/>
            </a:pPr>
            <a:endParaRPr lang="en-GB" sz="2600" smtClean="0"/>
          </a:p>
        </p:txBody>
      </p:sp>
      <p:sp>
        <p:nvSpPr>
          <p:cNvPr id="4301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43013" name="Picture 5"/>
          <p:cNvPicPr>
            <a:picLocks noChangeAspect="1" noChangeArrowheads="1"/>
          </p:cNvPicPr>
          <p:nvPr/>
        </p:nvPicPr>
        <p:blipFill>
          <a:blip r:embed="rId3"/>
          <a:srcRect/>
          <a:stretch>
            <a:fillRect/>
          </a:stretch>
        </p:blipFill>
        <p:spPr bwMode="auto">
          <a:xfrm>
            <a:off x="533400" y="304800"/>
            <a:ext cx="6705600" cy="1066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z="3200" smtClean="0"/>
              <a:t>Example 4-12</a:t>
            </a:r>
          </a:p>
        </p:txBody>
      </p:sp>
      <p:sp>
        <p:nvSpPr>
          <p:cNvPr id="44035" name="Rectangle 3"/>
          <p:cNvSpPr>
            <a:spLocks noGrp="1" noChangeArrowheads="1"/>
          </p:cNvSpPr>
          <p:nvPr>
            <p:ph type="body" idx="1"/>
          </p:nvPr>
        </p:nvSpPr>
        <p:spPr>
          <a:xfrm>
            <a:off x="323850" y="1752600"/>
            <a:ext cx="8631238" cy="4114800"/>
          </a:xfrm>
        </p:spPr>
        <p:txBody>
          <a:bodyPr/>
          <a:lstStyle/>
          <a:p>
            <a:pPr eaLnBrk="1" hangingPunct="1">
              <a:buFont typeface="Wingdings" charset="2"/>
              <a:buChar char=" "/>
            </a:pPr>
            <a:r>
              <a:rPr lang="en-GB" sz="2400" smtClean="0"/>
              <a:t>Suppose we toss a coin  three times. This experiment has three steps: the first toss, the second toss and the third toss. Each step has two outcomes: a head and a tail. Thus, </a:t>
            </a:r>
          </a:p>
          <a:p>
            <a:pPr eaLnBrk="1" hangingPunct="1">
              <a:buFont typeface="Wingdings" charset="2"/>
              <a:buChar char=" "/>
            </a:pPr>
            <a:endParaRPr lang="en-GB" sz="1800" smtClean="0"/>
          </a:p>
          <a:p>
            <a:pPr algn="ctr" eaLnBrk="1" hangingPunct="1">
              <a:buFont typeface="Wingdings" charset="2"/>
              <a:buChar char=" "/>
            </a:pPr>
            <a:r>
              <a:rPr lang="en-GB" sz="2100" smtClean="0"/>
              <a:t>Total outcomes for three tosses of a coin = 2 x 2 x 2 = 8</a:t>
            </a:r>
          </a:p>
          <a:p>
            <a:pPr eaLnBrk="1" hangingPunct="1">
              <a:buFont typeface="Wingdings" charset="2"/>
              <a:buChar char=" "/>
            </a:pPr>
            <a:endParaRPr lang="en-GB" sz="2100" smtClean="0"/>
          </a:p>
          <a:p>
            <a:pPr eaLnBrk="1" hangingPunct="1">
              <a:buFont typeface="Wingdings" charset="2"/>
              <a:buChar char=" "/>
            </a:pPr>
            <a:r>
              <a:rPr lang="en-GB" sz="2400" smtClean="0"/>
              <a:t>The eight outcomes for this experiment are </a:t>
            </a:r>
          </a:p>
          <a:p>
            <a:pPr eaLnBrk="1" hangingPunct="1">
              <a:buFont typeface="Wingdings" charset="2"/>
              <a:buChar char=" "/>
            </a:pPr>
            <a:r>
              <a:rPr lang="en-GB" sz="2400" i="1" smtClean="0">
                <a:latin typeface="Times New Roman" charset="0"/>
              </a:rPr>
              <a:t>HHH</a:t>
            </a:r>
            <a:r>
              <a:rPr lang="en-GB" sz="2400" smtClean="0"/>
              <a:t>, </a:t>
            </a:r>
            <a:r>
              <a:rPr lang="en-GB" sz="2400" i="1" smtClean="0">
                <a:latin typeface="Times New Roman" charset="0"/>
              </a:rPr>
              <a:t>HHT</a:t>
            </a:r>
            <a:r>
              <a:rPr lang="en-GB" sz="2400" smtClean="0"/>
              <a:t>, </a:t>
            </a:r>
            <a:r>
              <a:rPr lang="en-GB" sz="2400" i="1" smtClean="0">
                <a:latin typeface="Times New Roman" charset="0"/>
              </a:rPr>
              <a:t>HTH</a:t>
            </a:r>
            <a:r>
              <a:rPr lang="en-GB" sz="2400" smtClean="0"/>
              <a:t>, </a:t>
            </a:r>
            <a:r>
              <a:rPr lang="en-GB" sz="2400" i="1" smtClean="0">
                <a:latin typeface="Times New Roman" charset="0"/>
              </a:rPr>
              <a:t>HTT</a:t>
            </a:r>
            <a:r>
              <a:rPr lang="en-GB" sz="2400" smtClean="0"/>
              <a:t>, </a:t>
            </a:r>
            <a:r>
              <a:rPr lang="en-GB" sz="2400" i="1" smtClean="0">
                <a:latin typeface="Times New Roman" charset="0"/>
              </a:rPr>
              <a:t>THH</a:t>
            </a:r>
            <a:r>
              <a:rPr lang="en-GB" sz="2400" smtClean="0"/>
              <a:t>, </a:t>
            </a:r>
            <a:r>
              <a:rPr lang="en-GB" sz="2400" i="1" smtClean="0">
                <a:latin typeface="Times New Roman" charset="0"/>
              </a:rPr>
              <a:t>THT</a:t>
            </a:r>
            <a:r>
              <a:rPr lang="en-GB" sz="2400" smtClean="0"/>
              <a:t>, </a:t>
            </a:r>
            <a:r>
              <a:rPr lang="en-GB" sz="2400" i="1" smtClean="0">
                <a:latin typeface="Times New Roman" charset="0"/>
              </a:rPr>
              <a:t>TTH</a:t>
            </a:r>
            <a:r>
              <a:rPr lang="en-GB" sz="2400" smtClean="0"/>
              <a:t>, and </a:t>
            </a:r>
            <a:r>
              <a:rPr lang="en-GB" sz="2400" i="1" smtClean="0">
                <a:latin typeface="Times New Roman" charset="0"/>
              </a:rPr>
              <a:t>TTT</a:t>
            </a:r>
          </a:p>
        </p:txBody>
      </p:sp>
      <p:sp>
        <p:nvSpPr>
          <p:cNvPr id="4403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3200" smtClean="0"/>
              <a:t>Example 4-13</a:t>
            </a:r>
          </a:p>
        </p:txBody>
      </p:sp>
      <p:sp>
        <p:nvSpPr>
          <p:cNvPr id="45059"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A prospective car buyer can choose between a fixed and a variable interest rate and can also choose a payment period of 36 months, 48 months, or 60 months. How many total outcomes are possible?</a:t>
            </a:r>
            <a:br>
              <a:rPr lang="en-GB" smtClean="0"/>
            </a:br>
            <a:endParaRPr lang="en-GB" smtClean="0"/>
          </a:p>
        </p:txBody>
      </p:sp>
      <p:sp>
        <p:nvSpPr>
          <p:cNvPr id="4506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sz="3200" smtClean="0"/>
              <a:t>Example 4-13: Solution</a:t>
            </a:r>
          </a:p>
        </p:txBody>
      </p:sp>
      <p:sp>
        <p:nvSpPr>
          <p:cNvPr id="46083" name="Rectangle 3"/>
          <p:cNvSpPr>
            <a:spLocks noGrp="1" noChangeArrowheads="1"/>
          </p:cNvSpPr>
          <p:nvPr>
            <p:ph type="body" idx="1"/>
          </p:nvPr>
        </p:nvSpPr>
        <p:spPr>
          <a:xfrm>
            <a:off x="611188" y="2017713"/>
            <a:ext cx="8343900" cy="4114800"/>
          </a:xfrm>
        </p:spPr>
        <p:txBody>
          <a:bodyPr/>
          <a:lstStyle/>
          <a:p>
            <a:pPr eaLnBrk="1" hangingPunct="1">
              <a:buFont typeface="Wingdings" charset="2"/>
              <a:buNone/>
            </a:pPr>
            <a:r>
              <a:rPr lang="en-GB" sz="2400" smtClean="0"/>
              <a:t>   There are two outcomes (a fixed or a variable interest rate) for the first step and three outcomes (a payment period of 36 months, 48 months, or 60 months) for the second step.  Hence,</a:t>
            </a:r>
          </a:p>
          <a:p>
            <a:pPr eaLnBrk="1" hangingPunct="1">
              <a:buFont typeface="Wingdings" charset="2"/>
              <a:buNone/>
            </a:pPr>
            <a:endParaRPr lang="en-GB" sz="2400" smtClean="0"/>
          </a:p>
          <a:p>
            <a:pPr eaLnBrk="1" hangingPunct="1">
              <a:buFont typeface="Wingdings" charset="2"/>
              <a:buNone/>
            </a:pPr>
            <a:r>
              <a:rPr lang="en-GB" sz="2400" smtClean="0"/>
              <a:t>            Total outcomes = 2 x 3 = 6</a:t>
            </a:r>
          </a:p>
        </p:txBody>
      </p:sp>
      <p:sp>
        <p:nvSpPr>
          <p:cNvPr id="4608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z="3200" smtClean="0"/>
              <a:t>Example 4-14</a:t>
            </a:r>
          </a:p>
        </p:txBody>
      </p:sp>
      <p:sp>
        <p:nvSpPr>
          <p:cNvPr id="47107" name="Rectangle 3"/>
          <p:cNvSpPr>
            <a:spLocks noGrp="1" noChangeArrowheads="1"/>
          </p:cNvSpPr>
          <p:nvPr>
            <p:ph type="body" idx="1"/>
          </p:nvPr>
        </p:nvSpPr>
        <p:spPr>
          <a:xfrm>
            <a:off x="250825" y="1752600"/>
            <a:ext cx="8704263" cy="4114800"/>
          </a:xfrm>
        </p:spPr>
        <p:txBody>
          <a:bodyPr/>
          <a:lstStyle/>
          <a:p>
            <a:pPr eaLnBrk="1" hangingPunct="1">
              <a:lnSpc>
                <a:spcPct val="90000"/>
              </a:lnSpc>
              <a:buFont typeface="Wingdings" charset="2"/>
              <a:buNone/>
            </a:pPr>
            <a:r>
              <a:rPr lang="en-GB" sz="2400" dirty="0" smtClean="0"/>
              <a:t>   A National Football League team will play 16 games during a regular season. Each game can result in one of three outcomes: a win, a lose, or a tie. The total possible outcomes for 16 games are calculated as follows:</a:t>
            </a:r>
          </a:p>
          <a:p>
            <a:pPr algn="ctr" eaLnBrk="1" hangingPunct="1">
              <a:lnSpc>
                <a:spcPct val="90000"/>
              </a:lnSpc>
              <a:buFont typeface="Wingdings" charset="2"/>
              <a:buNone/>
            </a:pPr>
            <a:r>
              <a:rPr lang="en-GB" sz="2400" dirty="0" smtClean="0"/>
              <a:t>Total outcomes = </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r>
              <a:rPr lang="el-GR" sz="2000" dirty="0" smtClean="0"/>
              <a:t>·</a:t>
            </a:r>
            <a:r>
              <a:rPr lang="en-GB" sz="2000" dirty="0" smtClean="0"/>
              <a:t>3</a:t>
            </a:r>
          </a:p>
          <a:p>
            <a:pPr algn="ctr" eaLnBrk="1" hangingPunct="1">
              <a:lnSpc>
                <a:spcPct val="90000"/>
              </a:lnSpc>
              <a:buFont typeface="Wingdings" charset="2"/>
              <a:buNone/>
            </a:pPr>
            <a:r>
              <a:rPr lang="en-GB" sz="2400" dirty="0" smtClean="0"/>
              <a:t>	    = 3</a:t>
            </a:r>
            <a:r>
              <a:rPr lang="en-GB" sz="2400" baseline="30000" dirty="0" smtClean="0"/>
              <a:t>16</a:t>
            </a:r>
            <a:r>
              <a:rPr lang="en-GB" sz="2400" dirty="0" smtClean="0"/>
              <a:t> = 43,046,721</a:t>
            </a:r>
          </a:p>
          <a:p>
            <a:pPr eaLnBrk="1" hangingPunct="1">
              <a:lnSpc>
                <a:spcPct val="90000"/>
              </a:lnSpc>
              <a:buFont typeface="Wingdings" charset="2"/>
              <a:buNone/>
            </a:pPr>
            <a:r>
              <a:rPr lang="en-GB" sz="2400" dirty="0" smtClean="0"/>
              <a:t>   One of the 43,046,721 possible outcomes is all 16 wins.</a:t>
            </a:r>
            <a:endParaRPr lang="el-GR" sz="2400" dirty="0" smtClean="0"/>
          </a:p>
        </p:txBody>
      </p:sp>
      <p:sp>
        <p:nvSpPr>
          <p:cNvPr id="4710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3200" smtClean="0"/>
              <a:t>Example 4-1</a:t>
            </a:r>
          </a:p>
        </p:txBody>
      </p:sp>
      <p:sp>
        <p:nvSpPr>
          <p:cNvPr id="16387"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Draw the Venn and tree diagrams for the experiment of tossing a coin once.</a:t>
            </a:r>
          </a:p>
        </p:txBody>
      </p:sp>
      <p:sp>
        <p:nvSpPr>
          <p:cNvPr id="1638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04800"/>
            <a:ext cx="8229600" cy="1139825"/>
          </a:xfrm>
        </p:spPr>
        <p:txBody>
          <a:bodyPr/>
          <a:lstStyle/>
          <a:p>
            <a:pPr eaLnBrk="1" hangingPunct="1"/>
            <a:r>
              <a:rPr lang="en-GB" sz="3200" smtClean="0"/>
              <a:t>MARGINAL AND CONDITIONAL PROBABILITIES</a:t>
            </a:r>
          </a:p>
        </p:txBody>
      </p:sp>
      <p:sp>
        <p:nvSpPr>
          <p:cNvPr id="48131" name="Rectangle 3"/>
          <p:cNvSpPr>
            <a:spLocks noGrp="1" noChangeArrowheads="1"/>
          </p:cNvSpPr>
          <p:nvPr>
            <p:ph type="body" sz="half" idx="1"/>
          </p:nvPr>
        </p:nvSpPr>
        <p:spPr>
          <a:xfrm>
            <a:off x="323850" y="2362200"/>
            <a:ext cx="8064500" cy="4114800"/>
          </a:xfrm>
        </p:spPr>
        <p:txBody>
          <a:bodyPr/>
          <a:lstStyle/>
          <a:p>
            <a:pPr eaLnBrk="1" hangingPunct="1">
              <a:buFont typeface="Tahoma" charset="0"/>
              <a:buChar char=" "/>
            </a:pPr>
            <a:r>
              <a:rPr lang="en-GB" sz="2400" smtClean="0"/>
              <a:t>Suppose all 100 employees of a company were asked whether they are in favor of or against paying high salaries to CEOs of U.S. companies. Table 4.3 gives a two way classification of the responses of these 100 employees.</a:t>
            </a:r>
          </a:p>
        </p:txBody>
      </p:sp>
      <p:sp>
        <p:nvSpPr>
          <p:cNvPr id="4813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48133" name="Picture 5"/>
          <p:cNvPicPr>
            <a:picLocks noChangeAspect="1" noChangeArrowheads="1"/>
          </p:cNvPicPr>
          <p:nvPr/>
        </p:nvPicPr>
        <p:blipFill>
          <a:blip r:embed="rId3"/>
          <a:srcRect/>
          <a:stretch>
            <a:fillRect/>
          </a:stretch>
        </p:blipFill>
        <p:spPr bwMode="auto">
          <a:xfrm>
            <a:off x="533400" y="381000"/>
            <a:ext cx="7924800" cy="990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139825"/>
          </a:xfrm>
        </p:spPr>
        <p:txBody>
          <a:bodyPr/>
          <a:lstStyle/>
          <a:p>
            <a:pPr eaLnBrk="1" hangingPunct="1"/>
            <a:r>
              <a:rPr lang="en-GB" sz="3200" smtClean="0"/>
              <a:t>Table 4.3 Two-Way Classification of Employee Responses</a:t>
            </a:r>
          </a:p>
        </p:txBody>
      </p:sp>
      <p:sp>
        <p:nvSpPr>
          <p:cNvPr id="49155"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49156" name="Picture 8" descr="table_04_03"/>
          <p:cNvPicPr>
            <a:picLocks noChangeAspect="1" noChangeArrowheads="1"/>
          </p:cNvPicPr>
          <p:nvPr/>
        </p:nvPicPr>
        <p:blipFill>
          <a:blip r:embed="rId3"/>
          <a:srcRect/>
          <a:stretch>
            <a:fillRect/>
          </a:stretch>
        </p:blipFill>
        <p:spPr bwMode="auto">
          <a:xfrm>
            <a:off x="2057400" y="2441575"/>
            <a:ext cx="4648200" cy="13763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04800"/>
            <a:ext cx="8229600" cy="1139825"/>
          </a:xfrm>
        </p:spPr>
        <p:txBody>
          <a:bodyPr/>
          <a:lstStyle/>
          <a:p>
            <a:pPr eaLnBrk="1" hangingPunct="1"/>
            <a:r>
              <a:rPr lang="en-GB" sz="3200" smtClean="0"/>
              <a:t>Table 4.4 Two-Way Classification of Employee Responses with Totals</a:t>
            </a:r>
          </a:p>
        </p:txBody>
      </p:sp>
      <p:sp>
        <p:nvSpPr>
          <p:cNvPr id="50179" name="Text Box 3"/>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50180" name="Picture 6" descr="table_04_04"/>
          <p:cNvPicPr>
            <a:picLocks noChangeAspect="1" noChangeArrowheads="1"/>
          </p:cNvPicPr>
          <p:nvPr/>
        </p:nvPicPr>
        <p:blipFill>
          <a:blip r:embed="rId3"/>
          <a:srcRect/>
          <a:stretch>
            <a:fillRect/>
          </a:stretch>
        </p:blipFill>
        <p:spPr bwMode="auto">
          <a:xfrm>
            <a:off x="2057400" y="2214563"/>
            <a:ext cx="4876800" cy="151923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sz="3200" smtClean="0"/>
              <a:t>MARGINAL AND CONDITIONAL PROBABILITIES</a:t>
            </a:r>
          </a:p>
        </p:txBody>
      </p:sp>
      <p:sp>
        <p:nvSpPr>
          <p:cNvPr id="51203" name="Rectangle 3"/>
          <p:cNvSpPr>
            <a:spLocks noGrp="1" noChangeArrowheads="1"/>
          </p:cNvSpPr>
          <p:nvPr>
            <p:ph type="body" idx="1"/>
          </p:nvPr>
        </p:nvSpPr>
        <p:spPr>
          <a:xfrm>
            <a:off x="395288" y="2017713"/>
            <a:ext cx="8559800"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b="1" i="1" u="sng" smtClean="0">
                <a:solidFill>
                  <a:schemeClr val="hlink"/>
                </a:solidFill>
              </a:rPr>
              <a:t>Marginal probability</a:t>
            </a:r>
            <a:r>
              <a:rPr lang="en-GB" smtClean="0"/>
              <a:t> is the probability of a single event without consideration of any other event. Marginal probability is also called </a:t>
            </a:r>
            <a:r>
              <a:rPr lang="en-GB" b="1" i="1" u="sng" smtClean="0">
                <a:solidFill>
                  <a:schemeClr val="hlink"/>
                </a:solidFill>
              </a:rPr>
              <a:t>simple probability</a:t>
            </a:r>
            <a:r>
              <a:rPr lang="en-GB" smtClean="0"/>
              <a:t>. </a:t>
            </a:r>
          </a:p>
        </p:txBody>
      </p:sp>
      <p:sp>
        <p:nvSpPr>
          <p:cNvPr id="5120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sz="3200" smtClean="0"/>
              <a:t>Table 4.5 Listing the Marginal Probabilities </a:t>
            </a:r>
          </a:p>
        </p:txBody>
      </p:sp>
      <p:sp>
        <p:nvSpPr>
          <p:cNvPr id="52227" name="Text Box 32"/>
          <p:cNvSpPr txBox="1">
            <a:spLocks noChangeArrowheads="1"/>
          </p:cNvSpPr>
          <p:nvPr/>
        </p:nvSpPr>
        <p:spPr bwMode="auto">
          <a:xfrm>
            <a:off x="6394450" y="3352800"/>
            <a:ext cx="2520950" cy="366713"/>
          </a:xfrm>
          <a:prstGeom prst="rect">
            <a:avLst/>
          </a:prstGeom>
          <a:noFill/>
          <a:ln w="9525">
            <a:noFill/>
            <a:miter lim="800000"/>
            <a:headEnd/>
            <a:tailEnd/>
          </a:ln>
        </p:spPr>
        <p:txBody>
          <a:bodyPr>
            <a:spAutoFit/>
          </a:bodyPr>
          <a:lstStyle/>
          <a:p>
            <a:pPr eaLnBrk="1" hangingPunct="1">
              <a:spcBef>
                <a:spcPct val="50000"/>
              </a:spcBef>
            </a:pPr>
            <a:r>
              <a:rPr lang="en-GB" sz="1800" i="1">
                <a:latin typeface="Tahoma" charset="0"/>
              </a:rPr>
              <a:t>P </a:t>
            </a:r>
            <a:r>
              <a:rPr lang="en-GB" sz="1800">
                <a:latin typeface="Tahoma" charset="0"/>
              </a:rPr>
              <a:t>(</a:t>
            </a:r>
            <a:r>
              <a:rPr lang="en-GB" sz="1800" i="1">
                <a:latin typeface="Tahoma" charset="0"/>
              </a:rPr>
              <a:t>M </a:t>
            </a:r>
            <a:r>
              <a:rPr lang="en-GB" sz="1800">
                <a:latin typeface="Tahoma" charset="0"/>
              </a:rPr>
              <a:t>) = 60/100 = .60</a:t>
            </a:r>
          </a:p>
        </p:txBody>
      </p:sp>
      <p:sp>
        <p:nvSpPr>
          <p:cNvPr id="52228" name="Text Box 33"/>
          <p:cNvSpPr txBox="1">
            <a:spLocks noChangeArrowheads="1"/>
          </p:cNvSpPr>
          <p:nvPr/>
        </p:nvSpPr>
        <p:spPr bwMode="auto">
          <a:xfrm>
            <a:off x="3203575" y="5516563"/>
            <a:ext cx="3600450" cy="366712"/>
          </a:xfrm>
          <a:prstGeom prst="rect">
            <a:avLst/>
          </a:prstGeom>
          <a:noFill/>
          <a:ln w="9525">
            <a:noFill/>
            <a:miter lim="800000"/>
            <a:headEnd/>
            <a:tailEnd/>
          </a:ln>
        </p:spPr>
        <p:txBody>
          <a:bodyPr>
            <a:spAutoFit/>
          </a:bodyPr>
          <a:lstStyle/>
          <a:p>
            <a:pPr eaLnBrk="1" hangingPunct="1">
              <a:spcBef>
                <a:spcPct val="50000"/>
              </a:spcBef>
            </a:pPr>
            <a:endParaRPr lang="en-US" sz="1800">
              <a:latin typeface="Tahoma" charset="0"/>
            </a:endParaRPr>
          </a:p>
        </p:txBody>
      </p:sp>
      <p:sp>
        <p:nvSpPr>
          <p:cNvPr id="52229" name="Text Box 34"/>
          <p:cNvSpPr txBox="1">
            <a:spLocks noChangeArrowheads="1"/>
          </p:cNvSpPr>
          <p:nvPr/>
        </p:nvSpPr>
        <p:spPr bwMode="auto">
          <a:xfrm>
            <a:off x="6391275" y="3933825"/>
            <a:ext cx="2447925" cy="366713"/>
          </a:xfrm>
          <a:prstGeom prst="rect">
            <a:avLst/>
          </a:prstGeom>
          <a:noFill/>
          <a:ln w="9525">
            <a:noFill/>
            <a:miter lim="800000"/>
            <a:headEnd/>
            <a:tailEnd/>
          </a:ln>
        </p:spPr>
        <p:txBody>
          <a:bodyPr>
            <a:spAutoFit/>
          </a:bodyPr>
          <a:lstStyle/>
          <a:p>
            <a:pPr eaLnBrk="1" hangingPunct="1">
              <a:spcBef>
                <a:spcPct val="50000"/>
              </a:spcBef>
            </a:pPr>
            <a:r>
              <a:rPr lang="en-GB" sz="1800" i="1">
                <a:latin typeface="Tahoma" charset="0"/>
              </a:rPr>
              <a:t>P </a:t>
            </a:r>
            <a:r>
              <a:rPr lang="en-GB" sz="1800">
                <a:latin typeface="Tahoma" charset="0"/>
              </a:rPr>
              <a:t>(</a:t>
            </a:r>
            <a:r>
              <a:rPr lang="en-GB" sz="1800" i="1">
                <a:latin typeface="Tahoma" charset="0"/>
              </a:rPr>
              <a:t>F </a:t>
            </a:r>
            <a:r>
              <a:rPr lang="en-GB" sz="1800">
                <a:latin typeface="Tahoma" charset="0"/>
              </a:rPr>
              <a:t>) = 40/100 = .40</a:t>
            </a:r>
          </a:p>
        </p:txBody>
      </p:sp>
      <p:sp>
        <p:nvSpPr>
          <p:cNvPr id="52230" name="Text Box 35"/>
          <p:cNvSpPr txBox="1">
            <a:spLocks noChangeArrowheads="1"/>
          </p:cNvSpPr>
          <p:nvPr/>
        </p:nvSpPr>
        <p:spPr bwMode="auto">
          <a:xfrm>
            <a:off x="1862138" y="5013325"/>
            <a:ext cx="1871662" cy="779463"/>
          </a:xfrm>
          <a:prstGeom prst="rect">
            <a:avLst/>
          </a:prstGeom>
          <a:noFill/>
          <a:ln w="9525">
            <a:noFill/>
            <a:miter lim="800000"/>
            <a:headEnd/>
            <a:tailEnd/>
          </a:ln>
        </p:spPr>
        <p:txBody>
          <a:bodyPr>
            <a:spAutoFit/>
          </a:bodyPr>
          <a:lstStyle/>
          <a:p>
            <a:pPr eaLnBrk="1" hangingPunct="1">
              <a:spcBef>
                <a:spcPct val="50000"/>
              </a:spcBef>
            </a:pPr>
            <a:r>
              <a:rPr lang="en-GB" sz="1800" i="1">
                <a:latin typeface="Tahoma" charset="0"/>
              </a:rPr>
              <a:t>P </a:t>
            </a:r>
            <a:r>
              <a:rPr lang="en-GB" sz="1800">
                <a:latin typeface="Tahoma" charset="0"/>
              </a:rPr>
              <a:t>(</a:t>
            </a:r>
            <a:r>
              <a:rPr lang="en-GB" sz="1800" i="1">
                <a:latin typeface="Tahoma" charset="0"/>
              </a:rPr>
              <a:t>A </a:t>
            </a:r>
            <a:r>
              <a:rPr lang="en-GB" sz="1800">
                <a:latin typeface="Tahoma" charset="0"/>
              </a:rPr>
              <a:t>) = 19/100 </a:t>
            </a:r>
          </a:p>
          <a:p>
            <a:pPr eaLnBrk="1" hangingPunct="1">
              <a:spcBef>
                <a:spcPct val="50000"/>
              </a:spcBef>
            </a:pPr>
            <a:r>
              <a:rPr lang="en-GB" sz="1800">
                <a:latin typeface="Tahoma" charset="0"/>
              </a:rPr>
              <a:t>       = .19</a:t>
            </a:r>
          </a:p>
        </p:txBody>
      </p:sp>
      <p:sp>
        <p:nvSpPr>
          <p:cNvPr id="52231" name="Text Box 36"/>
          <p:cNvSpPr txBox="1">
            <a:spLocks noChangeArrowheads="1"/>
          </p:cNvSpPr>
          <p:nvPr/>
        </p:nvSpPr>
        <p:spPr bwMode="auto">
          <a:xfrm>
            <a:off x="3995738" y="5013325"/>
            <a:ext cx="2665412" cy="779463"/>
          </a:xfrm>
          <a:prstGeom prst="rect">
            <a:avLst/>
          </a:prstGeom>
          <a:noFill/>
          <a:ln w="9525">
            <a:noFill/>
            <a:miter lim="800000"/>
            <a:headEnd/>
            <a:tailEnd/>
          </a:ln>
        </p:spPr>
        <p:txBody>
          <a:bodyPr>
            <a:spAutoFit/>
          </a:bodyPr>
          <a:lstStyle/>
          <a:p>
            <a:pPr eaLnBrk="1" hangingPunct="1">
              <a:spcBef>
                <a:spcPct val="50000"/>
              </a:spcBef>
            </a:pPr>
            <a:r>
              <a:rPr lang="en-GB" sz="1800" i="1">
                <a:latin typeface="Tahoma" charset="0"/>
              </a:rPr>
              <a:t>P </a:t>
            </a:r>
            <a:r>
              <a:rPr lang="en-GB" sz="1800">
                <a:latin typeface="Tahoma" charset="0"/>
              </a:rPr>
              <a:t>(</a:t>
            </a:r>
            <a:r>
              <a:rPr lang="en-GB" sz="1800" i="1">
                <a:latin typeface="Tahoma" charset="0"/>
              </a:rPr>
              <a:t>B </a:t>
            </a:r>
            <a:r>
              <a:rPr lang="en-GB" sz="1800">
                <a:latin typeface="Tahoma" charset="0"/>
              </a:rPr>
              <a:t>) = 81/100 </a:t>
            </a:r>
          </a:p>
          <a:p>
            <a:pPr eaLnBrk="1" hangingPunct="1">
              <a:spcBef>
                <a:spcPct val="50000"/>
              </a:spcBef>
            </a:pPr>
            <a:r>
              <a:rPr lang="en-GB" sz="1800">
                <a:latin typeface="Tahoma" charset="0"/>
              </a:rPr>
              <a:t>       = .81</a:t>
            </a:r>
          </a:p>
        </p:txBody>
      </p:sp>
      <p:sp>
        <p:nvSpPr>
          <p:cNvPr id="52232" name="Text Box 37"/>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52233" name="Picture 40" descr="table_04_05"/>
          <p:cNvPicPr>
            <a:picLocks noChangeAspect="1" noChangeArrowheads="1"/>
          </p:cNvPicPr>
          <p:nvPr/>
        </p:nvPicPr>
        <p:blipFill>
          <a:blip r:embed="rId3"/>
          <a:srcRect/>
          <a:stretch>
            <a:fillRect/>
          </a:stretch>
        </p:blipFill>
        <p:spPr bwMode="auto">
          <a:xfrm>
            <a:off x="609600" y="2909888"/>
            <a:ext cx="5410200" cy="17383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sz="3200" smtClean="0"/>
              <a:t>MARGINAL AND CONDITIONAL PROBABILITIES</a:t>
            </a:r>
          </a:p>
        </p:txBody>
      </p:sp>
      <p:sp>
        <p:nvSpPr>
          <p:cNvPr id="54275"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z="2400" smtClean="0">
                <a:solidFill>
                  <a:schemeClr val="folHlink"/>
                </a:solidFill>
              </a:rPr>
              <a:t>Definition</a:t>
            </a:r>
          </a:p>
          <a:p>
            <a:pPr eaLnBrk="1" hangingPunct="1">
              <a:buFont typeface="Wingdings" charset="2"/>
              <a:buChar char=" "/>
            </a:pPr>
            <a:r>
              <a:rPr lang="en-GB" sz="2400" b="1" i="1" u="sng" smtClean="0">
                <a:solidFill>
                  <a:schemeClr val="hlink"/>
                </a:solidFill>
              </a:rPr>
              <a:t>Conditional probability</a:t>
            </a:r>
            <a:r>
              <a:rPr lang="en-GB" sz="2400" smtClean="0"/>
              <a:t> is the probability that an event will occur given that another has already occurred. If </a:t>
            </a:r>
            <a:r>
              <a:rPr lang="en-GB" sz="2400" i="1" smtClean="0"/>
              <a:t>A</a:t>
            </a:r>
            <a:r>
              <a:rPr lang="en-GB" sz="2400" smtClean="0"/>
              <a:t> and </a:t>
            </a:r>
            <a:r>
              <a:rPr lang="en-GB" sz="2400" i="1" smtClean="0"/>
              <a:t>B</a:t>
            </a:r>
            <a:r>
              <a:rPr lang="en-GB" sz="2400" smtClean="0"/>
              <a:t> are two events, then the conditional probability </a:t>
            </a:r>
            <a:r>
              <a:rPr lang="en-GB" sz="2400" i="1" smtClean="0"/>
              <a:t>A</a:t>
            </a:r>
            <a:r>
              <a:rPr lang="en-GB" sz="2400" smtClean="0"/>
              <a:t> given </a:t>
            </a:r>
            <a:r>
              <a:rPr lang="en-GB" sz="2400" i="1" smtClean="0"/>
              <a:t>B</a:t>
            </a:r>
            <a:r>
              <a:rPr lang="en-GB" sz="2400" smtClean="0"/>
              <a:t> is written as</a:t>
            </a:r>
          </a:p>
          <a:p>
            <a:pPr algn="ctr" eaLnBrk="1" hangingPunct="1">
              <a:buFont typeface="Wingdings" charset="2"/>
              <a:buChar char=" "/>
            </a:pPr>
            <a:r>
              <a:rPr lang="en-GB" sz="2400" b="1" i="1" smtClean="0"/>
              <a:t>P</a:t>
            </a:r>
            <a:r>
              <a:rPr lang="en-GB" sz="2400" b="1" smtClean="0"/>
              <a:t> ( </a:t>
            </a:r>
            <a:r>
              <a:rPr lang="en-GB" sz="2400" b="1" i="1" smtClean="0"/>
              <a:t>A </a:t>
            </a:r>
            <a:r>
              <a:rPr lang="en-GB" sz="2400" b="1" smtClean="0"/>
              <a:t>| </a:t>
            </a:r>
            <a:r>
              <a:rPr lang="en-GB" sz="2400" b="1" i="1" smtClean="0"/>
              <a:t>B </a:t>
            </a:r>
            <a:r>
              <a:rPr lang="en-GB" sz="2400" b="1" smtClean="0"/>
              <a:t>)</a:t>
            </a:r>
          </a:p>
          <a:p>
            <a:pPr eaLnBrk="1" hangingPunct="1">
              <a:buFont typeface="Wingdings" charset="2"/>
              <a:buChar char=" "/>
            </a:pPr>
            <a:r>
              <a:rPr lang="en-GB" sz="2400" smtClean="0"/>
              <a:t>and read as “the probability of </a:t>
            </a:r>
            <a:r>
              <a:rPr lang="en-GB" sz="2400" i="1" smtClean="0"/>
              <a:t>A</a:t>
            </a:r>
            <a:r>
              <a:rPr lang="en-GB" sz="2400" smtClean="0"/>
              <a:t> given that </a:t>
            </a:r>
            <a:r>
              <a:rPr lang="en-GB" sz="2400" i="1" smtClean="0"/>
              <a:t>B </a:t>
            </a:r>
            <a:r>
              <a:rPr lang="en-GB" sz="2400" smtClean="0"/>
              <a:t> has already occurred.”</a:t>
            </a:r>
          </a:p>
        </p:txBody>
      </p:sp>
      <p:sp>
        <p:nvSpPr>
          <p:cNvPr id="5427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sz="3200" smtClean="0"/>
              <a:t>Example 4-15</a:t>
            </a:r>
          </a:p>
        </p:txBody>
      </p:sp>
      <p:sp>
        <p:nvSpPr>
          <p:cNvPr id="55299" name="Rectangle 3"/>
          <p:cNvSpPr>
            <a:spLocks noGrp="1" noChangeArrowheads="1"/>
          </p:cNvSpPr>
          <p:nvPr>
            <p:ph type="body" idx="1"/>
          </p:nvPr>
        </p:nvSpPr>
        <p:spPr>
          <a:xfrm>
            <a:off x="611188" y="2017713"/>
            <a:ext cx="8343900" cy="4114800"/>
          </a:xfrm>
        </p:spPr>
        <p:txBody>
          <a:bodyPr/>
          <a:lstStyle/>
          <a:p>
            <a:pPr eaLnBrk="1" hangingPunct="1">
              <a:buFont typeface="Wingdings" charset="2"/>
              <a:buChar char=" "/>
            </a:pPr>
            <a:r>
              <a:rPr lang="en-GB" smtClean="0"/>
              <a:t>Compute the conditional probability          </a:t>
            </a:r>
            <a:r>
              <a:rPr lang="en-GB" i="1" smtClean="0"/>
              <a:t>P </a:t>
            </a:r>
            <a:r>
              <a:rPr lang="en-GB" smtClean="0"/>
              <a:t>( in favor | male) for the data on 100 employees given in Table 4.4.</a:t>
            </a:r>
          </a:p>
        </p:txBody>
      </p:sp>
      <p:sp>
        <p:nvSpPr>
          <p:cNvPr id="5530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GB" sz="3200" smtClean="0"/>
              <a:t>Example 4-15: Solution</a:t>
            </a:r>
          </a:p>
        </p:txBody>
      </p:sp>
      <p:graphicFrame>
        <p:nvGraphicFramePr>
          <p:cNvPr id="7170" name="Object 2"/>
          <p:cNvGraphicFramePr>
            <a:graphicFrameLocks noChangeAspect="1"/>
          </p:cNvGraphicFramePr>
          <p:nvPr>
            <p:ph sz="half" idx="2"/>
          </p:nvPr>
        </p:nvGraphicFramePr>
        <p:xfrm>
          <a:off x="323850" y="5013325"/>
          <a:ext cx="8424863" cy="827088"/>
        </p:xfrm>
        <a:graphic>
          <a:graphicData uri="http://schemas.openxmlformats.org/presentationml/2006/ole">
            <p:oleObj spid="_x0000_s7170" name="Equation" r:id="rId4" imgW="4000320" imgH="393480" progId="Equation.3">
              <p:embed/>
            </p:oleObj>
          </a:graphicData>
        </a:graphic>
      </p:graphicFrame>
      <p:sp>
        <p:nvSpPr>
          <p:cNvPr id="7172" name="Text Box 2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7173" name="Picture 28" descr="tableun_04_01"/>
          <p:cNvPicPr>
            <a:picLocks noChangeAspect="1" noChangeArrowheads="1"/>
          </p:cNvPicPr>
          <p:nvPr/>
        </p:nvPicPr>
        <p:blipFill>
          <a:blip r:embed="rId5"/>
          <a:srcRect/>
          <a:stretch>
            <a:fillRect/>
          </a:stretch>
        </p:blipFill>
        <p:spPr bwMode="auto">
          <a:xfrm>
            <a:off x="1752600" y="2085975"/>
            <a:ext cx="5334000" cy="18002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z="3200" smtClean="0"/>
              <a:t>Figure 4.6 Tree Diagram.</a:t>
            </a:r>
          </a:p>
        </p:txBody>
      </p:sp>
      <p:sp>
        <p:nvSpPr>
          <p:cNvPr id="56323" name="Text Box 11"/>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56324" name="Picture 13"/>
          <p:cNvPicPr>
            <a:picLocks noChangeAspect="1" noChangeArrowheads="1"/>
          </p:cNvPicPr>
          <p:nvPr/>
        </p:nvPicPr>
        <p:blipFill>
          <a:blip r:embed="rId3"/>
          <a:srcRect/>
          <a:stretch>
            <a:fillRect/>
          </a:stretch>
        </p:blipFill>
        <p:spPr bwMode="auto">
          <a:xfrm>
            <a:off x="1905000" y="2057400"/>
            <a:ext cx="4648200" cy="2590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z="3200" smtClean="0"/>
              <a:t>Example 4-16</a:t>
            </a:r>
          </a:p>
        </p:txBody>
      </p:sp>
      <p:sp>
        <p:nvSpPr>
          <p:cNvPr id="57347"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t>For the data of Table 4.4, calculate the conditional probability that a randomly selected employee is a female given that this employee is in favor of paying high salaries to CEOs.</a:t>
            </a:r>
          </a:p>
        </p:txBody>
      </p:sp>
      <p:sp>
        <p:nvSpPr>
          <p:cNvPr id="5734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3200" smtClean="0"/>
              <a:t>Figure 4.1 (a) Venn Diagram and (b) tree diagram for one toss of a coin.</a:t>
            </a:r>
          </a:p>
        </p:txBody>
      </p:sp>
      <p:sp>
        <p:nvSpPr>
          <p:cNvPr id="17411"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7412" name="Picture 7"/>
          <p:cNvPicPr>
            <a:picLocks noChangeAspect="1" noChangeArrowheads="1"/>
          </p:cNvPicPr>
          <p:nvPr/>
        </p:nvPicPr>
        <p:blipFill>
          <a:blip r:embed="rId3"/>
          <a:srcRect/>
          <a:stretch>
            <a:fillRect/>
          </a:stretch>
        </p:blipFill>
        <p:spPr bwMode="auto">
          <a:xfrm>
            <a:off x="2209800" y="1822450"/>
            <a:ext cx="4572000" cy="23685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sz="3200" smtClean="0"/>
              <a:t>Example 4-16: Solution</a:t>
            </a:r>
          </a:p>
        </p:txBody>
      </p:sp>
      <p:graphicFrame>
        <p:nvGraphicFramePr>
          <p:cNvPr id="8194" name="Object 2"/>
          <p:cNvGraphicFramePr>
            <a:graphicFrameLocks noChangeAspect="1"/>
          </p:cNvGraphicFramePr>
          <p:nvPr/>
        </p:nvGraphicFramePr>
        <p:xfrm>
          <a:off x="269875" y="4548188"/>
          <a:ext cx="8532813" cy="1758950"/>
        </p:xfrm>
        <a:graphic>
          <a:graphicData uri="http://schemas.openxmlformats.org/presentationml/2006/ole">
            <p:oleObj spid="_x0000_s8194" name="Equation" r:id="rId4" imgW="4051080" imgH="838080" progId="Equation.3">
              <p:embed/>
            </p:oleObj>
          </a:graphicData>
        </a:graphic>
      </p:graphicFrame>
      <p:sp>
        <p:nvSpPr>
          <p:cNvPr id="8196" name="Text Box 2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8197" name="Picture 28" descr="tableun_04_02"/>
          <p:cNvPicPr>
            <a:picLocks noChangeAspect="1" noChangeArrowheads="1"/>
          </p:cNvPicPr>
          <p:nvPr/>
        </p:nvPicPr>
        <p:blipFill>
          <a:blip r:embed="rId5"/>
          <a:srcRect/>
          <a:stretch>
            <a:fillRect/>
          </a:stretch>
        </p:blipFill>
        <p:spPr bwMode="auto">
          <a:xfrm>
            <a:off x="2057400" y="2209800"/>
            <a:ext cx="4038600" cy="1524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sz="3200" smtClean="0"/>
              <a:t>Figure 4.7 Tree diagram.</a:t>
            </a:r>
          </a:p>
        </p:txBody>
      </p:sp>
      <p:sp>
        <p:nvSpPr>
          <p:cNvPr id="58371" name="Text Box 12"/>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58372" name="Picture 14"/>
          <p:cNvPicPr>
            <a:picLocks noChangeAspect="1" noChangeArrowheads="1"/>
          </p:cNvPicPr>
          <p:nvPr/>
        </p:nvPicPr>
        <p:blipFill>
          <a:blip r:embed="rId3"/>
          <a:srcRect/>
          <a:stretch>
            <a:fillRect/>
          </a:stretch>
        </p:blipFill>
        <p:spPr bwMode="auto">
          <a:xfrm>
            <a:off x="2209800" y="1905000"/>
            <a:ext cx="4495800" cy="2819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sz="3200" smtClean="0"/>
              <a:t>MUTUALLY EXCLUSIVE EVENTS</a:t>
            </a:r>
          </a:p>
        </p:txBody>
      </p:sp>
      <p:sp>
        <p:nvSpPr>
          <p:cNvPr id="60419" name="Rectangle 3"/>
          <p:cNvSpPr>
            <a:spLocks noGrp="1" noChangeArrowheads="1"/>
          </p:cNvSpPr>
          <p:nvPr>
            <p:ph type="body" idx="1"/>
          </p:nvPr>
        </p:nvSpPr>
        <p:spPr>
          <a:xfrm>
            <a:off x="395288" y="2017713"/>
            <a:ext cx="8559800"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Events that cannot occur together are said to be </a:t>
            </a:r>
            <a:r>
              <a:rPr lang="en-GB" b="1" i="1" u="sng" smtClean="0">
                <a:solidFill>
                  <a:schemeClr val="hlink"/>
                </a:solidFill>
              </a:rPr>
              <a:t>mutually exclusive events</a:t>
            </a:r>
            <a:r>
              <a:rPr lang="en-GB" smtClean="0"/>
              <a:t>.</a:t>
            </a:r>
          </a:p>
        </p:txBody>
      </p:sp>
      <p:sp>
        <p:nvSpPr>
          <p:cNvPr id="6042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60421" name="Picture 5"/>
          <p:cNvPicPr>
            <a:picLocks noChangeAspect="1" noChangeArrowheads="1"/>
          </p:cNvPicPr>
          <p:nvPr/>
        </p:nvPicPr>
        <p:blipFill>
          <a:blip r:embed="rId3"/>
          <a:srcRect/>
          <a:stretch>
            <a:fillRect/>
          </a:stretch>
        </p:blipFill>
        <p:spPr bwMode="auto">
          <a:xfrm>
            <a:off x="533400" y="609600"/>
            <a:ext cx="7162800" cy="762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sz="3200" smtClean="0"/>
              <a:t>Example 4-17</a:t>
            </a:r>
          </a:p>
        </p:txBody>
      </p:sp>
      <p:sp>
        <p:nvSpPr>
          <p:cNvPr id="61443" name="Rectangle 3"/>
          <p:cNvSpPr>
            <a:spLocks noGrp="1" noChangeArrowheads="1"/>
          </p:cNvSpPr>
          <p:nvPr>
            <p:ph type="body" idx="1"/>
          </p:nvPr>
        </p:nvSpPr>
        <p:spPr>
          <a:xfrm>
            <a:off x="0" y="2017713"/>
            <a:ext cx="9144000" cy="4114800"/>
          </a:xfrm>
        </p:spPr>
        <p:txBody>
          <a:bodyPr/>
          <a:lstStyle/>
          <a:p>
            <a:pPr eaLnBrk="1" hangingPunct="1">
              <a:buSzTx/>
              <a:buFont typeface="Wingdings" charset="2"/>
              <a:buChar char=" "/>
            </a:pPr>
            <a:r>
              <a:rPr lang="en-GB" smtClean="0"/>
              <a:t>Consider the following events for one roll of a die:</a:t>
            </a:r>
          </a:p>
          <a:p>
            <a:pPr lvl="1" eaLnBrk="1" hangingPunct="1">
              <a:buSzTx/>
              <a:buFont typeface="Wingdings" charset="2"/>
              <a:buChar char=" "/>
            </a:pPr>
            <a:r>
              <a:rPr lang="en-GB" i="1" smtClean="0"/>
              <a:t>A</a:t>
            </a:r>
            <a:r>
              <a:rPr lang="en-GB" smtClean="0"/>
              <a:t>= an even number is observed= {2, 4, 6}</a:t>
            </a:r>
          </a:p>
          <a:p>
            <a:pPr lvl="1" eaLnBrk="1" hangingPunct="1">
              <a:buSzTx/>
              <a:buFont typeface="Wingdings" charset="2"/>
              <a:buChar char=" "/>
            </a:pPr>
            <a:r>
              <a:rPr lang="en-GB" i="1" smtClean="0"/>
              <a:t>B</a:t>
            </a:r>
            <a:r>
              <a:rPr lang="en-GB" smtClean="0"/>
              <a:t>= an odd number is observed= {1, 3, 5}</a:t>
            </a:r>
          </a:p>
          <a:p>
            <a:pPr lvl="1" eaLnBrk="1" hangingPunct="1">
              <a:buSzTx/>
              <a:buFont typeface="Wingdings" charset="2"/>
              <a:buChar char=" "/>
            </a:pPr>
            <a:r>
              <a:rPr lang="en-GB" i="1" smtClean="0"/>
              <a:t>C</a:t>
            </a:r>
            <a:r>
              <a:rPr lang="en-GB" smtClean="0"/>
              <a:t>= a number less than 5 is observed= </a:t>
            </a:r>
            <a:r>
              <a:rPr lang="en-GB" sz="2200" smtClean="0"/>
              <a:t>{1, 2, 3, 4}</a:t>
            </a:r>
          </a:p>
          <a:p>
            <a:pPr eaLnBrk="1" hangingPunct="1">
              <a:buSzTx/>
              <a:buFont typeface="Wingdings" charset="2"/>
              <a:buChar char=" "/>
            </a:pPr>
            <a:r>
              <a:rPr lang="en-GB" smtClean="0"/>
              <a:t>Are events </a:t>
            </a:r>
            <a:r>
              <a:rPr lang="en-GB" i="1" smtClean="0"/>
              <a:t>A</a:t>
            </a:r>
            <a:r>
              <a:rPr lang="en-GB" smtClean="0"/>
              <a:t> and B mutually exclusive? Are events </a:t>
            </a:r>
            <a:r>
              <a:rPr lang="en-GB" i="1" smtClean="0"/>
              <a:t>A </a:t>
            </a:r>
            <a:r>
              <a:rPr lang="en-GB" smtClean="0"/>
              <a:t>and </a:t>
            </a:r>
            <a:r>
              <a:rPr lang="en-GB" i="1" smtClean="0"/>
              <a:t>C </a:t>
            </a:r>
            <a:r>
              <a:rPr lang="en-GB" smtClean="0"/>
              <a:t>mutually exclusive? </a:t>
            </a:r>
          </a:p>
          <a:p>
            <a:pPr eaLnBrk="1" hangingPunct="1">
              <a:buSzTx/>
              <a:buFont typeface="Wingdings" charset="2"/>
              <a:buChar char=" "/>
            </a:pPr>
            <a:endParaRPr lang="en-GB" smtClean="0"/>
          </a:p>
        </p:txBody>
      </p:sp>
      <p:sp>
        <p:nvSpPr>
          <p:cNvPr id="6144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sz="3200" smtClean="0"/>
              <a:t>Example 4-17: Solution</a:t>
            </a:r>
          </a:p>
        </p:txBody>
      </p:sp>
      <p:sp>
        <p:nvSpPr>
          <p:cNvPr id="62467" name="Text Box 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62468" name="Picture 8"/>
          <p:cNvPicPr>
            <a:picLocks noChangeAspect="1" noChangeArrowheads="1"/>
          </p:cNvPicPr>
          <p:nvPr/>
        </p:nvPicPr>
        <p:blipFill>
          <a:blip r:embed="rId3"/>
          <a:srcRect/>
          <a:stretch>
            <a:fillRect/>
          </a:stretch>
        </p:blipFill>
        <p:spPr bwMode="auto">
          <a:xfrm>
            <a:off x="1981200" y="2152650"/>
            <a:ext cx="5562600" cy="22669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sz="3200" smtClean="0"/>
              <a:t>Example 4-18</a:t>
            </a:r>
          </a:p>
        </p:txBody>
      </p:sp>
      <p:sp>
        <p:nvSpPr>
          <p:cNvPr id="63491" name="Rectangle 3"/>
          <p:cNvSpPr>
            <a:spLocks noGrp="1" noChangeArrowheads="1"/>
          </p:cNvSpPr>
          <p:nvPr>
            <p:ph type="body" idx="1"/>
          </p:nvPr>
        </p:nvSpPr>
        <p:spPr>
          <a:xfrm>
            <a:off x="0" y="2017713"/>
            <a:ext cx="9144000" cy="4114800"/>
          </a:xfrm>
        </p:spPr>
        <p:txBody>
          <a:bodyPr/>
          <a:lstStyle/>
          <a:p>
            <a:pPr eaLnBrk="1" hangingPunct="1">
              <a:buSzTx/>
              <a:buFont typeface="Wingdings" charset="2"/>
              <a:buChar char=" "/>
            </a:pPr>
            <a:r>
              <a:rPr lang="en-GB" smtClean="0"/>
              <a:t>Consider the following two events for a randomly selected adult:</a:t>
            </a:r>
          </a:p>
          <a:p>
            <a:pPr lvl="1" eaLnBrk="1" hangingPunct="1">
              <a:buSzTx/>
              <a:buFont typeface="Wingdings" charset="2"/>
              <a:buChar char=" "/>
            </a:pPr>
            <a:r>
              <a:rPr lang="en-GB" i="1" smtClean="0"/>
              <a:t>Y </a:t>
            </a:r>
            <a:r>
              <a:rPr lang="en-GB" smtClean="0"/>
              <a:t>= this adult has shopped on the Internet at 		     least once</a:t>
            </a:r>
          </a:p>
          <a:p>
            <a:pPr lvl="1" eaLnBrk="1" hangingPunct="1">
              <a:buSzTx/>
              <a:buFont typeface="Wingdings" charset="2"/>
              <a:buChar char=" "/>
            </a:pPr>
            <a:r>
              <a:rPr lang="en-GB" i="1" smtClean="0"/>
              <a:t>N </a:t>
            </a:r>
            <a:r>
              <a:rPr lang="en-GB" smtClean="0"/>
              <a:t>= this adult has never shopped on the Internet</a:t>
            </a:r>
          </a:p>
          <a:p>
            <a:pPr eaLnBrk="1" hangingPunct="1">
              <a:buSzTx/>
              <a:buFont typeface="Wingdings" charset="2"/>
              <a:buChar char=" "/>
            </a:pPr>
            <a:r>
              <a:rPr lang="en-GB" smtClean="0"/>
              <a:t>Are events </a:t>
            </a:r>
            <a:r>
              <a:rPr lang="en-GB" i="1" smtClean="0"/>
              <a:t>Y</a:t>
            </a:r>
            <a:r>
              <a:rPr lang="en-GB" smtClean="0"/>
              <a:t> and </a:t>
            </a:r>
            <a:r>
              <a:rPr lang="en-GB" i="1" smtClean="0"/>
              <a:t>N</a:t>
            </a:r>
            <a:r>
              <a:rPr lang="en-GB" smtClean="0"/>
              <a:t> mutually exclusive?</a:t>
            </a:r>
          </a:p>
          <a:p>
            <a:pPr eaLnBrk="1" hangingPunct="1">
              <a:buSzTx/>
              <a:buFont typeface="Wingdings" charset="2"/>
              <a:buChar char=" "/>
            </a:pPr>
            <a:endParaRPr lang="en-GB" smtClean="0"/>
          </a:p>
        </p:txBody>
      </p:sp>
      <p:sp>
        <p:nvSpPr>
          <p:cNvPr id="6349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sz="3200" smtClean="0"/>
              <a:t>Example 4-18: Solution</a:t>
            </a:r>
          </a:p>
        </p:txBody>
      </p:sp>
      <p:sp>
        <p:nvSpPr>
          <p:cNvPr id="64515" name="Rectangle 3"/>
          <p:cNvSpPr>
            <a:spLocks noGrp="1" noChangeArrowheads="1"/>
          </p:cNvSpPr>
          <p:nvPr>
            <p:ph type="body" sz="half" idx="1"/>
          </p:nvPr>
        </p:nvSpPr>
        <p:spPr>
          <a:xfrm>
            <a:off x="457200" y="1600200"/>
            <a:ext cx="7553325" cy="4530725"/>
          </a:xfrm>
        </p:spPr>
        <p:txBody>
          <a:bodyPr/>
          <a:lstStyle/>
          <a:p>
            <a:pPr eaLnBrk="1" hangingPunct="1">
              <a:buFont typeface="Wingdings" charset="2"/>
              <a:buNone/>
            </a:pPr>
            <a:r>
              <a:rPr lang="en-GB" sz="1800" smtClean="0"/>
              <a:t>    As we can observe from the definitions of events Y and N and from Figure 4.10, events Y and N have no common outcome.  Hence, these two events are mutually exclusive.</a:t>
            </a:r>
          </a:p>
        </p:txBody>
      </p:sp>
      <p:sp>
        <p:nvSpPr>
          <p:cNvPr id="64516" name="Text Box 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64517" name="Picture 7"/>
          <p:cNvPicPr>
            <a:picLocks noChangeAspect="1" noChangeArrowheads="1"/>
          </p:cNvPicPr>
          <p:nvPr/>
        </p:nvPicPr>
        <p:blipFill>
          <a:blip r:embed="rId3"/>
          <a:srcRect/>
          <a:stretch>
            <a:fillRect/>
          </a:stretch>
        </p:blipFill>
        <p:spPr bwMode="auto">
          <a:xfrm>
            <a:off x="2438400" y="2895600"/>
            <a:ext cx="3200400" cy="1730375"/>
          </a:xfrm>
          <a:prstGeom prst="rect">
            <a:avLst/>
          </a:prstGeom>
          <a:noFill/>
          <a:ln w="9525">
            <a:noFill/>
            <a:miter lim="800000"/>
            <a:headEnd/>
            <a:tailEnd/>
          </a:ln>
        </p:spPr>
      </p:pic>
      <p:pic>
        <p:nvPicPr>
          <p:cNvPr id="64518" name="Picture 8"/>
          <p:cNvPicPr>
            <a:picLocks noChangeAspect="1" noChangeArrowheads="1"/>
          </p:cNvPicPr>
          <p:nvPr/>
        </p:nvPicPr>
        <p:blipFill>
          <a:blip r:embed="rId4"/>
          <a:srcRect/>
          <a:stretch>
            <a:fillRect/>
          </a:stretch>
        </p:blipFill>
        <p:spPr bwMode="auto">
          <a:xfrm>
            <a:off x="2438400" y="4953000"/>
            <a:ext cx="3352800" cy="381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04800"/>
            <a:ext cx="8229600" cy="1139825"/>
          </a:xfrm>
        </p:spPr>
        <p:txBody>
          <a:bodyPr/>
          <a:lstStyle/>
          <a:p>
            <a:pPr eaLnBrk="1" hangingPunct="1"/>
            <a:r>
              <a:rPr lang="en-GB" sz="2800" smtClean="0"/>
              <a:t>INDEPENDENT VERSUS DEPENDENT EVENTS</a:t>
            </a:r>
          </a:p>
        </p:txBody>
      </p:sp>
      <p:sp>
        <p:nvSpPr>
          <p:cNvPr id="65539" name="Rectangle 3"/>
          <p:cNvSpPr>
            <a:spLocks noGrp="1" noChangeArrowheads="1"/>
          </p:cNvSpPr>
          <p:nvPr>
            <p:ph type="body" idx="1"/>
          </p:nvPr>
        </p:nvSpPr>
        <p:spPr>
          <a:xfrm>
            <a:off x="0" y="2017713"/>
            <a:ext cx="8964613"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Two events are said to be </a:t>
            </a:r>
            <a:r>
              <a:rPr lang="en-GB" b="1" i="1" u="sng" smtClean="0">
                <a:solidFill>
                  <a:schemeClr val="hlink"/>
                </a:solidFill>
              </a:rPr>
              <a:t>independent</a:t>
            </a:r>
            <a:r>
              <a:rPr lang="en-GB" smtClean="0"/>
              <a:t> if the occurrence of one does not affect the probability of the occurrence of the other. In other words, </a:t>
            </a:r>
            <a:r>
              <a:rPr lang="en-GB" i="1" smtClean="0"/>
              <a:t>A</a:t>
            </a:r>
            <a:r>
              <a:rPr lang="en-GB" smtClean="0"/>
              <a:t> and </a:t>
            </a:r>
            <a:r>
              <a:rPr lang="en-GB" i="1" smtClean="0"/>
              <a:t>B</a:t>
            </a:r>
            <a:r>
              <a:rPr lang="en-GB" smtClean="0"/>
              <a:t> are </a:t>
            </a:r>
            <a:r>
              <a:rPr lang="en-GB" b="1" i="1" u="sng" smtClean="0">
                <a:solidFill>
                  <a:schemeClr val="hlink"/>
                </a:solidFill>
              </a:rPr>
              <a:t>independent</a:t>
            </a:r>
            <a:r>
              <a:rPr lang="en-GB" smtClean="0"/>
              <a:t> </a:t>
            </a:r>
            <a:r>
              <a:rPr lang="en-GB" b="1" i="1" u="sng" smtClean="0">
                <a:solidFill>
                  <a:schemeClr val="hlink"/>
                </a:solidFill>
              </a:rPr>
              <a:t>events</a:t>
            </a:r>
            <a:r>
              <a:rPr lang="en-GB" smtClean="0"/>
              <a:t> if </a:t>
            </a:r>
          </a:p>
          <a:p>
            <a:pPr eaLnBrk="1" hangingPunct="1">
              <a:buFont typeface="Wingdings" charset="2"/>
              <a:buChar char=" "/>
            </a:pPr>
            <a:r>
              <a:rPr lang="en-GB" smtClean="0"/>
              <a:t>either </a:t>
            </a:r>
            <a:r>
              <a:rPr lang="en-GB" i="1" smtClean="0"/>
              <a:t>P</a:t>
            </a:r>
            <a:r>
              <a:rPr lang="en-GB" smtClean="0"/>
              <a:t>(</a:t>
            </a:r>
            <a:r>
              <a:rPr lang="en-GB" i="1" smtClean="0"/>
              <a:t>A</a:t>
            </a:r>
            <a:r>
              <a:rPr lang="en-GB" smtClean="0"/>
              <a:t> | </a:t>
            </a:r>
            <a:r>
              <a:rPr lang="en-GB" i="1" smtClean="0"/>
              <a:t>B</a:t>
            </a:r>
            <a:r>
              <a:rPr lang="en-GB" smtClean="0"/>
              <a:t>) = </a:t>
            </a:r>
            <a:r>
              <a:rPr lang="en-GB" i="1" smtClean="0"/>
              <a:t>P</a:t>
            </a:r>
            <a:r>
              <a:rPr lang="en-GB" smtClean="0"/>
              <a:t>(</a:t>
            </a:r>
            <a:r>
              <a:rPr lang="en-GB" i="1" smtClean="0"/>
              <a:t>A</a:t>
            </a:r>
            <a:r>
              <a:rPr lang="en-GB" smtClean="0"/>
              <a:t>) or </a:t>
            </a:r>
            <a:r>
              <a:rPr lang="en-GB" i="1" smtClean="0"/>
              <a:t>P</a:t>
            </a:r>
            <a:r>
              <a:rPr lang="en-GB" smtClean="0"/>
              <a:t>(</a:t>
            </a:r>
            <a:r>
              <a:rPr lang="en-GB" i="1" smtClean="0"/>
              <a:t>B </a:t>
            </a:r>
            <a:r>
              <a:rPr lang="en-GB" smtClean="0"/>
              <a:t>| </a:t>
            </a:r>
            <a:r>
              <a:rPr lang="en-GB" i="1" smtClean="0"/>
              <a:t>A</a:t>
            </a:r>
            <a:r>
              <a:rPr lang="en-GB" smtClean="0"/>
              <a:t>) = </a:t>
            </a:r>
            <a:r>
              <a:rPr lang="en-GB" i="1" smtClean="0"/>
              <a:t>P</a:t>
            </a:r>
            <a:r>
              <a:rPr lang="en-GB" smtClean="0"/>
              <a:t>(</a:t>
            </a:r>
            <a:r>
              <a:rPr lang="en-GB" i="1" smtClean="0"/>
              <a:t>B</a:t>
            </a:r>
            <a:r>
              <a:rPr lang="en-GB" smtClean="0"/>
              <a:t>)</a:t>
            </a:r>
          </a:p>
          <a:p>
            <a:pPr eaLnBrk="1" hangingPunct="1"/>
            <a:endParaRPr lang="en-GB" sz="2600" smtClean="0"/>
          </a:p>
        </p:txBody>
      </p:sp>
      <p:sp>
        <p:nvSpPr>
          <p:cNvPr id="6554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65541" name="Picture 5"/>
          <p:cNvPicPr>
            <a:picLocks noChangeAspect="1" noChangeArrowheads="1"/>
          </p:cNvPicPr>
          <p:nvPr/>
        </p:nvPicPr>
        <p:blipFill>
          <a:blip r:embed="rId3"/>
          <a:srcRect/>
          <a:stretch>
            <a:fillRect/>
          </a:stretch>
        </p:blipFill>
        <p:spPr bwMode="auto">
          <a:xfrm>
            <a:off x="381000" y="492125"/>
            <a:ext cx="8001000" cy="8794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sz="3200" smtClean="0"/>
              <a:t>Example 4-19</a:t>
            </a:r>
          </a:p>
        </p:txBody>
      </p:sp>
      <p:sp>
        <p:nvSpPr>
          <p:cNvPr id="66563"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t>Refer to the information on 100 employees given in Table 4.4 in Section 4.4. Are events “female (</a:t>
            </a:r>
            <a:r>
              <a:rPr lang="en-GB" i="1" smtClean="0"/>
              <a:t>F</a:t>
            </a:r>
            <a:r>
              <a:rPr lang="en-GB" smtClean="0"/>
              <a:t>)” and “in favor (</a:t>
            </a:r>
            <a:r>
              <a:rPr lang="en-GB" i="1" smtClean="0"/>
              <a:t>A</a:t>
            </a:r>
            <a:r>
              <a:rPr lang="en-GB" smtClean="0"/>
              <a:t>)” independent?</a:t>
            </a:r>
          </a:p>
        </p:txBody>
      </p:sp>
      <p:sp>
        <p:nvSpPr>
          <p:cNvPr id="6656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sz="3200" smtClean="0"/>
              <a:t>Example 4-19: Solution</a:t>
            </a:r>
          </a:p>
        </p:txBody>
      </p:sp>
      <p:sp>
        <p:nvSpPr>
          <p:cNvPr id="67587" name="Rectangle 3"/>
          <p:cNvSpPr>
            <a:spLocks noGrp="1" noChangeArrowheads="1"/>
          </p:cNvSpPr>
          <p:nvPr>
            <p:ph type="body" idx="1"/>
          </p:nvPr>
        </p:nvSpPr>
        <p:spPr>
          <a:xfrm>
            <a:off x="395288" y="1676400"/>
            <a:ext cx="8559800" cy="4506913"/>
          </a:xfrm>
        </p:spPr>
        <p:txBody>
          <a:bodyPr/>
          <a:lstStyle/>
          <a:p>
            <a:pPr eaLnBrk="1" hangingPunct="1">
              <a:lnSpc>
                <a:spcPct val="80000"/>
              </a:lnSpc>
              <a:buFont typeface="Wingdings" charset="2"/>
              <a:buChar char=" "/>
            </a:pPr>
            <a:r>
              <a:rPr lang="en-GB" sz="2400" smtClean="0"/>
              <a:t>Events </a:t>
            </a:r>
            <a:r>
              <a:rPr lang="en-GB" sz="2400" i="1" smtClean="0"/>
              <a:t>F</a:t>
            </a:r>
            <a:r>
              <a:rPr lang="en-GB" sz="2400" smtClean="0"/>
              <a:t> and </a:t>
            </a:r>
            <a:r>
              <a:rPr lang="en-GB" sz="2400" i="1" smtClean="0"/>
              <a:t>A</a:t>
            </a:r>
            <a:r>
              <a:rPr lang="en-GB" sz="2400" smtClean="0"/>
              <a:t> will be independent if </a:t>
            </a:r>
          </a:p>
          <a:p>
            <a:pPr eaLnBrk="1" hangingPunct="1">
              <a:lnSpc>
                <a:spcPct val="80000"/>
              </a:lnSpc>
              <a:buFont typeface="Wingdings" charset="2"/>
              <a:buChar char=" "/>
            </a:pPr>
            <a:r>
              <a:rPr lang="en-GB" sz="2400" smtClean="0"/>
              <a:t>                      </a:t>
            </a:r>
            <a:r>
              <a:rPr lang="en-GB" sz="2400" i="1" smtClean="0"/>
              <a:t>P</a:t>
            </a:r>
            <a:r>
              <a:rPr lang="en-GB" sz="2400" smtClean="0"/>
              <a:t> (</a:t>
            </a:r>
            <a:r>
              <a:rPr lang="en-GB" sz="2400" i="1" smtClean="0"/>
              <a:t>F</a:t>
            </a:r>
            <a:r>
              <a:rPr lang="en-GB" sz="2400" smtClean="0"/>
              <a:t>) = </a:t>
            </a:r>
            <a:r>
              <a:rPr lang="en-GB" sz="2400" i="1" smtClean="0"/>
              <a:t>P </a:t>
            </a:r>
            <a:r>
              <a:rPr lang="en-GB" sz="2400" smtClean="0"/>
              <a:t>(</a:t>
            </a:r>
            <a:r>
              <a:rPr lang="en-GB" sz="2400" i="1" smtClean="0"/>
              <a:t>F</a:t>
            </a:r>
            <a:r>
              <a:rPr lang="en-GB" sz="2400" smtClean="0"/>
              <a:t> | </a:t>
            </a:r>
            <a:r>
              <a:rPr lang="en-GB" sz="2400" i="1" smtClean="0"/>
              <a:t>A</a:t>
            </a:r>
            <a:r>
              <a:rPr lang="en-GB" sz="2400" smtClean="0"/>
              <a:t>)</a:t>
            </a:r>
          </a:p>
          <a:p>
            <a:pPr eaLnBrk="1" hangingPunct="1">
              <a:lnSpc>
                <a:spcPct val="80000"/>
              </a:lnSpc>
              <a:buFont typeface="Wingdings" charset="2"/>
              <a:buChar char=" "/>
            </a:pPr>
            <a:r>
              <a:rPr lang="en-GB" sz="2400" smtClean="0"/>
              <a:t/>
            </a:r>
            <a:br>
              <a:rPr lang="en-GB" sz="2400" smtClean="0"/>
            </a:br>
            <a:r>
              <a:rPr lang="en-GB" sz="2400" smtClean="0"/>
              <a:t>Otherwise they will be dependent.</a:t>
            </a:r>
            <a:br>
              <a:rPr lang="en-GB" sz="2400" smtClean="0"/>
            </a:br>
            <a:r>
              <a:rPr lang="en-GB" sz="2400" smtClean="0"/>
              <a:t/>
            </a:r>
            <a:br>
              <a:rPr lang="en-GB" sz="2400" smtClean="0"/>
            </a:br>
            <a:r>
              <a:rPr lang="en-GB" sz="2400" smtClean="0"/>
              <a:t>Using the information given in Table 4.4, compute</a:t>
            </a:r>
          </a:p>
          <a:p>
            <a:pPr eaLnBrk="1" hangingPunct="1">
              <a:lnSpc>
                <a:spcPct val="80000"/>
              </a:lnSpc>
              <a:buFont typeface="Wingdings" charset="2"/>
              <a:buChar char=" "/>
            </a:pPr>
            <a:r>
              <a:rPr lang="en-GB" sz="2400" smtClean="0"/>
              <a:t/>
            </a:r>
            <a:br>
              <a:rPr lang="en-GB" sz="2400" smtClean="0"/>
            </a:br>
            <a:r>
              <a:rPr lang="en-GB" sz="2400" smtClean="0"/>
              <a:t>	</a:t>
            </a:r>
            <a:r>
              <a:rPr lang="en-GB" sz="2400" i="1" smtClean="0"/>
              <a:t>P </a:t>
            </a:r>
            <a:r>
              <a:rPr lang="en-GB" sz="2400" smtClean="0"/>
              <a:t>(</a:t>
            </a:r>
            <a:r>
              <a:rPr lang="en-GB" sz="2400" i="1" smtClean="0"/>
              <a:t>F</a:t>
            </a:r>
            <a:r>
              <a:rPr lang="en-GB" sz="2400" smtClean="0"/>
              <a:t>) = 40/100 = .40  and</a:t>
            </a:r>
            <a:br>
              <a:rPr lang="en-GB" sz="2400" smtClean="0"/>
            </a:br>
            <a:r>
              <a:rPr lang="en-GB" sz="2400" smtClean="0"/>
              <a:t>	</a:t>
            </a:r>
            <a:r>
              <a:rPr lang="en-GB" sz="2400" i="1" smtClean="0"/>
              <a:t>P </a:t>
            </a:r>
            <a:r>
              <a:rPr lang="en-GB" sz="2400" smtClean="0"/>
              <a:t>(</a:t>
            </a:r>
            <a:r>
              <a:rPr lang="en-GB" sz="2400" i="1" smtClean="0"/>
              <a:t>F</a:t>
            </a:r>
            <a:r>
              <a:rPr lang="en-GB" sz="2400" smtClean="0"/>
              <a:t> | </a:t>
            </a:r>
            <a:r>
              <a:rPr lang="en-GB" sz="2400" i="1" smtClean="0"/>
              <a:t>A</a:t>
            </a:r>
            <a:r>
              <a:rPr lang="en-GB" sz="2400" smtClean="0"/>
              <a:t>) = 4/19 = .2105</a:t>
            </a:r>
            <a:br>
              <a:rPr lang="en-GB" sz="2400" smtClean="0"/>
            </a:br>
            <a:r>
              <a:rPr lang="en-GB" sz="2400" smtClean="0"/>
              <a:t/>
            </a:r>
            <a:br>
              <a:rPr lang="en-GB" sz="2400" smtClean="0"/>
            </a:br>
            <a:r>
              <a:rPr lang="en-GB" sz="2400" smtClean="0"/>
              <a:t>Because these two probabilities are not equal, the two events are dependent.</a:t>
            </a:r>
            <a:br>
              <a:rPr lang="en-GB" sz="2400" smtClean="0"/>
            </a:br>
            <a:endParaRPr lang="en-GB" sz="2400" smtClean="0"/>
          </a:p>
        </p:txBody>
      </p:sp>
      <p:sp>
        <p:nvSpPr>
          <p:cNvPr id="6758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200" smtClean="0"/>
              <a:t>Example 4-2 </a:t>
            </a:r>
          </a:p>
        </p:txBody>
      </p:sp>
      <p:sp>
        <p:nvSpPr>
          <p:cNvPr id="18435"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t>Draw the Venn and tree diagrams for the experiment of tossing a coin twice.</a:t>
            </a:r>
          </a:p>
        </p:txBody>
      </p:sp>
      <p:sp>
        <p:nvSpPr>
          <p:cNvPr id="1843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z="3200" smtClean="0"/>
              <a:t>Example 4-20</a:t>
            </a:r>
          </a:p>
        </p:txBody>
      </p:sp>
      <p:sp>
        <p:nvSpPr>
          <p:cNvPr id="68611" name="Rectangle 3"/>
          <p:cNvSpPr>
            <a:spLocks noGrp="1" noChangeArrowheads="1"/>
          </p:cNvSpPr>
          <p:nvPr>
            <p:ph type="body" idx="1"/>
          </p:nvPr>
        </p:nvSpPr>
        <p:spPr>
          <a:xfrm>
            <a:off x="304800" y="1676400"/>
            <a:ext cx="8486775" cy="4114800"/>
          </a:xfrm>
        </p:spPr>
        <p:txBody>
          <a:bodyPr/>
          <a:lstStyle/>
          <a:p>
            <a:pPr eaLnBrk="1" hangingPunct="1">
              <a:lnSpc>
                <a:spcPct val="90000"/>
              </a:lnSpc>
              <a:buFont typeface="Wingdings" charset="2"/>
              <a:buChar char=" "/>
            </a:pPr>
            <a:r>
              <a:rPr lang="en-GB" sz="2400" smtClean="0"/>
              <a:t>A box contains a total of 100 CDs that were manufactured on two machines. Of them, 60 were manufactured on Machine I. Of the total CDs, 15 are defective. Of the 60 CDs that were manufactured on Machine I, 9 are defective. </a:t>
            </a:r>
            <a:br>
              <a:rPr lang="en-GB" sz="2400" smtClean="0"/>
            </a:br>
            <a:r>
              <a:rPr lang="en-GB" sz="2400" smtClean="0"/>
              <a:t>Let </a:t>
            </a:r>
            <a:r>
              <a:rPr lang="en-GB" sz="2400" i="1" smtClean="0"/>
              <a:t>D</a:t>
            </a:r>
            <a:r>
              <a:rPr lang="en-GB" sz="2400" smtClean="0"/>
              <a:t> be the event that a randomly selected CD is defective, and let </a:t>
            </a:r>
            <a:r>
              <a:rPr lang="en-GB" sz="2400" i="1" smtClean="0"/>
              <a:t>A</a:t>
            </a:r>
            <a:r>
              <a:rPr lang="en-GB" sz="2400" smtClean="0"/>
              <a:t> be the event that a randomly selected CD was manufactured on Machine I. Are events </a:t>
            </a:r>
            <a:r>
              <a:rPr lang="en-GB" sz="2400" i="1" smtClean="0"/>
              <a:t>D</a:t>
            </a:r>
            <a:r>
              <a:rPr lang="en-GB" sz="2400" smtClean="0"/>
              <a:t> and </a:t>
            </a:r>
            <a:r>
              <a:rPr lang="en-GB" sz="2400" i="1" smtClean="0"/>
              <a:t>A</a:t>
            </a:r>
            <a:r>
              <a:rPr lang="en-GB" sz="2400" smtClean="0"/>
              <a:t> independent?</a:t>
            </a:r>
            <a:br>
              <a:rPr lang="en-GB" sz="2400" smtClean="0"/>
            </a:br>
            <a:endParaRPr lang="en-GB" sz="2400" smtClean="0"/>
          </a:p>
        </p:txBody>
      </p:sp>
      <p:sp>
        <p:nvSpPr>
          <p:cNvPr id="6861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z="3200" smtClean="0"/>
              <a:t>Example 4-20: Solution</a:t>
            </a:r>
          </a:p>
        </p:txBody>
      </p:sp>
      <p:sp>
        <p:nvSpPr>
          <p:cNvPr id="69635" name="Rectangle 3"/>
          <p:cNvSpPr>
            <a:spLocks noGrp="1" noChangeArrowheads="1"/>
          </p:cNvSpPr>
          <p:nvPr>
            <p:ph type="body" idx="1"/>
          </p:nvPr>
        </p:nvSpPr>
        <p:spPr>
          <a:xfrm>
            <a:off x="395288" y="2017713"/>
            <a:ext cx="8559800" cy="4506912"/>
          </a:xfrm>
        </p:spPr>
        <p:txBody>
          <a:bodyPr/>
          <a:lstStyle/>
          <a:p>
            <a:pPr eaLnBrk="1" hangingPunct="1">
              <a:buFont typeface="Wingdings" charset="2"/>
              <a:buChar char=" "/>
            </a:pPr>
            <a:r>
              <a:rPr lang="en-GB" smtClean="0"/>
              <a:t>From the given information,</a:t>
            </a:r>
          </a:p>
          <a:p>
            <a:pPr eaLnBrk="1" hangingPunct="1">
              <a:buFont typeface="Wingdings" charset="2"/>
              <a:buChar char=" "/>
            </a:pPr>
            <a:r>
              <a:rPr lang="en-GB" smtClean="0"/>
              <a:t>		</a:t>
            </a:r>
            <a:r>
              <a:rPr lang="en-GB" i="1" smtClean="0"/>
              <a:t>P </a:t>
            </a:r>
            <a:r>
              <a:rPr lang="en-GB" smtClean="0"/>
              <a:t>(</a:t>
            </a:r>
            <a:r>
              <a:rPr lang="en-GB" i="1" smtClean="0"/>
              <a:t>D</a:t>
            </a:r>
            <a:r>
              <a:rPr lang="en-GB" smtClean="0"/>
              <a:t>) = 15/100 = .15  and </a:t>
            </a:r>
            <a:br>
              <a:rPr lang="en-GB" smtClean="0"/>
            </a:br>
            <a:r>
              <a:rPr lang="en-GB" smtClean="0"/>
              <a:t>		</a:t>
            </a:r>
            <a:r>
              <a:rPr lang="en-GB" i="1" smtClean="0"/>
              <a:t>P </a:t>
            </a:r>
            <a:r>
              <a:rPr lang="en-GB" smtClean="0"/>
              <a:t>(</a:t>
            </a:r>
            <a:r>
              <a:rPr lang="en-GB" i="1" smtClean="0"/>
              <a:t>D</a:t>
            </a:r>
            <a:r>
              <a:rPr lang="en-GB" smtClean="0"/>
              <a:t> | </a:t>
            </a:r>
            <a:r>
              <a:rPr lang="en-GB" i="1" smtClean="0"/>
              <a:t>A</a:t>
            </a:r>
            <a:r>
              <a:rPr lang="en-GB" smtClean="0"/>
              <a:t>) = 9/60 = .15</a:t>
            </a:r>
            <a:br>
              <a:rPr lang="en-GB" smtClean="0"/>
            </a:br>
            <a:r>
              <a:rPr lang="en-GB" smtClean="0"/>
              <a:t>Hence,</a:t>
            </a:r>
            <a:br>
              <a:rPr lang="en-GB" smtClean="0"/>
            </a:br>
            <a:r>
              <a:rPr lang="en-GB" smtClean="0"/>
              <a:t>		</a:t>
            </a:r>
            <a:r>
              <a:rPr lang="en-GB" i="1" smtClean="0"/>
              <a:t>P </a:t>
            </a:r>
            <a:r>
              <a:rPr lang="en-GB" smtClean="0"/>
              <a:t>(</a:t>
            </a:r>
            <a:r>
              <a:rPr lang="en-GB" i="1" smtClean="0"/>
              <a:t>D</a:t>
            </a:r>
            <a:r>
              <a:rPr lang="en-GB" smtClean="0"/>
              <a:t>) = </a:t>
            </a:r>
            <a:r>
              <a:rPr lang="en-GB" i="1" smtClean="0"/>
              <a:t>P </a:t>
            </a:r>
            <a:r>
              <a:rPr lang="en-GB" smtClean="0"/>
              <a:t>(</a:t>
            </a:r>
            <a:r>
              <a:rPr lang="en-GB" i="1" smtClean="0"/>
              <a:t>D </a:t>
            </a:r>
            <a:r>
              <a:rPr lang="en-GB" smtClean="0"/>
              <a:t>| </a:t>
            </a:r>
            <a:r>
              <a:rPr lang="en-GB" i="1" smtClean="0"/>
              <a:t>A</a:t>
            </a:r>
            <a:r>
              <a:rPr lang="en-GB" smtClean="0"/>
              <a:t>)</a:t>
            </a:r>
          </a:p>
          <a:p>
            <a:pPr eaLnBrk="1" hangingPunct="1">
              <a:buFont typeface="Wingdings" charset="2"/>
              <a:buChar char=" "/>
            </a:pPr>
            <a:r>
              <a:rPr lang="en-GB" smtClean="0"/>
              <a:t>Consequently, the two events, D and A, are independent.</a:t>
            </a:r>
          </a:p>
        </p:txBody>
      </p:sp>
      <p:sp>
        <p:nvSpPr>
          <p:cNvPr id="6963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GB" sz="3200" smtClean="0"/>
              <a:t>Table 4.6 Two-Way Classification Table</a:t>
            </a:r>
          </a:p>
        </p:txBody>
      </p:sp>
      <p:sp>
        <p:nvSpPr>
          <p:cNvPr id="70659" name="Text Box 30"/>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70660" name="Picture 33" descr="table_04_06"/>
          <p:cNvPicPr>
            <a:picLocks noChangeAspect="1" noChangeArrowheads="1"/>
          </p:cNvPicPr>
          <p:nvPr/>
        </p:nvPicPr>
        <p:blipFill>
          <a:blip r:embed="rId3"/>
          <a:srcRect/>
          <a:stretch>
            <a:fillRect/>
          </a:stretch>
        </p:blipFill>
        <p:spPr bwMode="auto">
          <a:xfrm>
            <a:off x="1828800" y="2190750"/>
            <a:ext cx="5181600" cy="20002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sz="3200" smtClean="0"/>
              <a:t>COMPLEMENTARY EVENTS </a:t>
            </a:r>
          </a:p>
        </p:txBody>
      </p:sp>
      <p:sp>
        <p:nvSpPr>
          <p:cNvPr id="71683" name="Rectangle 3"/>
          <p:cNvSpPr>
            <a:spLocks noGrp="1" noChangeArrowheads="1"/>
          </p:cNvSpPr>
          <p:nvPr>
            <p:ph type="body" idx="1"/>
          </p:nvPr>
        </p:nvSpPr>
        <p:spPr>
          <a:xfrm>
            <a:off x="250825" y="2017713"/>
            <a:ext cx="8704263"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The </a:t>
            </a:r>
            <a:r>
              <a:rPr lang="en-GB" b="1" i="1" u="sng" smtClean="0">
                <a:solidFill>
                  <a:schemeClr val="hlink"/>
                </a:solidFill>
              </a:rPr>
              <a:t>complement of event A</a:t>
            </a:r>
            <a:r>
              <a:rPr lang="en-GB" smtClean="0"/>
              <a:t>, denoted by </a:t>
            </a:r>
            <a:r>
              <a:rPr lang="en-GB" i="1" smtClean="0"/>
              <a:t>Ā</a:t>
            </a:r>
            <a:r>
              <a:rPr lang="en-GB" smtClean="0"/>
              <a:t> and is read as “</a:t>
            </a:r>
            <a:r>
              <a:rPr lang="en-GB" i="1" smtClean="0"/>
              <a:t>A</a:t>
            </a:r>
            <a:r>
              <a:rPr lang="en-GB" smtClean="0"/>
              <a:t> bar” or “</a:t>
            </a:r>
            <a:r>
              <a:rPr lang="en-GB" i="1" smtClean="0"/>
              <a:t>A</a:t>
            </a:r>
            <a:r>
              <a:rPr lang="en-GB" smtClean="0"/>
              <a:t> complement,” is the event that includes all the outcomes for an experiment that are not in </a:t>
            </a:r>
            <a:r>
              <a:rPr lang="en-GB" i="1" smtClean="0"/>
              <a:t>A</a:t>
            </a:r>
            <a:r>
              <a:rPr lang="en-GB" smtClean="0"/>
              <a:t>.</a:t>
            </a:r>
          </a:p>
        </p:txBody>
      </p:sp>
      <p:sp>
        <p:nvSpPr>
          <p:cNvPr id="7168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71685" name="Picture 5"/>
          <p:cNvPicPr>
            <a:picLocks noChangeAspect="1" noChangeArrowheads="1"/>
          </p:cNvPicPr>
          <p:nvPr/>
        </p:nvPicPr>
        <p:blipFill>
          <a:blip r:embed="rId3"/>
          <a:srcRect/>
          <a:stretch>
            <a:fillRect/>
          </a:stretch>
        </p:blipFill>
        <p:spPr bwMode="auto">
          <a:xfrm>
            <a:off x="457200" y="609600"/>
            <a:ext cx="6781800" cy="8382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GB" sz="3200" smtClean="0"/>
              <a:t>Figure 4.11 Venn diagram of two complementary events.</a:t>
            </a:r>
          </a:p>
        </p:txBody>
      </p:sp>
      <p:sp>
        <p:nvSpPr>
          <p:cNvPr id="72707"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72708" name="Picture 6"/>
          <p:cNvPicPr>
            <a:picLocks noChangeAspect="1" noChangeArrowheads="1"/>
          </p:cNvPicPr>
          <p:nvPr/>
        </p:nvPicPr>
        <p:blipFill>
          <a:blip r:embed="rId3"/>
          <a:srcRect/>
          <a:stretch>
            <a:fillRect/>
          </a:stretch>
        </p:blipFill>
        <p:spPr bwMode="auto">
          <a:xfrm>
            <a:off x="2819400" y="1905000"/>
            <a:ext cx="2819400" cy="1905000"/>
          </a:xfrm>
          <a:prstGeom prst="rect">
            <a:avLst/>
          </a:prstGeom>
          <a:noFill/>
          <a:ln w="9525">
            <a:noFill/>
            <a:miter lim="800000"/>
            <a:headEnd/>
            <a:tailEnd/>
          </a:ln>
        </p:spPr>
      </p:pic>
      <p:pic>
        <p:nvPicPr>
          <p:cNvPr id="72709" name="Picture 7"/>
          <p:cNvPicPr>
            <a:picLocks noChangeAspect="1" noChangeArrowheads="1"/>
          </p:cNvPicPr>
          <p:nvPr/>
        </p:nvPicPr>
        <p:blipFill>
          <a:blip r:embed="rId4"/>
          <a:srcRect/>
          <a:stretch>
            <a:fillRect/>
          </a:stretch>
        </p:blipFill>
        <p:spPr bwMode="auto">
          <a:xfrm>
            <a:off x="2209800" y="4267200"/>
            <a:ext cx="4038600" cy="3048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sz="3200" smtClean="0"/>
              <a:t>Example 4-21</a:t>
            </a:r>
          </a:p>
        </p:txBody>
      </p:sp>
      <p:sp>
        <p:nvSpPr>
          <p:cNvPr id="73731"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In a group of 2000 taxpayers, 400 have been audited by the IRS at least once. If one taxpayer is randomly selected from this group, what are the two complementary events for this experiment, and what are their probabilities?</a:t>
            </a:r>
          </a:p>
        </p:txBody>
      </p:sp>
      <p:sp>
        <p:nvSpPr>
          <p:cNvPr id="7373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3200" smtClean="0"/>
              <a:t>Example 4-21: Solution</a:t>
            </a:r>
          </a:p>
        </p:txBody>
      </p:sp>
      <p:sp>
        <p:nvSpPr>
          <p:cNvPr id="74755" name="Rectangle 3"/>
          <p:cNvSpPr>
            <a:spLocks noGrp="1" noChangeArrowheads="1"/>
          </p:cNvSpPr>
          <p:nvPr>
            <p:ph type="body" idx="1"/>
          </p:nvPr>
        </p:nvSpPr>
        <p:spPr>
          <a:xfrm>
            <a:off x="395288" y="2017713"/>
            <a:ext cx="8559800" cy="4114800"/>
          </a:xfrm>
        </p:spPr>
        <p:txBody>
          <a:bodyPr/>
          <a:lstStyle/>
          <a:p>
            <a:pPr eaLnBrk="1" hangingPunct="1">
              <a:lnSpc>
                <a:spcPct val="80000"/>
              </a:lnSpc>
              <a:buFont typeface="Wingdings" charset="2"/>
              <a:buNone/>
            </a:pPr>
            <a:r>
              <a:rPr lang="en-GB" sz="2400" smtClean="0"/>
              <a:t>   The two complementary events for this experiment are</a:t>
            </a:r>
          </a:p>
          <a:p>
            <a:pPr lvl="1" eaLnBrk="1" hangingPunct="1">
              <a:lnSpc>
                <a:spcPct val="80000"/>
              </a:lnSpc>
              <a:buSzPct val="60000"/>
            </a:pPr>
            <a:r>
              <a:rPr lang="en-GB" sz="2000" i="1" smtClean="0"/>
              <a:t>A</a:t>
            </a:r>
            <a:r>
              <a:rPr lang="en-GB" sz="2000" smtClean="0"/>
              <a:t> = the selected taxpayer has been audited by the IRS at least once</a:t>
            </a:r>
          </a:p>
          <a:p>
            <a:pPr lvl="1" eaLnBrk="1" hangingPunct="1">
              <a:lnSpc>
                <a:spcPct val="80000"/>
              </a:lnSpc>
              <a:buSzPct val="60000"/>
            </a:pPr>
            <a:r>
              <a:rPr lang="en-GB" sz="2000" i="1" smtClean="0"/>
              <a:t>Ā</a:t>
            </a:r>
            <a:r>
              <a:rPr lang="en-GB" sz="2000" smtClean="0"/>
              <a:t> = the selected taxpayer has never been audited by the IRS</a:t>
            </a:r>
          </a:p>
          <a:p>
            <a:pPr eaLnBrk="1" hangingPunct="1">
              <a:lnSpc>
                <a:spcPct val="80000"/>
              </a:lnSpc>
            </a:pPr>
            <a:endParaRPr lang="en-GB" sz="2400" smtClean="0"/>
          </a:p>
          <a:p>
            <a:pPr eaLnBrk="1" hangingPunct="1">
              <a:lnSpc>
                <a:spcPct val="80000"/>
              </a:lnSpc>
              <a:buFont typeface="Wingdings" charset="2"/>
              <a:buNone/>
            </a:pPr>
            <a:r>
              <a:rPr lang="en-GB" sz="2400" smtClean="0"/>
              <a:t>   The probabilities of the complementary events are</a:t>
            </a:r>
            <a:br>
              <a:rPr lang="en-GB" sz="2400" smtClean="0"/>
            </a:br>
            <a:endParaRPr lang="en-GB" sz="2400" smtClean="0"/>
          </a:p>
          <a:p>
            <a:pPr eaLnBrk="1" hangingPunct="1">
              <a:lnSpc>
                <a:spcPct val="80000"/>
              </a:lnSpc>
              <a:buFont typeface="Wingdings" charset="2"/>
              <a:buNone/>
            </a:pPr>
            <a:r>
              <a:rPr lang="en-GB" sz="2400" smtClean="0"/>
              <a:t>    	</a:t>
            </a:r>
            <a:r>
              <a:rPr lang="en-GB" sz="2400" i="1" smtClean="0"/>
              <a:t>P </a:t>
            </a:r>
            <a:r>
              <a:rPr lang="en-GB" sz="2400" smtClean="0"/>
              <a:t>(</a:t>
            </a:r>
            <a:r>
              <a:rPr lang="en-GB" sz="2400" i="1" smtClean="0"/>
              <a:t>A</a:t>
            </a:r>
            <a:r>
              <a:rPr lang="en-GB" sz="2400" smtClean="0"/>
              <a:t>) = 400/2000 = .20  and</a:t>
            </a:r>
            <a:br>
              <a:rPr lang="en-GB" sz="2400" smtClean="0"/>
            </a:br>
            <a:endParaRPr lang="en-GB" sz="2400" smtClean="0"/>
          </a:p>
          <a:p>
            <a:pPr eaLnBrk="1" hangingPunct="1">
              <a:lnSpc>
                <a:spcPct val="80000"/>
              </a:lnSpc>
              <a:buFont typeface="Wingdings" charset="2"/>
              <a:buNone/>
            </a:pPr>
            <a:r>
              <a:rPr lang="en-GB" sz="2400" smtClean="0"/>
              <a:t>    	</a:t>
            </a:r>
            <a:r>
              <a:rPr lang="en-GB" sz="2400" i="1" smtClean="0"/>
              <a:t>P </a:t>
            </a:r>
            <a:r>
              <a:rPr lang="en-GB" sz="2400" smtClean="0"/>
              <a:t>(</a:t>
            </a:r>
            <a:r>
              <a:rPr lang="en-GB" sz="2400" i="1" smtClean="0"/>
              <a:t>Ā</a:t>
            </a:r>
            <a:r>
              <a:rPr lang="en-GB" sz="2400" smtClean="0"/>
              <a:t>) = 1600/2000 = .80</a:t>
            </a:r>
          </a:p>
        </p:txBody>
      </p:sp>
      <p:sp>
        <p:nvSpPr>
          <p:cNvPr id="7475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z="3200" smtClean="0"/>
              <a:t>Example 4-22</a:t>
            </a:r>
          </a:p>
        </p:txBody>
      </p:sp>
      <p:sp>
        <p:nvSpPr>
          <p:cNvPr id="76803" name="Rectangle 3"/>
          <p:cNvSpPr>
            <a:spLocks noGrp="1" noChangeArrowheads="1"/>
          </p:cNvSpPr>
          <p:nvPr>
            <p:ph type="body" idx="1"/>
          </p:nvPr>
        </p:nvSpPr>
        <p:spPr>
          <a:xfrm>
            <a:off x="395288" y="2017713"/>
            <a:ext cx="8559800" cy="4114800"/>
          </a:xfrm>
        </p:spPr>
        <p:txBody>
          <a:bodyPr/>
          <a:lstStyle/>
          <a:p>
            <a:pPr eaLnBrk="1" hangingPunct="1">
              <a:buFont typeface="Wingdings" charset="2"/>
              <a:buChar char=" "/>
            </a:pPr>
            <a:r>
              <a:rPr lang="en-GB" smtClean="0"/>
              <a:t>In a group of 5000 adults, 3500 are in favor of stricter gun control laws, 1200 are against such laws, and 300 have no opinion. One adult is randomly selected from this group. Let A  be the event that this adult is in favor of stricter gun control laws. What is the complementary event of A? What are the probabilities of the two events?</a:t>
            </a:r>
          </a:p>
        </p:txBody>
      </p:sp>
      <p:sp>
        <p:nvSpPr>
          <p:cNvPr id="7680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z="3200" smtClean="0"/>
              <a:t>Example 4-22: Solution</a:t>
            </a:r>
          </a:p>
        </p:txBody>
      </p:sp>
      <p:sp>
        <p:nvSpPr>
          <p:cNvPr id="77827" name="Rectangle 3"/>
          <p:cNvSpPr>
            <a:spLocks noGrp="1" noChangeArrowheads="1"/>
          </p:cNvSpPr>
          <p:nvPr>
            <p:ph type="body" idx="1"/>
          </p:nvPr>
        </p:nvSpPr>
        <p:spPr>
          <a:xfrm>
            <a:off x="468313" y="2017713"/>
            <a:ext cx="8486775" cy="4579937"/>
          </a:xfrm>
        </p:spPr>
        <p:txBody>
          <a:bodyPr/>
          <a:lstStyle/>
          <a:p>
            <a:pPr eaLnBrk="1" hangingPunct="1">
              <a:lnSpc>
                <a:spcPct val="80000"/>
              </a:lnSpc>
              <a:buFont typeface="Wingdings" charset="2"/>
              <a:buNone/>
            </a:pPr>
            <a:r>
              <a:rPr lang="en-GB" sz="2400" smtClean="0"/>
              <a:t>   The two complementary events for this experiment are</a:t>
            </a:r>
          </a:p>
          <a:p>
            <a:pPr lvl="1" eaLnBrk="1" hangingPunct="1">
              <a:lnSpc>
                <a:spcPct val="80000"/>
              </a:lnSpc>
            </a:pPr>
            <a:r>
              <a:rPr lang="en-GB" sz="2000" i="1" smtClean="0"/>
              <a:t>A</a:t>
            </a:r>
            <a:r>
              <a:rPr lang="en-GB" sz="2000" smtClean="0"/>
              <a:t> = the selected adult is in favor of stricter gun control laws</a:t>
            </a:r>
          </a:p>
          <a:p>
            <a:pPr lvl="1" eaLnBrk="1" hangingPunct="1">
              <a:lnSpc>
                <a:spcPct val="80000"/>
              </a:lnSpc>
            </a:pPr>
            <a:r>
              <a:rPr lang="en-GB" sz="2000" i="1" smtClean="0"/>
              <a:t>Ā</a:t>
            </a:r>
            <a:r>
              <a:rPr lang="en-GB" sz="2000" smtClean="0"/>
              <a:t> = the selected adult either is against such laws or has no opinion</a:t>
            </a:r>
          </a:p>
          <a:p>
            <a:pPr lvl="1" eaLnBrk="1" hangingPunct="1">
              <a:lnSpc>
                <a:spcPct val="80000"/>
              </a:lnSpc>
              <a:buFont typeface="Wingdings" charset="2"/>
              <a:buNone/>
            </a:pPr>
            <a:endParaRPr lang="en-GB" sz="2000" smtClean="0"/>
          </a:p>
          <a:p>
            <a:pPr eaLnBrk="1" hangingPunct="1">
              <a:lnSpc>
                <a:spcPct val="80000"/>
              </a:lnSpc>
              <a:buFont typeface="Wingdings" charset="2"/>
              <a:buNone/>
            </a:pPr>
            <a:r>
              <a:rPr lang="en-GB" sz="2400" smtClean="0"/>
              <a:t>  The probabilities of the complementary events are</a:t>
            </a:r>
            <a:br>
              <a:rPr lang="en-GB" sz="2400" smtClean="0"/>
            </a:br>
            <a:endParaRPr lang="en-GB" sz="2400" smtClean="0"/>
          </a:p>
          <a:p>
            <a:pPr eaLnBrk="1" hangingPunct="1">
              <a:lnSpc>
                <a:spcPct val="80000"/>
              </a:lnSpc>
              <a:buFont typeface="Wingdings" charset="2"/>
              <a:buNone/>
            </a:pPr>
            <a:r>
              <a:rPr lang="en-GB" sz="2400" smtClean="0"/>
              <a:t>    	</a:t>
            </a:r>
            <a:r>
              <a:rPr lang="en-GB" sz="2400" i="1" smtClean="0"/>
              <a:t>P </a:t>
            </a:r>
            <a:r>
              <a:rPr lang="en-GB" sz="2400" smtClean="0"/>
              <a:t>(</a:t>
            </a:r>
            <a:r>
              <a:rPr lang="en-GB" sz="2400" i="1" smtClean="0"/>
              <a:t>A</a:t>
            </a:r>
            <a:r>
              <a:rPr lang="en-GB" sz="2400" smtClean="0"/>
              <a:t>) = 3500/5000 = .70  and</a:t>
            </a:r>
          </a:p>
          <a:p>
            <a:pPr eaLnBrk="1" hangingPunct="1">
              <a:lnSpc>
                <a:spcPct val="80000"/>
              </a:lnSpc>
              <a:buFont typeface="Wingdings" charset="2"/>
              <a:buNone/>
            </a:pPr>
            <a:r>
              <a:rPr lang="en-GB" sz="2400" smtClean="0"/>
              <a:t>	</a:t>
            </a:r>
            <a:br>
              <a:rPr lang="en-GB" sz="2400" smtClean="0"/>
            </a:br>
            <a:r>
              <a:rPr lang="en-GB" sz="2400" smtClean="0"/>
              <a:t>	</a:t>
            </a:r>
            <a:r>
              <a:rPr lang="en-GB" sz="2400" i="1" smtClean="0"/>
              <a:t>P </a:t>
            </a:r>
            <a:r>
              <a:rPr lang="en-GB" sz="2400" smtClean="0"/>
              <a:t>(</a:t>
            </a:r>
            <a:r>
              <a:rPr lang="en-US" sz="2400" i="1" smtClean="0"/>
              <a:t>Ā</a:t>
            </a:r>
            <a:r>
              <a:rPr lang="en-GB" sz="2400" smtClean="0"/>
              <a:t>) = 1500/5000 = .30</a:t>
            </a:r>
            <a:br>
              <a:rPr lang="en-GB" sz="2400" smtClean="0"/>
            </a:br>
            <a:endParaRPr lang="en-GB" sz="2400" smtClean="0"/>
          </a:p>
        </p:txBody>
      </p:sp>
      <p:sp>
        <p:nvSpPr>
          <p:cNvPr id="7782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04800"/>
            <a:ext cx="8229600" cy="1139825"/>
          </a:xfrm>
        </p:spPr>
        <p:txBody>
          <a:bodyPr/>
          <a:lstStyle/>
          <a:p>
            <a:pPr eaLnBrk="1" hangingPunct="1"/>
            <a:r>
              <a:rPr lang="en-US" sz="2800" smtClean="0"/>
              <a:t>INTERSECTION OF EVENTS AND THE MULTIPLICATION RULE</a:t>
            </a:r>
            <a:endParaRPr lang="en-GB" sz="2800" smtClean="0"/>
          </a:p>
        </p:txBody>
      </p:sp>
      <p:sp>
        <p:nvSpPr>
          <p:cNvPr id="79875" name="Rectangle 3"/>
          <p:cNvSpPr>
            <a:spLocks noGrp="1" noChangeArrowheads="1"/>
          </p:cNvSpPr>
          <p:nvPr>
            <p:ph type="body" idx="1"/>
          </p:nvPr>
        </p:nvSpPr>
        <p:spPr>
          <a:xfrm>
            <a:off x="179388" y="2017713"/>
            <a:ext cx="8775700" cy="4435475"/>
          </a:xfrm>
        </p:spPr>
        <p:txBody>
          <a:bodyPr/>
          <a:lstStyle/>
          <a:p>
            <a:pPr eaLnBrk="1" hangingPunct="1">
              <a:buFont typeface="Wingdings" charset="2"/>
              <a:buChar char=" "/>
            </a:pPr>
            <a:r>
              <a:rPr lang="en-GB" smtClean="0">
                <a:solidFill>
                  <a:schemeClr val="folHlink"/>
                </a:solidFill>
              </a:rPr>
              <a:t>Intersection of Events</a:t>
            </a:r>
          </a:p>
          <a:p>
            <a:pPr eaLnBrk="1" hangingPunct="1">
              <a:buFont typeface="Wingdings" charset="2"/>
              <a:buChar char=" "/>
            </a:pPr>
            <a:endParaRPr lang="en-GB" smtClean="0">
              <a:solidFill>
                <a:schemeClr val="folHlink"/>
              </a:solidFill>
            </a:endParaRPr>
          </a:p>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Let </a:t>
            </a:r>
            <a:r>
              <a:rPr lang="en-GB" i="1" smtClean="0"/>
              <a:t>A</a:t>
            </a:r>
            <a:r>
              <a:rPr lang="en-GB" smtClean="0"/>
              <a:t> and </a:t>
            </a:r>
            <a:r>
              <a:rPr lang="en-GB" i="1" smtClean="0"/>
              <a:t>B</a:t>
            </a:r>
            <a:r>
              <a:rPr lang="en-GB" smtClean="0"/>
              <a:t> be two events defined in a sample space. The </a:t>
            </a:r>
            <a:r>
              <a:rPr lang="en-GB" b="1" i="1" u="sng" smtClean="0">
                <a:solidFill>
                  <a:schemeClr val="hlink"/>
                </a:solidFill>
              </a:rPr>
              <a:t>intersection</a:t>
            </a:r>
            <a:r>
              <a:rPr lang="en-GB" smtClean="0"/>
              <a:t> of </a:t>
            </a:r>
            <a:r>
              <a:rPr lang="en-GB" i="1" smtClean="0"/>
              <a:t>A</a:t>
            </a:r>
            <a:r>
              <a:rPr lang="en-GB" smtClean="0"/>
              <a:t> and </a:t>
            </a:r>
            <a:r>
              <a:rPr lang="en-GB" i="1" smtClean="0"/>
              <a:t>B</a:t>
            </a:r>
            <a:r>
              <a:rPr lang="en-GB" smtClean="0"/>
              <a:t> represents the collection of all outcomes that are common to both </a:t>
            </a:r>
            <a:r>
              <a:rPr lang="en-GB" i="1" smtClean="0"/>
              <a:t>A</a:t>
            </a:r>
            <a:r>
              <a:rPr lang="en-GB" smtClean="0"/>
              <a:t> and </a:t>
            </a:r>
            <a:r>
              <a:rPr lang="en-GB" i="1" smtClean="0"/>
              <a:t>B</a:t>
            </a:r>
            <a:r>
              <a:rPr lang="en-GB" smtClean="0"/>
              <a:t> and is denoted by</a:t>
            </a:r>
          </a:p>
          <a:p>
            <a:pPr eaLnBrk="1" hangingPunct="1">
              <a:buFont typeface="Wingdings" charset="2"/>
              <a:buChar char=" "/>
            </a:pPr>
            <a:r>
              <a:rPr lang="en-GB" smtClean="0"/>
              <a:t>                        </a:t>
            </a:r>
            <a:r>
              <a:rPr lang="en-GB" i="1" smtClean="0"/>
              <a:t>A</a:t>
            </a:r>
            <a:r>
              <a:rPr lang="en-GB" smtClean="0"/>
              <a:t> and </a:t>
            </a:r>
            <a:r>
              <a:rPr lang="en-GB" i="1" smtClean="0"/>
              <a:t>B</a:t>
            </a:r>
            <a:r>
              <a:rPr lang="en-GB" smtClean="0"/>
              <a:t> </a:t>
            </a:r>
          </a:p>
        </p:txBody>
      </p:sp>
      <p:sp>
        <p:nvSpPr>
          <p:cNvPr id="7987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200" smtClean="0"/>
              <a:t>Figure 4.2 (a) Venn diagram and (b) tree diagram for two tosses of a coin.</a:t>
            </a:r>
          </a:p>
        </p:txBody>
      </p:sp>
      <p:sp>
        <p:nvSpPr>
          <p:cNvPr id="19459"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9460" name="Picture 7"/>
          <p:cNvPicPr>
            <a:picLocks noChangeAspect="1" noChangeArrowheads="1"/>
          </p:cNvPicPr>
          <p:nvPr/>
        </p:nvPicPr>
        <p:blipFill>
          <a:blip r:embed="rId3"/>
          <a:srcRect/>
          <a:stretch>
            <a:fillRect/>
          </a:stretch>
        </p:blipFill>
        <p:spPr bwMode="auto">
          <a:xfrm>
            <a:off x="1892300" y="1752600"/>
            <a:ext cx="5499100" cy="25908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GB" sz="3200" smtClean="0"/>
              <a:t>Figure 4.14 Intersection of events </a:t>
            </a:r>
            <a:r>
              <a:rPr lang="en-GB" sz="3200" i="1" smtClean="0"/>
              <a:t>A</a:t>
            </a:r>
            <a:r>
              <a:rPr lang="en-GB" sz="3200" smtClean="0"/>
              <a:t> and </a:t>
            </a:r>
            <a:r>
              <a:rPr lang="en-GB" sz="3200" i="1" smtClean="0"/>
              <a:t>B</a:t>
            </a:r>
            <a:r>
              <a:rPr lang="en-GB" sz="3200" smtClean="0"/>
              <a:t>.</a:t>
            </a:r>
          </a:p>
        </p:txBody>
      </p:sp>
      <p:sp>
        <p:nvSpPr>
          <p:cNvPr id="80899" name="Text Box 9"/>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80900" name="Picture 11"/>
          <p:cNvPicPr>
            <a:picLocks noChangeAspect="1" noChangeArrowheads="1"/>
          </p:cNvPicPr>
          <p:nvPr/>
        </p:nvPicPr>
        <p:blipFill>
          <a:blip r:embed="rId3"/>
          <a:srcRect/>
          <a:stretch>
            <a:fillRect/>
          </a:stretch>
        </p:blipFill>
        <p:spPr bwMode="auto">
          <a:xfrm>
            <a:off x="3200400" y="1981200"/>
            <a:ext cx="2286000" cy="1752600"/>
          </a:xfrm>
          <a:prstGeom prst="rect">
            <a:avLst/>
          </a:prstGeom>
          <a:noFill/>
          <a:ln w="9525">
            <a:noFill/>
            <a:miter lim="800000"/>
            <a:headEnd/>
            <a:tailEnd/>
          </a:ln>
        </p:spPr>
      </p:pic>
      <p:pic>
        <p:nvPicPr>
          <p:cNvPr id="80901" name="Picture 12"/>
          <p:cNvPicPr>
            <a:picLocks noChangeAspect="1" noChangeArrowheads="1"/>
          </p:cNvPicPr>
          <p:nvPr/>
        </p:nvPicPr>
        <p:blipFill>
          <a:blip r:embed="rId4"/>
          <a:srcRect/>
          <a:stretch>
            <a:fillRect/>
          </a:stretch>
        </p:blipFill>
        <p:spPr bwMode="auto">
          <a:xfrm>
            <a:off x="2819400" y="4343400"/>
            <a:ext cx="3124200" cy="3048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3200" smtClean="0"/>
              <a:t>INTERSECTION OF EVENTS AND THE MULTIPLICATION RULE</a:t>
            </a:r>
            <a:endParaRPr lang="en-GB" sz="3200" smtClean="0"/>
          </a:p>
        </p:txBody>
      </p:sp>
      <p:sp>
        <p:nvSpPr>
          <p:cNvPr id="81923" name="Rectangle 3"/>
          <p:cNvSpPr>
            <a:spLocks noGrp="1" noChangeArrowheads="1"/>
          </p:cNvSpPr>
          <p:nvPr>
            <p:ph type="body" idx="1"/>
          </p:nvPr>
        </p:nvSpPr>
        <p:spPr>
          <a:xfrm>
            <a:off x="323850" y="1676400"/>
            <a:ext cx="8631238" cy="4114800"/>
          </a:xfrm>
        </p:spPr>
        <p:txBody>
          <a:bodyPr/>
          <a:lstStyle/>
          <a:p>
            <a:pPr eaLnBrk="1" hangingPunct="1">
              <a:buFont typeface="Wingdings" charset="2"/>
              <a:buChar char=" "/>
            </a:pPr>
            <a:r>
              <a:rPr lang="en-GB" smtClean="0">
                <a:solidFill>
                  <a:schemeClr val="hlink"/>
                </a:solidFill>
              </a:rPr>
              <a:t>Multiplication Rule</a:t>
            </a:r>
          </a:p>
          <a:p>
            <a:pPr eaLnBrk="1" hangingPunct="1">
              <a:buFont typeface="Wingdings" charset="2"/>
              <a:buChar char=" "/>
            </a:pPr>
            <a:endParaRPr lang="en-GB" smtClean="0">
              <a:solidFill>
                <a:schemeClr val="hlink"/>
              </a:solidFill>
            </a:endParaRPr>
          </a:p>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The probability of the intersection of two events is called their </a:t>
            </a:r>
            <a:r>
              <a:rPr lang="en-GB" b="1" i="1" u="sng" smtClean="0">
                <a:solidFill>
                  <a:schemeClr val="hlink"/>
                </a:solidFill>
              </a:rPr>
              <a:t>joint probability</a:t>
            </a:r>
            <a:r>
              <a:rPr lang="en-GB" smtClean="0"/>
              <a:t>. It is written as                  </a:t>
            </a:r>
          </a:p>
          <a:p>
            <a:pPr algn="ctr" eaLnBrk="1" hangingPunct="1">
              <a:buFont typeface="Wingdings" charset="2"/>
              <a:buChar char=" "/>
            </a:pPr>
            <a:r>
              <a:rPr lang="en-GB" i="1" smtClean="0"/>
              <a:t>P</a:t>
            </a:r>
            <a:r>
              <a:rPr lang="en-GB" smtClean="0"/>
              <a:t>(</a:t>
            </a:r>
            <a:r>
              <a:rPr lang="en-GB" i="1" smtClean="0"/>
              <a:t>A</a:t>
            </a:r>
            <a:r>
              <a:rPr lang="en-GB" smtClean="0"/>
              <a:t> and </a:t>
            </a:r>
            <a:r>
              <a:rPr lang="en-GB" i="1" smtClean="0"/>
              <a:t>B</a:t>
            </a:r>
            <a:r>
              <a:rPr lang="en-GB" smtClean="0"/>
              <a:t>)</a:t>
            </a:r>
          </a:p>
        </p:txBody>
      </p:sp>
      <p:sp>
        <p:nvSpPr>
          <p:cNvPr id="8192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GB" sz="3200" smtClean="0"/>
              <a:t>INTERSECTION OF EVENTS AND THE MULTIPLICATION RULE</a:t>
            </a:r>
          </a:p>
        </p:txBody>
      </p:sp>
      <p:sp>
        <p:nvSpPr>
          <p:cNvPr id="82947"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solidFill>
                  <a:schemeClr val="hlink"/>
                </a:solidFill>
              </a:rPr>
              <a:t>Multiplication Rule to Find Joint Probability</a:t>
            </a:r>
          </a:p>
          <a:p>
            <a:pPr eaLnBrk="1" hangingPunct="1">
              <a:buFont typeface="Wingdings" charset="2"/>
              <a:buChar char=" "/>
            </a:pPr>
            <a:endParaRPr lang="en-GB" smtClean="0"/>
          </a:p>
          <a:p>
            <a:pPr eaLnBrk="1" hangingPunct="1">
              <a:buFont typeface="Wingdings" charset="2"/>
              <a:buChar char=" "/>
            </a:pPr>
            <a:r>
              <a:rPr lang="en-GB" smtClean="0"/>
              <a:t>The probability of the intersection of two events </a:t>
            </a:r>
            <a:r>
              <a:rPr lang="en-GB" i="1" smtClean="0"/>
              <a:t>A</a:t>
            </a:r>
            <a:r>
              <a:rPr lang="en-GB" smtClean="0"/>
              <a:t> and </a:t>
            </a:r>
            <a:r>
              <a:rPr lang="en-GB" i="1" smtClean="0"/>
              <a:t>B</a:t>
            </a:r>
            <a:r>
              <a:rPr lang="en-GB" smtClean="0"/>
              <a:t> is</a:t>
            </a:r>
          </a:p>
          <a:p>
            <a:pPr algn="ctr" eaLnBrk="1" hangingPunct="1">
              <a:buFont typeface="Wingdings" charset="2"/>
              <a:buChar char=" "/>
            </a:pPr>
            <a:r>
              <a:rPr lang="en-GB" i="1" smtClean="0"/>
              <a:t>P</a:t>
            </a:r>
            <a:r>
              <a:rPr lang="en-GB" smtClean="0"/>
              <a:t>(</a:t>
            </a:r>
            <a:r>
              <a:rPr lang="en-GB" i="1" smtClean="0"/>
              <a:t>A</a:t>
            </a:r>
            <a:r>
              <a:rPr lang="en-GB" smtClean="0"/>
              <a:t> and </a:t>
            </a:r>
            <a:r>
              <a:rPr lang="en-GB" i="1" smtClean="0"/>
              <a:t>B</a:t>
            </a:r>
            <a:r>
              <a:rPr lang="en-GB" smtClean="0"/>
              <a:t>) = </a:t>
            </a:r>
            <a:r>
              <a:rPr lang="en-GB" i="1" smtClean="0"/>
              <a:t>P</a:t>
            </a:r>
            <a:r>
              <a:rPr lang="en-GB" smtClean="0"/>
              <a:t>(</a:t>
            </a:r>
            <a:r>
              <a:rPr lang="en-GB" i="1" smtClean="0"/>
              <a:t>A</a:t>
            </a:r>
            <a:r>
              <a:rPr lang="en-GB" smtClean="0"/>
              <a:t>) </a:t>
            </a:r>
            <a:r>
              <a:rPr lang="en-GB" i="1" smtClean="0"/>
              <a:t>P</a:t>
            </a:r>
            <a:r>
              <a:rPr lang="en-GB" smtClean="0"/>
              <a:t>(</a:t>
            </a:r>
            <a:r>
              <a:rPr lang="en-GB" i="1" smtClean="0"/>
              <a:t>B </a:t>
            </a:r>
            <a:r>
              <a:rPr lang="en-GB" smtClean="0"/>
              <a:t>|</a:t>
            </a:r>
            <a:r>
              <a:rPr lang="en-GB" i="1" smtClean="0"/>
              <a:t>A</a:t>
            </a:r>
            <a:r>
              <a:rPr lang="en-GB" smtClean="0"/>
              <a:t>)</a:t>
            </a:r>
          </a:p>
          <a:p>
            <a:pPr eaLnBrk="1" hangingPunct="1">
              <a:buFont typeface="Wingdings" charset="2"/>
              <a:buChar char=" "/>
            </a:pPr>
            <a:endParaRPr lang="en-GB" smtClean="0"/>
          </a:p>
        </p:txBody>
      </p:sp>
      <p:sp>
        <p:nvSpPr>
          <p:cNvPr id="8294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GB" sz="3200" smtClean="0"/>
              <a:t>Example 4-23</a:t>
            </a:r>
          </a:p>
        </p:txBody>
      </p:sp>
      <p:sp>
        <p:nvSpPr>
          <p:cNvPr id="83971" name="Rectangle 3"/>
          <p:cNvSpPr>
            <a:spLocks noGrp="1" noChangeArrowheads="1"/>
          </p:cNvSpPr>
          <p:nvPr>
            <p:ph type="body" idx="1"/>
          </p:nvPr>
        </p:nvSpPr>
        <p:spPr>
          <a:xfrm>
            <a:off x="250825" y="1676400"/>
            <a:ext cx="8704263" cy="4114800"/>
          </a:xfrm>
        </p:spPr>
        <p:txBody>
          <a:bodyPr/>
          <a:lstStyle/>
          <a:p>
            <a:pPr eaLnBrk="1" hangingPunct="1">
              <a:buFont typeface="Wingdings" charset="2"/>
              <a:buChar char=" "/>
            </a:pPr>
            <a:r>
              <a:rPr lang="en-GB" sz="2400" smtClean="0"/>
              <a:t>Table 4.7 gives the classification of all employees of a company given by gender and college degree.</a:t>
            </a:r>
            <a:br>
              <a:rPr lang="en-GB" sz="2400" smtClean="0"/>
            </a:br>
            <a:endParaRPr lang="en-GB" sz="2400" smtClean="0"/>
          </a:p>
        </p:txBody>
      </p:sp>
      <p:sp>
        <p:nvSpPr>
          <p:cNvPr id="8397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83973" name="Picture 6" descr="table_04_07"/>
          <p:cNvPicPr>
            <a:picLocks noChangeAspect="1" noChangeArrowheads="1"/>
          </p:cNvPicPr>
          <p:nvPr/>
        </p:nvPicPr>
        <p:blipFill>
          <a:blip r:embed="rId3"/>
          <a:srcRect/>
          <a:stretch>
            <a:fillRect/>
          </a:stretch>
        </p:blipFill>
        <p:spPr bwMode="auto">
          <a:xfrm>
            <a:off x="2057400" y="2819400"/>
            <a:ext cx="4953000" cy="19812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200" smtClean="0"/>
              <a:t>Example 4-23</a:t>
            </a:r>
          </a:p>
        </p:txBody>
      </p:sp>
      <p:sp>
        <p:nvSpPr>
          <p:cNvPr id="84995" name="Rectangle 3"/>
          <p:cNvSpPr>
            <a:spLocks noGrp="1" noChangeArrowheads="1"/>
          </p:cNvSpPr>
          <p:nvPr>
            <p:ph type="body" idx="1"/>
          </p:nvPr>
        </p:nvSpPr>
        <p:spPr>
          <a:xfrm>
            <a:off x="468313" y="2017713"/>
            <a:ext cx="8486775" cy="4114800"/>
          </a:xfrm>
        </p:spPr>
        <p:txBody>
          <a:bodyPr/>
          <a:lstStyle/>
          <a:p>
            <a:pPr eaLnBrk="1" hangingPunct="1">
              <a:buFont typeface="Wingdings" charset="2"/>
              <a:buChar char=" "/>
            </a:pPr>
            <a:r>
              <a:rPr lang="en-GB" smtClean="0"/>
              <a:t>If one of these employees is selected at random for membership on the employee-management committee, what is the probability that this employee is a female and a college graduate?</a:t>
            </a:r>
          </a:p>
          <a:p>
            <a:pPr eaLnBrk="1" hangingPunct="1">
              <a:buFont typeface="Wingdings" charset="2"/>
              <a:buNone/>
            </a:pPr>
            <a:endParaRPr lang="en-US" smtClean="0"/>
          </a:p>
        </p:txBody>
      </p:sp>
      <p:sp>
        <p:nvSpPr>
          <p:cNvPr id="8499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GB" sz="3200" smtClean="0"/>
              <a:t>Example 4-23: Solution</a:t>
            </a:r>
          </a:p>
        </p:txBody>
      </p:sp>
      <p:sp>
        <p:nvSpPr>
          <p:cNvPr id="86019" name="Rectangle 3"/>
          <p:cNvSpPr>
            <a:spLocks noGrp="1" noChangeArrowheads="1"/>
          </p:cNvSpPr>
          <p:nvPr>
            <p:ph type="body" idx="1"/>
          </p:nvPr>
        </p:nvSpPr>
        <p:spPr>
          <a:xfrm>
            <a:off x="611188" y="2017713"/>
            <a:ext cx="8343900" cy="4114800"/>
          </a:xfrm>
        </p:spPr>
        <p:txBody>
          <a:bodyPr/>
          <a:lstStyle/>
          <a:p>
            <a:pPr eaLnBrk="1" hangingPunct="1">
              <a:buFont typeface="Wingdings" charset="2"/>
              <a:buNone/>
            </a:pPr>
            <a:r>
              <a:rPr lang="en-GB" sz="2400" smtClean="0"/>
              <a:t>   We are to calculate the probability of the intersection of the events </a:t>
            </a:r>
            <a:r>
              <a:rPr lang="en-GB" sz="2400" i="1" smtClean="0"/>
              <a:t>F and G.</a:t>
            </a:r>
          </a:p>
          <a:p>
            <a:pPr eaLnBrk="1" hangingPunct="1">
              <a:buFont typeface="Wingdings" charset="2"/>
              <a:buNone/>
            </a:pPr>
            <a:r>
              <a:rPr lang="en-GB" sz="2400" i="1" smtClean="0"/>
              <a:t/>
            </a:r>
            <a:br>
              <a:rPr lang="en-GB" sz="2400" i="1" smtClean="0"/>
            </a:br>
            <a:r>
              <a:rPr lang="en-GB" sz="2400" i="1" smtClean="0"/>
              <a:t>     P</a:t>
            </a:r>
            <a:r>
              <a:rPr lang="en-GB" sz="2400" smtClean="0"/>
              <a:t>(</a:t>
            </a:r>
            <a:r>
              <a:rPr lang="en-GB" sz="2400" i="1" smtClean="0"/>
              <a:t>F</a:t>
            </a:r>
            <a:r>
              <a:rPr lang="en-GB" sz="2400" smtClean="0"/>
              <a:t> </a:t>
            </a:r>
            <a:r>
              <a:rPr lang="en-GB" sz="2400" smtClean="0">
                <a:cs typeface="Arial" charset="0"/>
              </a:rPr>
              <a:t>and</a:t>
            </a:r>
            <a:r>
              <a:rPr lang="en-GB" sz="2400" smtClean="0"/>
              <a:t> </a:t>
            </a:r>
            <a:r>
              <a:rPr lang="en-GB" sz="2400" i="1" smtClean="0"/>
              <a:t>G</a:t>
            </a:r>
            <a:r>
              <a:rPr lang="en-GB" sz="2400" smtClean="0"/>
              <a:t>) = </a:t>
            </a:r>
            <a:r>
              <a:rPr lang="en-GB" sz="2400" i="1" smtClean="0"/>
              <a:t>P</a:t>
            </a:r>
            <a:r>
              <a:rPr lang="en-GB" sz="2400" smtClean="0"/>
              <a:t>(</a:t>
            </a:r>
            <a:r>
              <a:rPr lang="en-GB" sz="2400" i="1" smtClean="0"/>
              <a:t>F</a:t>
            </a:r>
            <a:r>
              <a:rPr lang="en-GB" sz="2400" smtClean="0"/>
              <a:t>) </a:t>
            </a:r>
            <a:r>
              <a:rPr lang="en-GB" sz="2400" i="1" smtClean="0"/>
              <a:t>P</a:t>
            </a:r>
            <a:r>
              <a:rPr lang="en-GB" sz="2400" smtClean="0"/>
              <a:t>(</a:t>
            </a:r>
            <a:r>
              <a:rPr lang="en-GB" sz="2400" i="1" smtClean="0"/>
              <a:t>G </a:t>
            </a:r>
            <a:r>
              <a:rPr lang="en-GB" sz="2400" smtClean="0"/>
              <a:t>|</a:t>
            </a:r>
            <a:r>
              <a:rPr lang="en-GB" sz="2400" i="1" smtClean="0"/>
              <a:t>F</a:t>
            </a:r>
            <a:r>
              <a:rPr lang="en-GB" sz="2400" smtClean="0"/>
              <a:t>)</a:t>
            </a:r>
            <a:br>
              <a:rPr lang="en-GB" sz="2400" smtClean="0"/>
            </a:br>
            <a:r>
              <a:rPr lang="en-GB" sz="2400" smtClean="0"/>
              <a:t>     </a:t>
            </a:r>
            <a:r>
              <a:rPr lang="en-GB" sz="2400" i="1" smtClean="0"/>
              <a:t>P</a:t>
            </a:r>
            <a:r>
              <a:rPr lang="en-GB" sz="2400" smtClean="0"/>
              <a:t>(</a:t>
            </a:r>
            <a:r>
              <a:rPr lang="en-GB" sz="2400" i="1" smtClean="0"/>
              <a:t>F</a:t>
            </a:r>
            <a:r>
              <a:rPr lang="en-GB" sz="2400" smtClean="0"/>
              <a:t>) = 13/40</a:t>
            </a:r>
            <a:br>
              <a:rPr lang="en-GB" sz="2400" smtClean="0"/>
            </a:br>
            <a:r>
              <a:rPr lang="en-GB" sz="2400" smtClean="0"/>
              <a:t>     </a:t>
            </a:r>
            <a:r>
              <a:rPr lang="en-GB" sz="2400" i="1" smtClean="0"/>
              <a:t>P</a:t>
            </a:r>
            <a:r>
              <a:rPr lang="en-GB" sz="2400" smtClean="0"/>
              <a:t>(</a:t>
            </a:r>
            <a:r>
              <a:rPr lang="en-GB" sz="2400" i="1" smtClean="0"/>
              <a:t>G </a:t>
            </a:r>
            <a:r>
              <a:rPr lang="en-GB" sz="2400" smtClean="0"/>
              <a:t>|</a:t>
            </a:r>
            <a:r>
              <a:rPr lang="en-GB" sz="2400" i="1" smtClean="0"/>
              <a:t>F</a:t>
            </a:r>
            <a:r>
              <a:rPr lang="en-GB" sz="2400" smtClean="0"/>
              <a:t>) = 4/13</a:t>
            </a:r>
            <a:br>
              <a:rPr lang="en-GB" sz="2400" smtClean="0"/>
            </a:br>
            <a:r>
              <a:rPr lang="en-GB" sz="2400" smtClean="0"/>
              <a:t>     </a:t>
            </a:r>
            <a:r>
              <a:rPr lang="en-GB" sz="2400" i="1" smtClean="0"/>
              <a:t>P</a:t>
            </a:r>
            <a:r>
              <a:rPr lang="en-GB" sz="2400" smtClean="0"/>
              <a:t>(</a:t>
            </a:r>
            <a:r>
              <a:rPr lang="en-GB" sz="2400" i="1" smtClean="0"/>
              <a:t>F</a:t>
            </a:r>
            <a:r>
              <a:rPr lang="en-GB" sz="2400" smtClean="0"/>
              <a:t> </a:t>
            </a:r>
            <a:r>
              <a:rPr lang="en-GB" sz="2400" smtClean="0">
                <a:cs typeface="Arial" charset="0"/>
              </a:rPr>
              <a:t>and</a:t>
            </a:r>
            <a:r>
              <a:rPr lang="en-GB" sz="2400" smtClean="0"/>
              <a:t> </a:t>
            </a:r>
            <a:r>
              <a:rPr lang="en-GB" sz="2400" i="1" smtClean="0"/>
              <a:t>G</a:t>
            </a:r>
            <a:r>
              <a:rPr lang="en-GB" sz="2400" smtClean="0"/>
              <a:t>) = </a:t>
            </a:r>
            <a:r>
              <a:rPr lang="en-GB" sz="2400" i="1" smtClean="0"/>
              <a:t>P</a:t>
            </a:r>
            <a:r>
              <a:rPr lang="en-GB" sz="2400" smtClean="0"/>
              <a:t>(</a:t>
            </a:r>
            <a:r>
              <a:rPr lang="en-GB" sz="2400" i="1" smtClean="0"/>
              <a:t>F</a:t>
            </a:r>
            <a:r>
              <a:rPr lang="en-GB" sz="2400" smtClean="0"/>
              <a:t>) </a:t>
            </a:r>
            <a:r>
              <a:rPr lang="en-GB" sz="2400" i="1" smtClean="0"/>
              <a:t>P</a:t>
            </a:r>
            <a:r>
              <a:rPr lang="en-GB" sz="2400" smtClean="0"/>
              <a:t>(</a:t>
            </a:r>
            <a:r>
              <a:rPr lang="en-GB" sz="2400" i="1" smtClean="0"/>
              <a:t>G </a:t>
            </a:r>
            <a:r>
              <a:rPr lang="en-GB" sz="2400" smtClean="0"/>
              <a:t>|</a:t>
            </a:r>
            <a:r>
              <a:rPr lang="en-GB" sz="2400" i="1" smtClean="0"/>
              <a:t>F</a:t>
            </a:r>
            <a:r>
              <a:rPr lang="en-GB" sz="2400" smtClean="0"/>
              <a:t>) </a:t>
            </a:r>
          </a:p>
          <a:p>
            <a:pPr eaLnBrk="1" hangingPunct="1">
              <a:buFont typeface="Wingdings" charset="2"/>
              <a:buNone/>
            </a:pPr>
            <a:r>
              <a:rPr lang="en-GB" sz="2400" smtClean="0"/>
              <a:t>                         = (13/40)(4/13) = .100</a:t>
            </a:r>
            <a:br>
              <a:rPr lang="en-GB" sz="2400" smtClean="0"/>
            </a:br>
            <a:endParaRPr lang="en-GB" sz="2400" smtClean="0"/>
          </a:p>
        </p:txBody>
      </p:sp>
      <p:sp>
        <p:nvSpPr>
          <p:cNvPr id="8602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GB" sz="3200" smtClean="0"/>
              <a:t>Figure 4.15 Intersection of events </a:t>
            </a:r>
            <a:r>
              <a:rPr lang="en-GB" sz="3200" i="1" smtClean="0"/>
              <a:t>F</a:t>
            </a:r>
            <a:r>
              <a:rPr lang="en-GB" sz="3200" smtClean="0"/>
              <a:t> and </a:t>
            </a:r>
            <a:r>
              <a:rPr lang="en-GB" sz="3200" i="1" smtClean="0"/>
              <a:t>G</a:t>
            </a:r>
            <a:r>
              <a:rPr lang="en-GB" sz="3200" smtClean="0"/>
              <a:t>.</a:t>
            </a:r>
          </a:p>
        </p:txBody>
      </p:sp>
      <p:sp>
        <p:nvSpPr>
          <p:cNvPr id="87043" name="Text Box 11"/>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87044" name="Picture 13"/>
          <p:cNvPicPr>
            <a:picLocks noChangeAspect="1" noChangeArrowheads="1"/>
          </p:cNvPicPr>
          <p:nvPr/>
        </p:nvPicPr>
        <p:blipFill>
          <a:blip r:embed="rId3"/>
          <a:srcRect/>
          <a:stretch>
            <a:fillRect/>
          </a:stretch>
        </p:blipFill>
        <p:spPr bwMode="auto">
          <a:xfrm>
            <a:off x="3200400" y="1676400"/>
            <a:ext cx="2438400" cy="2286000"/>
          </a:xfrm>
          <a:prstGeom prst="rect">
            <a:avLst/>
          </a:prstGeom>
          <a:noFill/>
          <a:ln w="9525">
            <a:noFill/>
            <a:miter lim="800000"/>
            <a:headEnd/>
            <a:tailEnd/>
          </a:ln>
        </p:spPr>
      </p:pic>
      <p:pic>
        <p:nvPicPr>
          <p:cNvPr id="87045" name="Picture 14"/>
          <p:cNvPicPr>
            <a:picLocks noChangeAspect="1" noChangeArrowheads="1"/>
          </p:cNvPicPr>
          <p:nvPr/>
        </p:nvPicPr>
        <p:blipFill>
          <a:blip r:embed="rId4"/>
          <a:srcRect/>
          <a:stretch>
            <a:fillRect/>
          </a:stretch>
        </p:blipFill>
        <p:spPr bwMode="auto">
          <a:xfrm>
            <a:off x="3200400" y="4495800"/>
            <a:ext cx="2590800" cy="4572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GB" sz="3200" smtClean="0"/>
              <a:t>Figure 4.16 Tree diagram for joint probabilities.</a:t>
            </a:r>
          </a:p>
        </p:txBody>
      </p:sp>
      <p:sp>
        <p:nvSpPr>
          <p:cNvPr id="88067"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88068" name="Picture 6"/>
          <p:cNvPicPr>
            <a:picLocks noChangeAspect="1" noChangeArrowheads="1"/>
          </p:cNvPicPr>
          <p:nvPr/>
        </p:nvPicPr>
        <p:blipFill>
          <a:blip r:embed="rId3"/>
          <a:srcRect/>
          <a:stretch>
            <a:fillRect/>
          </a:stretch>
        </p:blipFill>
        <p:spPr bwMode="auto">
          <a:xfrm>
            <a:off x="2209800" y="1966913"/>
            <a:ext cx="4495800" cy="2833687"/>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sz="3200" smtClean="0"/>
              <a:t>Example 4-24</a:t>
            </a:r>
          </a:p>
        </p:txBody>
      </p:sp>
      <p:sp>
        <p:nvSpPr>
          <p:cNvPr id="89091"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A box contains 20 DVDs, 4 of which are defective. If two DVDs are selected at random (without replacement) from this box, what is the probability that both are defective?</a:t>
            </a:r>
          </a:p>
        </p:txBody>
      </p:sp>
      <p:sp>
        <p:nvSpPr>
          <p:cNvPr id="8909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sz="3200" smtClean="0"/>
              <a:t>Example 4-24: Solution</a:t>
            </a:r>
          </a:p>
        </p:txBody>
      </p:sp>
      <p:sp>
        <p:nvSpPr>
          <p:cNvPr id="90115" name="Rectangle 3"/>
          <p:cNvSpPr>
            <a:spLocks noGrp="1" noChangeArrowheads="1"/>
          </p:cNvSpPr>
          <p:nvPr>
            <p:ph type="body" idx="1"/>
          </p:nvPr>
        </p:nvSpPr>
        <p:spPr>
          <a:xfrm>
            <a:off x="179388" y="1600200"/>
            <a:ext cx="8775700" cy="4579938"/>
          </a:xfrm>
        </p:spPr>
        <p:txBody>
          <a:bodyPr/>
          <a:lstStyle/>
          <a:p>
            <a:pPr eaLnBrk="1" hangingPunct="1">
              <a:buFont typeface="Wingdings" charset="2"/>
              <a:buChar char=" "/>
            </a:pPr>
            <a:r>
              <a:rPr lang="en-GB" sz="2400" smtClean="0"/>
              <a:t>Let us define the following events for this experiment:</a:t>
            </a:r>
            <a:br>
              <a:rPr lang="en-GB" sz="2400" smtClean="0"/>
            </a:br>
            <a:r>
              <a:rPr lang="en-GB" sz="1600" smtClean="0"/>
              <a:t>	</a:t>
            </a:r>
            <a:r>
              <a:rPr lang="en-GB" sz="2000" i="1" smtClean="0"/>
              <a:t>G</a:t>
            </a:r>
            <a:r>
              <a:rPr lang="en-GB" sz="2000" i="1" baseline="-25000" smtClean="0"/>
              <a:t>1 </a:t>
            </a:r>
            <a:r>
              <a:rPr lang="en-GB" sz="2000" smtClean="0"/>
              <a:t>= event that the first DVD selected is good</a:t>
            </a:r>
            <a:br>
              <a:rPr lang="en-GB" sz="2000" smtClean="0"/>
            </a:br>
            <a:r>
              <a:rPr lang="en-GB" sz="2000" i="1" smtClean="0"/>
              <a:t>	D</a:t>
            </a:r>
            <a:r>
              <a:rPr lang="en-GB" sz="2000" i="1" baseline="-25000" smtClean="0"/>
              <a:t>1 </a:t>
            </a:r>
            <a:r>
              <a:rPr lang="en-GB" sz="2000" smtClean="0"/>
              <a:t>= event that the first DVD selected is defective</a:t>
            </a:r>
            <a:r>
              <a:rPr lang="en-GB" sz="2000" i="1" smtClean="0"/>
              <a:t/>
            </a:r>
            <a:br>
              <a:rPr lang="en-GB" sz="2000" i="1" smtClean="0"/>
            </a:br>
            <a:r>
              <a:rPr lang="en-GB" sz="2000" i="1" smtClean="0"/>
              <a:t>	G</a:t>
            </a:r>
            <a:r>
              <a:rPr lang="en-GB" sz="2000" i="1" baseline="-25000" smtClean="0"/>
              <a:t>2</a:t>
            </a:r>
            <a:r>
              <a:rPr lang="en-GB" sz="2000" i="1" smtClean="0"/>
              <a:t> </a:t>
            </a:r>
            <a:r>
              <a:rPr lang="en-GB" sz="2000" smtClean="0"/>
              <a:t>= event that the second DVD selected is good</a:t>
            </a:r>
            <a:br>
              <a:rPr lang="en-GB" sz="2000" smtClean="0"/>
            </a:br>
            <a:r>
              <a:rPr lang="en-GB" sz="2000" i="1" smtClean="0"/>
              <a:t>	D</a:t>
            </a:r>
            <a:r>
              <a:rPr lang="en-GB" sz="2000" i="1" baseline="-25000" smtClean="0"/>
              <a:t>2</a:t>
            </a:r>
            <a:r>
              <a:rPr lang="en-GB" sz="2000" i="1" smtClean="0"/>
              <a:t> </a:t>
            </a:r>
            <a:r>
              <a:rPr lang="en-GB" sz="2000" smtClean="0"/>
              <a:t>= event that the second DVD selected is defective</a:t>
            </a:r>
            <a:r>
              <a:rPr lang="en-GB" sz="1600" smtClean="0"/>
              <a:t/>
            </a:r>
            <a:br>
              <a:rPr lang="en-GB" sz="1600" smtClean="0"/>
            </a:br>
            <a:r>
              <a:rPr lang="en-GB" sz="1600" i="1" smtClean="0"/>
              <a:t/>
            </a:r>
            <a:br>
              <a:rPr lang="en-GB" sz="1600" i="1" smtClean="0"/>
            </a:br>
            <a:r>
              <a:rPr lang="en-GB" sz="2400" smtClean="0"/>
              <a:t>We are to calculate the joint probability of </a:t>
            </a:r>
            <a:r>
              <a:rPr lang="en-GB" sz="2000" i="1" smtClean="0"/>
              <a:t>D</a:t>
            </a:r>
            <a:r>
              <a:rPr lang="en-GB" sz="2000" i="1" baseline="-25000" smtClean="0"/>
              <a:t>1</a:t>
            </a:r>
            <a:r>
              <a:rPr lang="en-GB" sz="2000" i="1" smtClean="0"/>
              <a:t> </a:t>
            </a:r>
            <a:r>
              <a:rPr lang="en-GB" sz="2400" i="1" smtClean="0"/>
              <a:t>and</a:t>
            </a:r>
            <a:r>
              <a:rPr lang="en-GB" sz="2000" smtClean="0"/>
              <a:t> </a:t>
            </a:r>
            <a:r>
              <a:rPr lang="en-GB" sz="2000" i="1" smtClean="0"/>
              <a:t>D</a:t>
            </a:r>
            <a:r>
              <a:rPr lang="en-GB" sz="2000" i="1" baseline="-25000" smtClean="0"/>
              <a:t>2</a:t>
            </a:r>
            <a:r>
              <a:rPr lang="en-GB" sz="2400" smtClean="0"/>
              <a:t>, </a:t>
            </a:r>
            <a:br>
              <a:rPr lang="en-GB" sz="2400" smtClean="0"/>
            </a:br>
            <a:r>
              <a:rPr lang="en-GB" sz="1600" smtClean="0"/>
              <a:t>	</a:t>
            </a:r>
            <a:r>
              <a:rPr lang="en-GB" sz="2000" i="1" smtClean="0"/>
              <a:t>P</a:t>
            </a:r>
            <a:r>
              <a:rPr lang="en-GB" sz="2000" smtClean="0"/>
              <a:t>(</a:t>
            </a:r>
            <a:r>
              <a:rPr lang="en-GB" sz="2000" i="1" smtClean="0"/>
              <a:t>D</a:t>
            </a:r>
            <a:r>
              <a:rPr lang="en-GB" sz="2000" i="1" baseline="-25000" smtClean="0"/>
              <a:t>1</a:t>
            </a:r>
            <a:r>
              <a:rPr lang="en-GB" sz="2000" i="1" smtClean="0"/>
              <a:t> </a:t>
            </a:r>
            <a:r>
              <a:rPr lang="en-GB" sz="2000" smtClean="0">
                <a:cs typeface="Arial" charset="0"/>
              </a:rPr>
              <a:t>and</a:t>
            </a:r>
            <a:r>
              <a:rPr lang="en-GB" sz="2000" i="1" smtClean="0"/>
              <a:t> D</a:t>
            </a:r>
            <a:r>
              <a:rPr lang="en-GB" sz="2000" i="1" baseline="-25000" smtClean="0"/>
              <a:t>2</a:t>
            </a:r>
            <a:r>
              <a:rPr lang="en-GB" sz="2000" smtClean="0"/>
              <a:t>) =</a:t>
            </a:r>
            <a:r>
              <a:rPr lang="en-GB" sz="2000" i="1" smtClean="0"/>
              <a:t> P</a:t>
            </a:r>
            <a:r>
              <a:rPr lang="en-GB" sz="2000" smtClean="0"/>
              <a:t>(</a:t>
            </a:r>
            <a:r>
              <a:rPr lang="en-GB" sz="2000" i="1" smtClean="0"/>
              <a:t>D</a:t>
            </a:r>
            <a:r>
              <a:rPr lang="en-GB" sz="2000" i="1" baseline="-25000" smtClean="0"/>
              <a:t>1</a:t>
            </a:r>
            <a:r>
              <a:rPr lang="en-GB" sz="2000" smtClean="0"/>
              <a:t>) </a:t>
            </a:r>
            <a:r>
              <a:rPr lang="en-GB" sz="2000" i="1" smtClean="0"/>
              <a:t>P</a:t>
            </a:r>
            <a:r>
              <a:rPr lang="en-GB" sz="2000" smtClean="0"/>
              <a:t>(</a:t>
            </a:r>
            <a:r>
              <a:rPr lang="en-GB" sz="2000" i="1" smtClean="0"/>
              <a:t>D</a:t>
            </a:r>
            <a:r>
              <a:rPr lang="en-GB" sz="2000" i="1" baseline="-25000" smtClean="0"/>
              <a:t>2 </a:t>
            </a:r>
            <a:r>
              <a:rPr lang="en-GB" sz="2000" smtClean="0"/>
              <a:t>|</a:t>
            </a:r>
            <a:r>
              <a:rPr lang="en-GB" sz="2000" i="1" smtClean="0"/>
              <a:t>D</a:t>
            </a:r>
            <a:r>
              <a:rPr lang="en-GB" sz="2000" i="1" baseline="-25000" smtClean="0"/>
              <a:t>1</a:t>
            </a:r>
            <a:r>
              <a:rPr lang="en-GB" sz="2000" smtClean="0"/>
              <a:t>) </a:t>
            </a:r>
            <a:r>
              <a:rPr lang="en-GB" sz="2000" i="1" smtClean="0"/>
              <a:t/>
            </a:r>
            <a:br>
              <a:rPr lang="en-GB" sz="2000" i="1" smtClean="0"/>
            </a:br>
            <a:r>
              <a:rPr lang="en-GB" sz="2000" i="1" smtClean="0"/>
              <a:t>	P</a:t>
            </a:r>
            <a:r>
              <a:rPr lang="en-GB" sz="2000" smtClean="0"/>
              <a:t>(</a:t>
            </a:r>
            <a:r>
              <a:rPr lang="en-GB" sz="2000" i="1" smtClean="0"/>
              <a:t>D</a:t>
            </a:r>
            <a:r>
              <a:rPr lang="en-GB" sz="2000" i="1" baseline="-25000" smtClean="0"/>
              <a:t>1</a:t>
            </a:r>
            <a:r>
              <a:rPr lang="en-GB" sz="2000" smtClean="0"/>
              <a:t>) = 4/20</a:t>
            </a:r>
            <a:br>
              <a:rPr lang="en-GB" sz="2000" smtClean="0"/>
            </a:br>
            <a:r>
              <a:rPr lang="en-GB" sz="2000" i="1" smtClean="0"/>
              <a:t>	P</a:t>
            </a:r>
            <a:r>
              <a:rPr lang="en-GB" sz="2000" smtClean="0"/>
              <a:t>(</a:t>
            </a:r>
            <a:r>
              <a:rPr lang="en-GB" sz="2000" i="1" smtClean="0"/>
              <a:t>D</a:t>
            </a:r>
            <a:r>
              <a:rPr lang="en-GB" sz="2000" i="1" baseline="-25000" smtClean="0"/>
              <a:t>2 </a:t>
            </a:r>
            <a:r>
              <a:rPr lang="en-GB" sz="2000" smtClean="0"/>
              <a:t>|</a:t>
            </a:r>
            <a:r>
              <a:rPr lang="en-GB" sz="2000" i="1" smtClean="0"/>
              <a:t>D</a:t>
            </a:r>
            <a:r>
              <a:rPr lang="en-GB" sz="2000" i="1" baseline="-25000" smtClean="0"/>
              <a:t>1</a:t>
            </a:r>
            <a:r>
              <a:rPr lang="en-GB" sz="2000" smtClean="0"/>
              <a:t>) = 3/19</a:t>
            </a:r>
            <a:br>
              <a:rPr lang="en-GB" sz="2000" smtClean="0"/>
            </a:br>
            <a:r>
              <a:rPr lang="en-GB" sz="2000" i="1" smtClean="0"/>
              <a:t>	P</a:t>
            </a:r>
            <a:r>
              <a:rPr lang="en-GB" sz="2000" smtClean="0"/>
              <a:t>(</a:t>
            </a:r>
            <a:r>
              <a:rPr lang="en-GB" sz="2000" i="1" smtClean="0"/>
              <a:t>D</a:t>
            </a:r>
            <a:r>
              <a:rPr lang="en-GB" sz="2000" i="1" baseline="-25000" smtClean="0"/>
              <a:t>1</a:t>
            </a:r>
            <a:r>
              <a:rPr lang="en-GB" sz="2000" i="1" smtClean="0"/>
              <a:t> </a:t>
            </a:r>
            <a:r>
              <a:rPr lang="en-GB" sz="2000" smtClean="0">
                <a:cs typeface="Arial" charset="0"/>
              </a:rPr>
              <a:t>and</a:t>
            </a:r>
            <a:r>
              <a:rPr lang="en-GB" sz="2000" smtClean="0"/>
              <a:t> </a:t>
            </a:r>
            <a:r>
              <a:rPr lang="en-GB" sz="2000" i="1" smtClean="0"/>
              <a:t>D</a:t>
            </a:r>
            <a:r>
              <a:rPr lang="en-GB" sz="2000" i="1" baseline="-25000" smtClean="0"/>
              <a:t>2</a:t>
            </a:r>
            <a:r>
              <a:rPr lang="en-GB" sz="2000" smtClean="0"/>
              <a:t>) </a:t>
            </a:r>
            <a:r>
              <a:rPr lang="en-GB" sz="2000" i="1" smtClean="0"/>
              <a:t> </a:t>
            </a:r>
            <a:r>
              <a:rPr lang="en-GB" sz="2000" smtClean="0"/>
              <a:t>= (4/20)(3/19) = .0316</a:t>
            </a:r>
          </a:p>
        </p:txBody>
      </p:sp>
      <p:sp>
        <p:nvSpPr>
          <p:cNvPr id="9011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3200" smtClean="0"/>
              <a:t>Example 4-3</a:t>
            </a:r>
          </a:p>
        </p:txBody>
      </p:sp>
      <p:sp>
        <p:nvSpPr>
          <p:cNvPr id="20483"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Suppose we randomly select two workers from a company and observe whether the worker selected each time is a man or a woman. Write all the outcomes for this experiment. Draw the Venn and tree diagrams for this experiment.</a:t>
            </a:r>
          </a:p>
        </p:txBody>
      </p:sp>
      <p:sp>
        <p:nvSpPr>
          <p:cNvPr id="2048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sz="3200" smtClean="0"/>
              <a:t>Figure 4.17 Selecting two DVDs.</a:t>
            </a:r>
          </a:p>
        </p:txBody>
      </p:sp>
      <p:sp>
        <p:nvSpPr>
          <p:cNvPr id="91139"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91140" name="Picture 6"/>
          <p:cNvPicPr>
            <a:picLocks noChangeAspect="1" noChangeArrowheads="1"/>
          </p:cNvPicPr>
          <p:nvPr/>
        </p:nvPicPr>
        <p:blipFill>
          <a:blip r:embed="rId3"/>
          <a:srcRect/>
          <a:stretch>
            <a:fillRect/>
          </a:stretch>
        </p:blipFill>
        <p:spPr bwMode="auto">
          <a:xfrm>
            <a:off x="2209800" y="1981200"/>
            <a:ext cx="4495800" cy="30480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z="3200" smtClean="0"/>
              <a:t>INTERSECTION OF EVENTS AND THE MULTIPLICATION RULE</a:t>
            </a:r>
            <a:endParaRPr lang="en-GB" sz="3200" smtClean="0"/>
          </a:p>
        </p:txBody>
      </p:sp>
      <p:sp>
        <p:nvSpPr>
          <p:cNvPr id="9220" name="Rectangle 3"/>
          <p:cNvSpPr>
            <a:spLocks noGrp="1" noChangeArrowheads="1"/>
          </p:cNvSpPr>
          <p:nvPr>
            <p:ph type="body" sz="half" idx="1"/>
          </p:nvPr>
        </p:nvSpPr>
        <p:spPr>
          <a:xfrm>
            <a:off x="323850" y="1600200"/>
            <a:ext cx="8208963" cy="4506913"/>
          </a:xfrm>
        </p:spPr>
        <p:txBody>
          <a:bodyPr/>
          <a:lstStyle/>
          <a:p>
            <a:pPr eaLnBrk="1" hangingPunct="1">
              <a:buFont typeface="Wingdings" charset="2"/>
              <a:buChar char=" "/>
            </a:pPr>
            <a:r>
              <a:rPr lang="en-GB" sz="2400" smtClean="0">
                <a:solidFill>
                  <a:schemeClr val="hlink"/>
                </a:solidFill>
              </a:rPr>
              <a:t>Calculating Conditional Probability</a:t>
            </a:r>
          </a:p>
          <a:p>
            <a:pPr eaLnBrk="1" hangingPunct="1">
              <a:buFont typeface="Wingdings" charset="2"/>
              <a:buChar char=" "/>
            </a:pPr>
            <a:endParaRPr lang="en-GB" sz="2400" smtClean="0">
              <a:solidFill>
                <a:schemeClr val="hlink"/>
              </a:solidFill>
            </a:endParaRPr>
          </a:p>
          <a:p>
            <a:pPr eaLnBrk="1" hangingPunct="1">
              <a:buFont typeface="Wingdings" charset="2"/>
              <a:buChar char=" "/>
            </a:pPr>
            <a:r>
              <a:rPr lang="en-GB" sz="2400" smtClean="0"/>
              <a:t>If </a:t>
            </a:r>
            <a:r>
              <a:rPr lang="en-GB" sz="2400" i="1" smtClean="0"/>
              <a:t>A</a:t>
            </a:r>
            <a:r>
              <a:rPr lang="en-GB" sz="2400" smtClean="0"/>
              <a:t> and </a:t>
            </a:r>
            <a:r>
              <a:rPr lang="en-GB" sz="2400" i="1" smtClean="0"/>
              <a:t>B</a:t>
            </a:r>
            <a:r>
              <a:rPr lang="en-GB" sz="2400" smtClean="0"/>
              <a:t> are two events, then,</a:t>
            </a:r>
          </a:p>
          <a:p>
            <a:pPr eaLnBrk="1" hangingPunct="1">
              <a:buFont typeface="Wingdings" charset="2"/>
              <a:buChar char=" "/>
            </a:pPr>
            <a:endParaRPr lang="en-GB" sz="2400" smtClean="0"/>
          </a:p>
          <a:p>
            <a:pPr eaLnBrk="1" hangingPunct="1">
              <a:buFont typeface="Wingdings" charset="2"/>
              <a:buChar char=" "/>
            </a:pPr>
            <a:endParaRPr lang="en-GB" sz="2400" smtClean="0"/>
          </a:p>
          <a:p>
            <a:pPr eaLnBrk="1" hangingPunct="1">
              <a:buFont typeface="Wingdings" charset="2"/>
              <a:buChar char=" "/>
            </a:pPr>
            <a:endParaRPr lang="en-GB" sz="2400" smtClean="0"/>
          </a:p>
          <a:p>
            <a:pPr eaLnBrk="1" hangingPunct="1">
              <a:buFont typeface="Wingdings" charset="2"/>
              <a:buChar char=" "/>
            </a:pPr>
            <a:r>
              <a:rPr lang="en-GB" sz="2400" smtClean="0"/>
              <a:t>given that </a:t>
            </a:r>
            <a:r>
              <a:rPr lang="en-GB" sz="2400" i="1" smtClean="0"/>
              <a:t>P </a:t>
            </a:r>
            <a:r>
              <a:rPr lang="en-GB" sz="2400" smtClean="0"/>
              <a:t>(</a:t>
            </a:r>
            <a:r>
              <a:rPr lang="en-GB" sz="2400" i="1" smtClean="0"/>
              <a:t>A </a:t>
            </a:r>
            <a:r>
              <a:rPr lang="en-GB" sz="2400" smtClean="0"/>
              <a:t>) ≠ 0 and </a:t>
            </a:r>
            <a:r>
              <a:rPr lang="en-GB" sz="2400" i="1" smtClean="0"/>
              <a:t>P </a:t>
            </a:r>
            <a:r>
              <a:rPr lang="en-GB" sz="2400" smtClean="0"/>
              <a:t>(</a:t>
            </a:r>
            <a:r>
              <a:rPr lang="en-GB" sz="2400" i="1" smtClean="0"/>
              <a:t>B </a:t>
            </a:r>
            <a:r>
              <a:rPr lang="en-GB" sz="2400" smtClean="0"/>
              <a:t>) ≠ 0.</a:t>
            </a:r>
            <a:endParaRPr lang="en-GB" sz="2000" smtClean="0"/>
          </a:p>
          <a:p>
            <a:pPr eaLnBrk="1" hangingPunct="1">
              <a:buFont typeface="Wingdings" charset="2"/>
              <a:buChar char=" "/>
            </a:pPr>
            <a:endParaRPr lang="en-GB" sz="2400" smtClean="0"/>
          </a:p>
        </p:txBody>
      </p:sp>
      <p:graphicFrame>
        <p:nvGraphicFramePr>
          <p:cNvPr id="9218" name="Object 2"/>
          <p:cNvGraphicFramePr>
            <a:graphicFrameLocks noChangeAspect="1"/>
          </p:cNvGraphicFramePr>
          <p:nvPr>
            <p:ph sz="half" idx="2"/>
          </p:nvPr>
        </p:nvGraphicFramePr>
        <p:xfrm>
          <a:off x="971550" y="3143250"/>
          <a:ext cx="7272338" cy="971550"/>
        </p:xfrm>
        <a:graphic>
          <a:graphicData uri="http://schemas.openxmlformats.org/presentationml/2006/ole">
            <p:oleObj spid="_x0000_s9218" name="Equation" r:id="rId4" imgW="3136680" imgH="419040" progId="Equation.3">
              <p:embed/>
            </p:oleObj>
          </a:graphicData>
        </a:graphic>
      </p:graphicFrame>
      <p:sp>
        <p:nvSpPr>
          <p:cNvPr id="9221" name="Text Box 5"/>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sz="3200" smtClean="0"/>
              <a:t>Example 4-25</a:t>
            </a:r>
          </a:p>
        </p:txBody>
      </p:sp>
      <p:sp>
        <p:nvSpPr>
          <p:cNvPr id="92163"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The probability that a randomly selected student from a college is a senior is .20, and the joint probability that the student is a computer science major and a senior is .03. Find the conditional probability that a student selected at random is a computer science major given that the student is a senior.</a:t>
            </a:r>
          </a:p>
        </p:txBody>
      </p:sp>
      <p:sp>
        <p:nvSpPr>
          <p:cNvPr id="9216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sz="3200" smtClean="0"/>
              <a:t>Example 4-25: Solution</a:t>
            </a:r>
          </a:p>
        </p:txBody>
      </p:sp>
      <p:sp>
        <p:nvSpPr>
          <p:cNvPr id="93187" name="Rectangle 3"/>
          <p:cNvSpPr>
            <a:spLocks noGrp="1" noChangeArrowheads="1"/>
          </p:cNvSpPr>
          <p:nvPr>
            <p:ph type="body" idx="1"/>
          </p:nvPr>
        </p:nvSpPr>
        <p:spPr>
          <a:xfrm>
            <a:off x="395288" y="2017713"/>
            <a:ext cx="8559800" cy="4114800"/>
          </a:xfrm>
        </p:spPr>
        <p:txBody>
          <a:bodyPr/>
          <a:lstStyle/>
          <a:p>
            <a:pPr eaLnBrk="1" hangingPunct="1">
              <a:buFont typeface="Wingdings" charset="2"/>
              <a:buNone/>
            </a:pPr>
            <a:r>
              <a:rPr lang="en-GB" sz="2400" smtClean="0"/>
              <a:t>   Let us define the following two events:</a:t>
            </a:r>
          </a:p>
          <a:p>
            <a:pPr lvl="1" eaLnBrk="1" hangingPunct="1"/>
            <a:r>
              <a:rPr lang="en-GB" sz="2000" i="1" smtClean="0"/>
              <a:t>A </a:t>
            </a:r>
            <a:r>
              <a:rPr lang="en-GB" sz="2000" smtClean="0"/>
              <a:t>= the student selected is a senior</a:t>
            </a:r>
          </a:p>
          <a:p>
            <a:pPr lvl="1" eaLnBrk="1" hangingPunct="1"/>
            <a:r>
              <a:rPr lang="en-GB" sz="2000" i="1" smtClean="0"/>
              <a:t>B</a:t>
            </a:r>
            <a:r>
              <a:rPr lang="en-GB" sz="2000" smtClean="0"/>
              <a:t> = the student selected is a computer science major</a:t>
            </a:r>
          </a:p>
          <a:p>
            <a:pPr eaLnBrk="1" hangingPunct="1">
              <a:buFont typeface="Wingdings" charset="2"/>
              <a:buNone/>
            </a:pPr>
            <a:r>
              <a:rPr lang="en-GB" sz="2400" smtClean="0"/>
              <a:t>   From the given information, </a:t>
            </a:r>
          </a:p>
          <a:p>
            <a:pPr algn="ctr" eaLnBrk="1" hangingPunct="1">
              <a:buFont typeface="Wingdings" charset="2"/>
              <a:buNone/>
            </a:pPr>
            <a:r>
              <a:rPr lang="en-GB" sz="2400" i="1" smtClean="0"/>
              <a:t>P(A) = </a:t>
            </a:r>
            <a:r>
              <a:rPr lang="en-GB" sz="2400" smtClean="0"/>
              <a:t>.20  and   </a:t>
            </a:r>
            <a:r>
              <a:rPr lang="en-GB" sz="2400" i="1" smtClean="0"/>
              <a:t>P(A </a:t>
            </a:r>
            <a:r>
              <a:rPr lang="en-GB" sz="2400" smtClean="0">
                <a:cs typeface="Arial" charset="0"/>
              </a:rPr>
              <a:t>and</a:t>
            </a:r>
            <a:r>
              <a:rPr lang="en-GB" sz="2400" i="1" smtClean="0">
                <a:cs typeface="Arial" charset="0"/>
              </a:rPr>
              <a:t> </a:t>
            </a:r>
            <a:r>
              <a:rPr lang="en-GB" sz="2400" i="1" smtClean="0"/>
              <a:t>B) = </a:t>
            </a:r>
            <a:r>
              <a:rPr lang="en-GB" sz="2400" smtClean="0"/>
              <a:t>.03</a:t>
            </a:r>
          </a:p>
          <a:p>
            <a:pPr eaLnBrk="1" hangingPunct="1">
              <a:buFont typeface="Wingdings" charset="2"/>
              <a:buNone/>
            </a:pPr>
            <a:r>
              <a:rPr lang="en-GB" sz="2400" smtClean="0"/>
              <a:t>   Hence,</a:t>
            </a:r>
          </a:p>
          <a:p>
            <a:pPr algn="ctr" eaLnBrk="1" hangingPunct="1">
              <a:buFont typeface="Wingdings" charset="2"/>
              <a:buNone/>
            </a:pPr>
            <a:r>
              <a:rPr lang="en-GB" sz="2400" i="1" smtClean="0"/>
              <a:t>P </a:t>
            </a:r>
            <a:r>
              <a:rPr lang="en-GB" sz="2400" smtClean="0"/>
              <a:t>(</a:t>
            </a:r>
            <a:r>
              <a:rPr lang="en-GB" sz="2400" i="1" smtClean="0"/>
              <a:t>B </a:t>
            </a:r>
            <a:r>
              <a:rPr lang="en-GB" sz="2400" smtClean="0"/>
              <a:t>| </a:t>
            </a:r>
            <a:r>
              <a:rPr lang="en-GB" sz="2400" i="1" smtClean="0"/>
              <a:t>A</a:t>
            </a:r>
            <a:r>
              <a:rPr lang="en-GB" sz="2400" smtClean="0"/>
              <a:t>) =</a:t>
            </a:r>
            <a:r>
              <a:rPr lang="en-GB" sz="2400" i="1" smtClean="0"/>
              <a:t> P(A and B)/P(A) = </a:t>
            </a:r>
            <a:r>
              <a:rPr lang="en-GB" sz="2400" smtClean="0"/>
              <a:t>.03/.20 = .15</a:t>
            </a:r>
          </a:p>
        </p:txBody>
      </p:sp>
      <p:sp>
        <p:nvSpPr>
          <p:cNvPr id="9318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sz="3200" smtClean="0"/>
              <a:t>Multiplication Rule for Independent Events</a:t>
            </a:r>
          </a:p>
        </p:txBody>
      </p:sp>
      <p:sp>
        <p:nvSpPr>
          <p:cNvPr id="94211"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solidFill>
                  <a:schemeClr val="hlink"/>
                </a:solidFill>
              </a:rPr>
              <a:t>Multiplication Rule to Calculate the Probability of Independent Events</a:t>
            </a:r>
          </a:p>
          <a:p>
            <a:pPr eaLnBrk="1" hangingPunct="1">
              <a:buFont typeface="Wingdings" charset="2"/>
              <a:buChar char=" "/>
            </a:pPr>
            <a:endParaRPr lang="en-GB" smtClean="0">
              <a:solidFill>
                <a:schemeClr val="hlink"/>
              </a:solidFill>
            </a:endParaRPr>
          </a:p>
          <a:p>
            <a:pPr eaLnBrk="1" hangingPunct="1">
              <a:buFont typeface="Wingdings" charset="2"/>
              <a:buChar char=" "/>
            </a:pPr>
            <a:r>
              <a:rPr lang="en-GB" smtClean="0"/>
              <a:t>The probability of the intersection of two independent events </a:t>
            </a:r>
            <a:r>
              <a:rPr lang="en-GB" i="1" smtClean="0"/>
              <a:t>A</a:t>
            </a:r>
            <a:r>
              <a:rPr lang="en-GB" smtClean="0"/>
              <a:t> and </a:t>
            </a:r>
            <a:r>
              <a:rPr lang="en-GB" i="1" smtClean="0"/>
              <a:t>B</a:t>
            </a:r>
            <a:r>
              <a:rPr lang="en-GB" smtClean="0"/>
              <a:t> is</a:t>
            </a:r>
          </a:p>
          <a:p>
            <a:pPr algn="ctr" eaLnBrk="1" hangingPunct="1">
              <a:buFont typeface="Wingdings" charset="2"/>
              <a:buChar char=" "/>
            </a:pPr>
            <a:r>
              <a:rPr lang="en-GB" i="1" smtClean="0"/>
              <a:t>P</a:t>
            </a:r>
            <a:r>
              <a:rPr lang="en-GB" smtClean="0"/>
              <a:t>(</a:t>
            </a:r>
            <a:r>
              <a:rPr lang="en-GB" i="1" smtClean="0"/>
              <a:t>A</a:t>
            </a:r>
            <a:r>
              <a:rPr lang="en-GB" smtClean="0"/>
              <a:t> and </a:t>
            </a:r>
            <a:r>
              <a:rPr lang="en-GB" i="1" smtClean="0"/>
              <a:t>B</a:t>
            </a:r>
            <a:r>
              <a:rPr lang="en-GB" smtClean="0"/>
              <a:t>) = </a:t>
            </a:r>
            <a:r>
              <a:rPr lang="en-GB" i="1" smtClean="0"/>
              <a:t>P</a:t>
            </a:r>
            <a:r>
              <a:rPr lang="en-GB" smtClean="0"/>
              <a:t>(</a:t>
            </a:r>
            <a:r>
              <a:rPr lang="en-GB" i="1" smtClean="0"/>
              <a:t>A</a:t>
            </a:r>
            <a:r>
              <a:rPr lang="en-GB" smtClean="0"/>
              <a:t>) </a:t>
            </a:r>
            <a:r>
              <a:rPr lang="en-GB" i="1" smtClean="0"/>
              <a:t>P</a:t>
            </a:r>
            <a:r>
              <a:rPr lang="en-GB" smtClean="0"/>
              <a:t>(</a:t>
            </a:r>
            <a:r>
              <a:rPr lang="en-GB" i="1" smtClean="0"/>
              <a:t>B</a:t>
            </a:r>
            <a:r>
              <a:rPr lang="en-GB" smtClean="0"/>
              <a:t>)</a:t>
            </a:r>
          </a:p>
        </p:txBody>
      </p:sp>
      <p:sp>
        <p:nvSpPr>
          <p:cNvPr id="9421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sz="3200" smtClean="0"/>
              <a:t>Example 4-26</a:t>
            </a:r>
          </a:p>
        </p:txBody>
      </p:sp>
      <p:sp>
        <p:nvSpPr>
          <p:cNvPr id="95235"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t>An office building has two fire detectors. The probability is .02 that any fire detector of this type will fail to go off during a fire. Find the probability that both of these fire detectors will fail to go off in case of a fire.</a:t>
            </a:r>
            <a:br>
              <a:rPr lang="en-GB" smtClean="0"/>
            </a:br>
            <a:endParaRPr lang="en-GB" smtClean="0"/>
          </a:p>
        </p:txBody>
      </p:sp>
      <p:sp>
        <p:nvSpPr>
          <p:cNvPr id="9523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GB" sz="3200" smtClean="0"/>
              <a:t>Example 4-26: Solution</a:t>
            </a:r>
          </a:p>
        </p:txBody>
      </p:sp>
      <p:sp>
        <p:nvSpPr>
          <p:cNvPr id="96259" name="Rectangle 3"/>
          <p:cNvSpPr>
            <a:spLocks noGrp="1" noChangeArrowheads="1"/>
          </p:cNvSpPr>
          <p:nvPr>
            <p:ph type="body" idx="1"/>
          </p:nvPr>
        </p:nvSpPr>
        <p:spPr>
          <a:xfrm>
            <a:off x="533400" y="1600200"/>
            <a:ext cx="7924800" cy="4651375"/>
          </a:xfrm>
        </p:spPr>
        <p:txBody>
          <a:bodyPr/>
          <a:lstStyle/>
          <a:p>
            <a:pPr eaLnBrk="1" hangingPunct="1">
              <a:buFont typeface="Wingdings" charset="2"/>
              <a:buNone/>
            </a:pPr>
            <a:r>
              <a:rPr lang="en-GB" sz="2400" smtClean="0"/>
              <a:t>We define the following two events: </a:t>
            </a:r>
          </a:p>
          <a:p>
            <a:pPr eaLnBrk="1" hangingPunct="1">
              <a:buFont typeface="Wingdings" charset="2"/>
              <a:buNone/>
            </a:pPr>
            <a:endParaRPr lang="en-GB" sz="2400" smtClean="0"/>
          </a:p>
          <a:p>
            <a:pPr lvl="1" eaLnBrk="1" hangingPunct="1">
              <a:buFont typeface="Wingdings" charset="2"/>
              <a:buNone/>
            </a:pPr>
            <a:r>
              <a:rPr lang="en-GB" i="1" smtClean="0"/>
              <a:t>A</a:t>
            </a:r>
            <a:r>
              <a:rPr lang="en-GB" smtClean="0"/>
              <a:t> = the first fire detector fails to go off during a fire</a:t>
            </a:r>
          </a:p>
          <a:p>
            <a:pPr lvl="1" eaLnBrk="1" hangingPunct="1">
              <a:buFont typeface="Wingdings" charset="2"/>
              <a:buNone/>
            </a:pPr>
            <a:r>
              <a:rPr lang="en-GB" i="1" smtClean="0"/>
              <a:t>B</a:t>
            </a:r>
            <a:r>
              <a:rPr lang="en-GB" smtClean="0"/>
              <a:t> = the second fire detector fails to go off during a fire</a:t>
            </a:r>
          </a:p>
          <a:p>
            <a:pPr lvl="1" eaLnBrk="1" hangingPunct="1">
              <a:buFont typeface="Wingdings" charset="2"/>
              <a:buNone/>
            </a:pPr>
            <a:endParaRPr lang="en-GB" smtClean="0"/>
          </a:p>
          <a:p>
            <a:pPr eaLnBrk="1" hangingPunct="1">
              <a:buFont typeface="Wingdings" charset="2"/>
              <a:buNone/>
            </a:pPr>
            <a:r>
              <a:rPr lang="en-GB" sz="2400" smtClean="0"/>
              <a:t>Then, the joint probability of </a:t>
            </a:r>
            <a:r>
              <a:rPr lang="en-GB" sz="2400" i="1" smtClean="0"/>
              <a:t>A</a:t>
            </a:r>
            <a:r>
              <a:rPr lang="en-GB" sz="2400" smtClean="0"/>
              <a:t> and </a:t>
            </a:r>
            <a:r>
              <a:rPr lang="en-GB" sz="2400" i="1" smtClean="0"/>
              <a:t>B </a:t>
            </a:r>
            <a:r>
              <a:rPr lang="en-GB" sz="2400" smtClean="0"/>
              <a:t>is</a:t>
            </a:r>
          </a:p>
          <a:p>
            <a:pPr algn="ctr" eaLnBrk="1" hangingPunct="1">
              <a:buFont typeface="Wingdings" charset="2"/>
              <a:buNone/>
            </a:pPr>
            <a:r>
              <a:rPr lang="en-GB" sz="2400" i="1" smtClean="0"/>
              <a:t>P</a:t>
            </a:r>
            <a:r>
              <a:rPr lang="en-GB" sz="2400" smtClean="0"/>
              <a:t>(</a:t>
            </a:r>
            <a:r>
              <a:rPr lang="en-GB" sz="2400" i="1" smtClean="0"/>
              <a:t>A</a:t>
            </a:r>
            <a:r>
              <a:rPr lang="en-GB" sz="2400" smtClean="0"/>
              <a:t> and </a:t>
            </a:r>
            <a:r>
              <a:rPr lang="en-GB" sz="2400" i="1" smtClean="0"/>
              <a:t>B</a:t>
            </a:r>
            <a:r>
              <a:rPr lang="en-GB" sz="2400" smtClean="0"/>
              <a:t>) = </a:t>
            </a:r>
            <a:r>
              <a:rPr lang="en-GB" sz="2400" i="1" smtClean="0"/>
              <a:t>P</a:t>
            </a:r>
            <a:r>
              <a:rPr lang="en-GB" sz="2400" smtClean="0"/>
              <a:t>(</a:t>
            </a:r>
            <a:r>
              <a:rPr lang="en-GB" sz="2400" i="1" smtClean="0"/>
              <a:t>A</a:t>
            </a:r>
            <a:r>
              <a:rPr lang="en-GB" sz="2400" smtClean="0"/>
              <a:t>) </a:t>
            </a:r>
            <a:r>
              <a:rPr lang="en-GB" sz="2400" i="1" smtClean="0"/>
              <a:t>P</a:t>
            </a:r>
            <a:r>
              <a:rPr lang="en-GB" sz="2400" smtClean="0"/>
              <a:t>(</a:t>
            </a:r>
            <a:r>
              <a:rPr lang="en-GB" sz="2400" i="1" smtClean="0"/>
              <a:t>B</a:t>
            </a:r>
            <a:r>
              <a:rPr lang="en-GB" sz="2400" smtClean="0"/>
              <a:t>) = (</a:t>
            </a:r>
            <a:r>
              <a:rPr lang="en-GB" sz="2400" b="1" i="1" smtClean="0"/>
              <a:t>.</a:t>
            </a:r>
            <a:r>
              <a:rPr lang="en-GB" sz="2400" smtClean="0"/>
              <a:t>02)(.02) = .0004</a:t>
            </a:r>
          </a:p>
        </p:txBody>
      </p:sp>
      <p:sp>
        <p:nvSpPr>
          <p:cNvPr id="9626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GB" sz="3200" smtClean="0"/>
              <a:t>Example 4-27</a:t>
            </a:r>
          </a:p>
        </p:txBody>
      </p:sp>
      <p:sp>
        <p:nvSpPr>
          <p:cNvPr id="97283" name="Rectangle 3"/>
          <p:cNvSpPr>
            <a:spLocks noGrp="1" noChangeArrowheads="1"/>
          </p:cNvSpPr>
          <p:nvPr>
            <p:ph type="body" idx="1"/>
          </p:nvPr>
        </p:nvSpPr>
        <p:spPr>
          <a:xfrm>
            <a:off x="152400" y="1600200"/>
            <a:ext cx="8775700" cy="4114800"/>
          </a:xfrm>
        </p:spPr>
        <p:txBody>
          <a:bodyPr/>
          <a:lstStyle/>
          <a:p>
            <a:pPr marL="609600" indent="-609600" eaLnBrk="1" hangingPunct="1">
              <a:lnSpc>
                <a:spcPct val="90000"/>
              </a:lnSpc>
              <a:buFont typeface="Wingdings" charset="2"/>
              <a:buChar char=" "/>
            </a:pPr>
            <a:r>
              <a:rPr lang="en-GB" smtClean="0"/>
              <a:t>The probability that a patient is allergic to penicillin is .20. Suppose this drug is administered to three patients.</a:t>
            </a:r>
          </a:p>
          <a:p>
            <a:pPr marL="609600" indent="-609600" eaLnBrk="1" hangingPunct="1">
              <a:lnSpc>
                <a:spcPct val="90000"/>
              </a:lnSpc>
              <a:buFont typeface="Wingdings" charset="2"/>
              <a:buChar char=" "/>
            </a:pPr>
            <a:endParaRPr lang="en-GB" smtClean="0"/>
          </a:p>
          <a:p>
            <a:pPr marL="990600" lvl="1" indent="-533400" eaLnBrk="1" hangingPunct="1">
              <a:lnSpc>
                <a:spcPct val="90000"/>
              </a:lnSpc>
              <a:buSzPct val="95000"/>
              <a:buFont typeface="Wingdings" charset="2"/>
              <a:buAutoNum type="alphaLcParenR"/>
            </a:pPr>
            <a:r>
              <a:rPr lang="en-GB" smtClean="0"/>
              <a:t>Find the probability that all three of them are allergic to it. </a:t>
            </a:r>
          </a:p>
          <a:p>
            <a:pPr marL="990600" lvl="1" indent="-533400" eaLnBrk="1" hangingPunct="1">
              <a:lnSpc>
                <a:spcPct val="90000"/>
              </a:lnSpc>
              <a:buSzPct val="95000"/>
              <a:buFont typeface="Wingdings" charset="2"/>
              <a:buAutoNum type="alphaLcParenR"/>
            </a:pPr>
            <a:r>
              <a:rPr lang="en-GB" smtClean="0"/>
              <a:t>Find the probability that at least one of the them is not allergic to it.</a:t>
            </a:r>
            <a:br>
              <a:rPr lang="en-GB" smtClean="0"/>
            </a:br>
            <a:endParaRPr lang="en-GB" smtClean="0"/>
          </a:p>
        </p:txBody>
      </p:sp>
      <p:sp>
        <p:nvSpPr>
          <p:cNvPr id="9728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sz="3200" smtClean="0"/>
              <a:t>Example 4-27: Solution</a:t>
            </a:r>
          </a:p>
        </p:txBody>
      </p:sp>
      <p:sp>
        <p:nvSpPr>
          <p:cNvPr id="98307" name="Rectangle 3"/>
          <p:cNvSpPr>
            <a:spLocks noGrp="1" noChangeArrowheads="1"/>
          </p:cNvSpPr>
          <p:nvPr>
            <p:ph type="body" idx="1"/>
          </p:nvPr>
        </p:nvSpPr>
        <p:spPr>
          <a:xfrm>
            <a:off x="323850" y="2017713"/>
            <a:ext cx="8631238" cy="4114800"/>
          </a:xfrm>
        </p:spPr>
        <p:txBody>
          <a:bodyPr/>
          <a:lstStyle/>
          <a:p>
            <a:pPr marL="609600" indent="-609600" eaLnBrk="1" hangingPunct="1">
              <a:buFont typeface="Wingdings" charset="2"/>
              <a:buAutoNum type="alphaLcParenR"/>
            </a:pPr>
            <a:r>
              <a:rPr lang="en-GB" smtClean="0"/>
              <a:t>Let </a:t>
            </a:r>
            <a:r>
              <a:rPr lang="en-GB" i="1" smtClean="0"/>
              <a:t>A</a:t>
            </a:r>
            <a:r>
              <a:rPr lang="en-GB" smtClean="0"/>
              <a:t>, </a:t>
            </a:r>
            <a:r>
              <a:rPr lang="en-GB" i="1" smtClean="0"/>
              <a:t>B</a:t>
            </a:r>
            <a:r>
              <a:rPr lang="en-GB" smtClean="0"/>
              <a:t>, and </a:t>
            </a:r>
            <a:r>
              <a:rPr lang="en-GB" i="1" smtClean="0"/>
              <a:t>C</a:t>
            </a:r>
            <a:r>
              <a:rPr lang="en-GB" smtClean="0"/>
              <a:t> denote the events the first, second and third patients, respectively, are allergic to penicillin. Hence,</a:t>
            </a:r>
          </a:p>
          <a:p>
            <a:pPr marL="609600" indent="-609600" eaLnBrk="1" hangingPunct="1">
              <a:buFont typeface="Wingdings" charset="2"/>
              <a:buNone/>
            </a:pPr>
            <a:endParaRPr lang="en-GB" smtClean="0"/>
          </a:p>
          <a:p>
            <a:pPr marL="609600" indent="-609600" eaLnBrk="1" hangingPunct="1">
              <a:buFont typeface="Wingdings" charset="2"/>
              <a:buNone/>
            </a:pPr>
            <a:r>
              <a:rPr lang="en-GB" sz="2100" i="1" smtClean="0"/>
              <a:t>		</a:t>
            </a:r>
            <a:r>
              <a:rPr lang="en-GB" sz="2400" i="1" smtClean="0"/>
              <a:t>P </a:t>
            </a:r>
            <a:r>
              <a:rPr lang="en-GB" sz="2400" smtClean="0"/>
              <a:t>(</a:t>
            </a:r>
            <a:r>
              <a:rPr lang="en-GB" sz="2400" i="1" smtClean="0"/>
              <a:t>A</a:t>
            </a:r>
            <a:r>
              <a:rPr lang="en-GB" sz="2400" smtClean="0"/>
              <a:t> and </a:t>
            </a:r>
            <a:r>
              <a:rPr lang="en-GB" sz="2400" i="1" smtClean="0"/>
              <a:t>B </a:t>
            </a:r>
            <a:r>
              <a:rPr lang="en-GB" sz="2400" smtClean="0"/>
              <a:t>and </a:t>
            </a:r>
            <a:r>
              <a:rPr lang="en-GB" sz="2400" i="1" smtClean="0"/>
              <a:t>C</a:t>
            </a:r>
            <a:r>
              <a:rPr lang="en-GB" sz="2400" smtClean="0"/>
              <a:t>) = </a:t>
            </a:r>
            <a:r>
              <a:rPr lang="en-GB" sz="2400" i="1" smtClean="0"/>
              <a:t>P</a:t>
            </a:r>
            <a:r>
              <a:rPr lang="en-GB" sz="2400" smtClean="0"/>
              <a:t>(</a:t>
            </a:r>
            <a:r>
              <a:rPr lang="en-GB" sz="2400" i="1" smtClean="0"/>
              <a:t>A</a:t>
            </a:r>
            <a:r>
              <a:rPr lang="en-GB" sz="2400" smtClean="0"/>
              <a:t>) </a:t>
            </a:r>
            <a:r>
              <a:rPr lang="en-GB" sz="2400" i="1" smtClean="0"/>
              <a:t>P</a:t>
            </a:r>
            <a:r>
              <a:rPr lang="en-GB" sz="2400" smtClean="0"/>
              <a:t>(</a:t>
            </a:r>
            <a:r>
              <a:rPr lang="en-GB" sz="2400" i="1" smtClean="0"/>
              <a:t>B</a:t>
            </a:r>
            <a:r>
              <a:rPr lang="en-GB" sz="2400" smtClean="0"/>
              <a:t>) </a:t>
            </a:r>
            <a:r>
              <a:rPr lang="en-GB" sz="2400" i="1" smtClean="0"/>
              <a:t>P</a:t>
            </a:r>
            <a:r>
              <a:rPr lang="en-GB" sz="2400" smtClean="0"/>
              <a:t>(</a:t>
            </a:r>
            <a:r>
              <a:rPr lang="en-GB" sz="2400" i="1" smtClean="0"/>
              <a:t>C</a:t>
            </a:r>
            <a:r>
              <a:rPr lang="en-GB" sz="2400" smtClean="0"/>
              <a:t>)                             	                           = (.20) (.20) (.20) = .008</a:t>
            </a:r>
          </a:p>
        </p:txBody>
      </p:sp>
      <p:sp>
        <p:nvSpPr>
          <p:cNvPr id="9830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GB" sz="3200" smtClean="0"/>
              <a:t>Example 4-27: Solution</a:t>
            </a:r>
          </a:p>
        </p:txBody>
      </p:sp>
      <p:sp>
        <p:nvSpPr>
          <p:cNvPr id="99331" name="Rectangle 3"/>
          <p:cNvSpPr>
            <a:spLocks noGrp="1" noChangeArrowheads="1"/>
          </p:cNvSpPr>
          <p:nvPr>
            <p:ph type="body" idx="1"/>
          </p:nvPr>
        </p:nvSpPr>
        <p:spPr>
          <a:xfrm>
            <a:off x="323850" y="2017713"/>
            <a:ext cx="8631238" cy="4114800"/>
          </a:xfrm>
        </p:spPr>
        <p:txBody>
          <a:bodyPr/>
          <a:lstStyle/>
          <a:p>
            <a:pPr marL="609600" indent="-609600" eaLnBrk="1" hangingPunct="1">
              <a:lnSpc>
                <a:spcPct val="90000"/>
              </a:lnSpc>
              <a:buFont typeface="Wingdings" charset="2"/>
              <a:buAutoNum type="alphaLcParenR" startAt="2"/>
            </a:pPr>
            <a:r>
              <a:rPr lang="en-GB" smtClean="0"/>
              <a:t>Let us define the following events:</a:t>
            </a:r>
          </a:p>
          <a:p>
            <a:pPr marL="990600" lvl="1" indent="-533400" eaLnBrk="1" hangingPunct="1">
              <a:lnSpc>
                <a:spcPct val="90000"/>
              </a:lnSpc>
              <a:buSzPct val="90000"/>
              <a:buFont typeface="Wingdings" charset="2"/>
              <a:buNone/>
            </a:pPr>
            <a:r>
              <a:rPr lang="en-GB" i="1" smtClean="0"/>
              <a:t>G</a:t>
            </a:r>
            <a:r>
              <a:rPr lang="en-GB" smtClean="0"/>
              <a:t> = all three patients are allergic</a:t>
            </a:r>
          </a:p>
          <a:p>
            <a:pPr marL="990600" lvl="1" indent="-533400" eaLnBrk="1" hangingPunct="1">
              <a:lnSpc>
                <a:spcPct val="90000"/>
              </a:lnSpc>
              <a:buSzPct val="90000"/>
              <a:buFont typeface="Wingdings" charset="2"/>
              <a:buNone/>
            </a:pPr>
            <a:r>
              <a:rPr lang="en-GB" i="1" smtClean="0"/>
              <a:t>H</a:t>
            </a:r>
            <a:r>
              <a:rPr lang="en-GB" smtClean="0"/>
              <a:t> = at least one patient is not allergic</a:t>
            </a:r>
          </a:p>
          <a:p>
            <a:pPr marL="609600" indent="-609600" eaLnBrk="1" hangingPunct="1">
              <a:lnSpc>
                <a:spcPct val="90000"/>
              </a:lnSpc>
              <a:buSzPct val="90000"/>
              <a:buFont typeface="Wingdings" charset="2"/>
              <a:buChar char="§"/>
            </a:pPr>
            <a:r>
              <a:rPr lang="en-GB" i="1" smtClean="0"/>
              <a:t>P</a:t>
            </a:r>
            <a:r>
              <a:rPr lang="en-GB" smtClean="0"/>
              <a:t>(</a:t>
            </a:r>
            <a:r>
              <a:rPr lang="en-GB" i="1" smtClean="0"/>
              <a:t>G</a:t>
            </a:r>
            <a:r>
              <a:rPr lang="en-GB" smtClean="0"/>
              <a:t>) = </a:t>
            </a:r>
            <a:r>
              <a:rPr lang="en-GB" i="1" smtClean="0"/>
              <a:t>P</a:t>
            </a:r>
            <a:r>
              <a:rPr lang="en-GB" smtClean="0"/>
              <a:t>(</a:t>
            </a:r>
            <a:r>
              <a:rPr lang="en-GB" i="1" smtClean="0"/>
              <a:t>A</a:t>
            </a:r>
            <a:r>
              <a:rPr lang="en-GB" smtClean="0"/>
              <a:t> and </a:t>
            </a:r>
            <a:r>
              <a:rPr lang="en-GB" i="1" smtClean="0"/>
              <a:t>B</a:t>
            </a:r>
            <a:r>
              <a:rPr lang="en-GB" smtClean="0"/>
              <a:t> and </a:t>
            </a:r>
            <a:r>
              <a:rPr lang="en-GB" i="1" smtClean="0"/>
              <a:t>C</a:t>
            </a:r>
            <a:r>
              <a:rPr lang="en-GB" smtClean="0"/>
              <a:t>) = .008</a:t>
            </a:r>
          </a:p>
          <a:p>
            <a:pPr marL="609600" indent="-609600" eaLnBrk="1" hangingPunct="1">
              <a:lnSpc>
                <a:spcPct val="90000"/>
              </a:lnSpc>
              <a:buSzPct val="90000"/>
              <a:buFont typeface="Wingdings" charset="2"/>
              <a:buChar char="§"/>
            </a:pPr>
            <a:r>
              <a:rPr lang="en-GB" smtClean="0"/>
              <a:t>Therefore, using the complementary event rule, we obtain</a:t>
            </a:r>
          </a:p>
          <a:p>
            <a:pPr marL="609600" indent="-609600" eaLnBrk="1" hangingPunct="1">
              <a:lnSpc>
                <a:spcPct val="90000"/>
              </a:lnSpc>
              <a:buSzPct val="90000"/>
              <a:buFont typeface="Wingdings" charset="2"/>
              <a:buChar char="§"/>
            </a:pPr>
            <a:r>
              <a:rPr lang="en-GB" i="1" smtClean="0"/>
              <a:t>P</a:t>
            </a:r>
            <a:r>
              <a:rPr lang="en-GB" smtClean="0"/>
              <a:t>(</a:t>
            </a:r>
            <a:r>
              <a:rPr lang="en-GB" i="1" smtClean="0"/>
              <a:t>H</a:t>
            </a:r>
            <a:r>
              <a:rPr lang="en-GB" smtClean="0"/>
              <a:t>) = 1 – </a:t>
            </a:r>
            <a:r>
              <a:rPr lang="en-GB" i="1" smtClean="0"/>
              <a:t>P</a:t>
            </a:r>
            <a:r>
              <a:rPr lang="en-GB" smtClean="0"/>
              <a:t>(</a:t>
            </a:r>
            <a:r>
              <a:rPr lang="en-GB" i="1" smtClean="0"/>
              <a:t>G</a:t>
            </a:r>
            <a:r>
              <a:rPr lang="en-GB" smtClean="0"/>
              <a:t>) = 1 - .008 = .992</a:t>
            </a:r>
          </a:p>
        </p:txBody>
      </p:sp>
      <p:sp>
        <p:nvSpPr>
          <p:cNvPr id="9933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3200" smtClean="0"/>
              <a:t>Figure 4.3 (a) Venn diagram and (b) tree diagram for selecting two workers.</a:t>
            </a:r>
          </a:p>
        </p:txBody>
      </p:sp>
      <p:sp>
        <p:nvSpPr>
          <p:cNvPr id="21507"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21508" name="Picture 6"/>
          <p:cNvPicPr>
            <a:picLocks noChangeAspect="1" noChangeArrowheads="1"/>
          </p:cNvPicPr>
          <p:nvPr/>
        </p:nvPicPr>
        <p:blipFill>
          <a:blip r:embed="rId3"/>
          <a:srcRect/>
          <a:stretch>
            <a:fillRect/>
          </a:stretch>
        </p:blipFill>
        <p:spPr bwMode="auto">
          <a:xfrm>
            <a:off x="1773238" y="1752600"/>
            <a:ext cx="5389562" cy="26670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sz="3200" smtClean="0"/>
              <a:t>Figure 4.18 Tree diagram for joint probabilities. </a:t>
            </a:r>
          </a:p>
        </p:txBody>
      </p:sp>
      <p:sp>
        <p:nvSpPr>
          <p:cNvPr id="100355"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00356" name="Picture 6"/>
          <p:cNvPicPr>
            <a:picLocks noChangeAspect="1" noChangeArrowheads="1"/>
          </p:cNvPicPr>
          <p:nvPr/>
        </p:nvPicPr>
        <p:blipFill>
          <a:blip r:embed="rId3"/>
          <a:srcRect/>
          <a:stretch>
            <a:fillRect/>
          </a:stretch>
        </p:blipFill>
        <p:spPr bwMode="auto">
          <a:xfrm>
            <a:off x="2895600" y="1738313"/>
            <a:ext cx="3590925" cy="4205287"/>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GB" sz="3200" smtClean="0"/>
              <a:t>Multiplication Rule for Independent Events</a:t>
            </a:r>
          </a:p>
        </p:txBody>
      </p:sp>
      <p:sp>
        <p:nvSpPr>
          <p:cNvPr id="101379" name="Rectangle 3"/>
          <p:cNvSpPr>
            <a:spLocks noGrp="1" noChangeArrowheads="1"/>
          </p:cNvSpPr>
          <p:nvPr>
            <p:ph type="body" idx="1"/>
          </p:nvPr>
        </p:nvSpPr>
        <p:spPr>
          <a:xfrm>
            <a:off x="323850" y="2017713"/>
            <a:ext cx="8631238" cy="4114800"/>
          </a:xfrm>
        </p:spPr>
        <p:txBody>
          <a:bodyPr/>
          <a:lstStyle/>
          <a:p>
            <a:pPr eaLnBrk="1" hangingPunct="1">
              <a:buFont typeface="Wingdings" charset="2"/>
              <a:buChar char=" "/>
            </a:pPr>
            <a:r>
              <a:rPr lang="en-GB" smtClean="0">
                <a:solidFill>
                  <a:schemeClr val="hlink"/>
                </a:solidFill>
              </a:rPr>
              <a:t>Joint Probability of Mutually Exclusive Events</a:t>
            </a:r>
          </a:p>
          <a:p>
            <a:pPr eaLnBrk="1" hangingPunct="1">
              <a:buFont typeface="Wingdings" charset="2"/>
              <a:buChar char=" "/>
            </a:pPr>
            <a:endParaRPr lang="en-GB" smtClean="0">
              <a:solidFill>
                <a:schemeClr val="hlink"/>
              </a:solidFill>
            </a:endParaRPr>
          </a:p>
          <a:p>
            <a:pPr eaLnBrk="1" hangingPunct="1">
              <a:buFont typeface="Wingdings" charset="2"/>
              <a:buChar char=" "/>
            </a:pPr>
            <a:r>
              <a:rPr lang="en-GB" smtClean="0"/>
              <a:t>The joint probability of two mutually exclusive events is always zero. If </a:t>
            </a:r>
            <a:r>
              <a:rPr lang="en-GB" i="1" smtClean="0"/>
              <a:t>A</a:t>
            </a:r>
            <a:r>
              <a:rPr lang="en-GB" smtClean="0"/>
              <a:t> and </a:t>
            </a:r>
            <a:r>
              <a:rPr lang="en-GB" i="1" smtClean="0"/>
              <a:t>B</a:t>
            </a:r>
            <a:r>
              <a:rPr lang="en-GB" smtClean="0"/>
              <a:t> are two mutually exclusive events, then</a:t>
            </a:r>
          </a:p>
          <a:p>
            <a:pPr algn="ctr" eaLnBrk="1" hangingPunct="1">
              <a:buFont typeface="Wingdings" charset="2"/>
              <a:buChar char=" "/>
            </a:pPr>
            <a:r>
              <a:rPr lang="en-GB" i="1" smtClean="0"/>
              <a:t>P</a:t>
            </a:r>
            <a:r>
              <a:rPr lang="en-GB" smtClean="0"/>
              <a:t>(</a:t>
            </a:r>
            <a:r>
              <a:rPr lang="en-GB" i="1" smtClean="0"/>
              <a:t>A</a:t>
            </a:r>
            <a:r>
              <a:rPr lang="en-GB" smtClean="0"/>
              <a:t> and </a:t>
            </a:r>
            <a:r>
              <a:rPr lang="en-GB" i="1" smtClean="0"/>
              <a:t>B</a:t>
            </a:r>
            <a:r>
              <a:rPr lang="en-GB" smtClean="0"/>
              <a:t>) = 0</a:t>
            </a:r>
          </a:p>
        </p:txBody>
      </p:sp>
      <p:sp>
        <p:nvSpPr>
          <p:cNvPr id="10138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GB" sz="3200" smtClean="0"/>
              <a:t>Example 4-28</a:t>
            </a:r>
          </a:p>
        </p:txBody>
      </p:sp>
      <p:sp>
        <p:nvSpPr>
          <p:cNvPr id="102403" name="Rectangle 3"/>
          <p:cNvSpPr>
            <a:spLocks noGrp="1" noChangeArrowheads="1"/>
          </p:cNvSpPr>
          <p:nvPr>
            <p:ph type="body" idx="1"/>
          </p:nvPr>
        </p:nvSpPr>
        <p:spPr>
          <a:xfrm>
            <a:off x="468313" y="2017713"/>
            <a:ext cx="8486775" cy="4114800"/>
          </a:xfrm>
        </p:spPr>
        <p:txBody>
          <a:bodyPr/>
          <a:lstStyle/>
          <a:p>
            <a:pPr eaLnBrk="1" hangingPunct="1">
              <a:buSzTx/>
              <a:buFont typeface="Wingdings" charset="2"/>
              <a:buChar char=" "/>
            </a:pPr>
            <a:r>
              <a:rPr lang="en-GB" smtClean="0"/>
              <a:t>Consider the following two events for an application filed by a person to obtain a car loan:</a:t>
            </a:r>
          </a:p>
          <a:p>
            <a:pPr lvl="1" eaLnBrk="1" hangingPunct="1">
              <a:buSzTx/>
              <a:buFont typeface="Wingdings" charset="2"/>
              <a:buChar char=" "/>
            </a:pPr>
            <a:r>
              <a:rPr lang="en-GB" i="1" smtClean="0"/>
              <a:t>A</a:t>
            </a:r>
            <a:r>
              <a:rPr lang="en-GB" smtClean="0"/>
              <a:t> = event that the loan application is approved</a:t>
            </a:r>
          </a:p>
          <a:p>
            <a:pPr lvl="1" eaLnBrk="1" hangingPunct="1">
              <a:buSzTx/>
              <a:buFont typeface="Wingdings" charset="2"/>
              <a:buChar char=" "/>
            </a:pPr>
            <a:r>
              <a:rPr lang="en-GB" i="1" smtClean="0"/>
              <a:t>R</a:t>
            </a:r>
            <a:r>
              <a:rPr lang="en-GB" smtClean="0"/>
              <a:t> = event that the loan application is rejected</a:t>
            </a:r>
          </a:p>
          <a:p>
            <a:pPr eaLnBrk="1" hangingPunct="1">
              <a:buSzTx/>
              <a:buFont typeface="Wingdings" charset="2"/>
              <a:buChar char=" "/>
            </a:pPr>
            <a:r>
              <a:rPr lang="en-GB" smtClean="0"/>
              <a:t>What is the joint probability of </a:t>
            </a:r>
            <a:r>
              <a:rPr lang="en-GB" i="1" smtClean="0"/>
              <a:t>A</a:t>
            </a:r>
            <a:r>
              <a:rPr lang="en-GB" smtClean="0"/>
              <a:t> and </a:t>
            </a:r>
            <a:r>
              <a:rPr lang="en-GB" i="1" smtClean="0"/>
              <a:t>R</a:t>
            </a:r>
            <a:r>
              <a:rPr lang="en-GB" smtClean="0"/>
              <a:t>?</a:t>
            </a:r>
          </a:p>
        </p:txBody>
      </p:sp>
      <p:sp>
        <p:nvSpPr>
          <p:cNvPr id="102404"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GB" sz="3200" smtClean="0"/>
              <a:t>Example 4-28: Solution</a:t>
            </a:r>
          </a:p>
        </p:txBody>
      </p:sp>
      <p:sp>
        <p:nvSpPr>
          <p:cNvPr id="103427" name="Rectangle 3"/>
          <p:cNvSpPr>
            <a:spLocks noGrp="1" noChangeArrowheads="1"/>
          </p:cNvSpPr>
          <p:nvPr>
            <p:ph type="body" idx="1"/>
          </p:nvPr>
        </p:nvSpPr>
        <p:spPr>
          <a:xfrm>
            <a:off x="395288" y="2017713"/>
            <a:ext cx="8559800" cy="4114800"/>
          </a:xfrm>
        </p:spPr>
        <p:txBody>
          <a:bodyPr/>
          <a:lstStyle/>
          <a:p>
            <a:pPr eaLnBrk="1" hangingPunct="1">
              <a:buFont typeface="Wingdings" charset="2"/>
              <a:buChar char=" "/>
            </a:pPr>
            <a:r>
              <a:rPr lang="en-GB" smtClean="0"/>
              <a:t>The two events A and R are mutually exclusive. Either the loan application will be approved or it will be rejected. Hence,</a:t>
            </a:r>
            <a:br>
              <a:rPr lang="en-GB" smtClean="0"/>
            </a:br>
            <a:r>
              <a:rPr lang="en-GB" smtClean="0"/>
              <a:t>			</a:t>
            </a:r>
            <a:br>
              <a:rPr lang="en-GB" smtClean="0"/>
            </a:br>
            <a:r>
              <a:rPr lang="en-GB" smtClean="0"/>
              <a:t>		      </a:t>
            </a:r>
            <a:r>
              <a:rPr lang="en-GB" i="1" smtClean="0"/>
              <a:t>P</a:t>
            </a:r>
            <a:r>
              <a:rPr lang="en-GB" smtClean="0"/>
              <a:t>(</a:t>
            </a:r>
            <a:r>
              <a:rPr lang="en-GB" i="1" smtClean="0"/>
              <a:t>A</a:t>
            </a:r>
            <a:r>
              <a:rPr lang="en-GB" smtClean="0"/>
              <a:t> and </a:t>
            </a:r>
            <a:r>
              <a:rPr lang="en-GB" i="1" smtClean="0"/>
              <a:t>R</a:t>
            </a:r>
            <a:r>
              <a:rPr lang="en-GB" smtClean="0"/>
              <a:t>) = </a:t>
            </a:r>
            <a:r>
              <a:rPr lang="en-GB" b="1" smtClean="0"/>
              <a:t>0</a:t>
            </a:r>
          </a:p>
        </p:txBody>
      </p:sp>
      <p:sp>
        <p:nvSpPr>
          <p:cNvPr id="103428"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457200"/>
            <a:ext cx="8229600" cy="911225"/>
          </a:xfrm>
        </p:spPr>
        <p:txBody>
          <a:bodyPr/>
          <a:lstStyle/>
          <a:p>
            <a:pPr eaLnBrk="1" hangingPunct="1"/>
            <a:r>
              <a:rPr lang="en-GB" sz="2800" smtClean="0"/>
              <a:t>UNION OF EVENTS AND THE ADDITION RULE</a:t>
            </a:r>
          </a:p>
        </p:txBody>
      </p:sp>
      <p:sp>
        <p:nvSpPr>
          <p:cNvPr id="104451" name="Rectangle 3"/>
          <p:cNvSpPr>
            <a:spLocks noGrp="1" noChangeArrowheads="1"/>
          </p:cNvSpPr>
          <p:nvPr>
            <p:ph type="body" idx="1"/>
          </p:nvPr>
        </p:nvSpPr>
        <p:spPr>
          <a:xfrm>
            <a:off x="250825" y="2017713"/>
            <a:ext cx="8704263" cy="4114800"/>
          </a:xfrm>
        </p:spPr>
        <p:txBody>
          <a:bodyPr/>
          <a:lstStyle/>
          <a:p>
            <a:pPr eaLnBrk="1" hangingPunct="1">
              <a:buFont typeface="Wingdings" charset="2"/>
              <a:buChar char=" "/>
            </a:pPr>
            <a:r>
              <a:rPr lang="en-GB" smtClean="0">
                <a:solidFill>
                  <a:schemeClr val="folHlink"/>
                </a:solidFill>
              </a:rPr>
              <a:t>Definition</a:t>
            </a:r>
          </a:p>
          <a:p>
            <a:pPr eaLnBrk="1" hangingPunct="1">
              <a:buFont typeface="Wingdings" charset="2"/>
              <a:buChar char=" "/>
            </a:pPr>
            <a:r>
              <a:rPr lang="en-GB" smtClean="0"/>
              <a:t>Let </a:t>
            </a:r>
            <a:r>
              <a:rPr lang="en-GB" i="1" smtClean="0"/>
              <a:t>A</a:t>
            </a:r>
            <a:r>
              <a:rPr lang="en-GB" smtClean="0"/>
              <a:t> and </a:t>
            </a:r>
            <a:r>
              <a:rPr lang="en-GB" i="1" smtClean="0"/>
              <a:t>B</a:t>
            </a:r>
            <a:r>
              <a:rPr lang="en-GB" smtClean="0"/>
              <a:t> be two events defined in a sample space. The </a:t>
            </a:r>
            <a:r>
              <a:rPr lang="en-GB" b="1" i="1" u="sng" smtClean="0">
                <a:solidFill>
                  <a:schemeClr val="hlink"/>
                </a:solidFill>
              </a:rPr>
              <a:t>union of events</a:t>
            </a:r>
            <a:r>
              <a:rPr lang="en-GB" smtClean="0"/>
              <a:t> </a:t>
            </a:r>
            <a:r>
              <a:rPr lang="en-GB" i="1" smtClean="0"/>
              <a:t>A</a:t>
            </a:r>
            <a:r>
              <a:rPr lang="en-GB" smtClean="0"/>
              <a:t> and </a:t>
            </a:r>
            <a:r>
              <a:rPr lang="en-GB" i="1" smtClean="0"/>
              <a:t>B</a:t>
            </a:r>
            <a:r>
              <a:rPr lang="en-GB" smtClean="0"/>
              <a:t> is the collection of all outcomes that belong to either </a:t>
            </a:r>
            <a:r>
              <a:rPr lang="en-GB" i="1" smtClean="0"/>
              <a:t>A</a:t>
            </a:r>
            <a:r>
              <a:rPr lang="en-GB" smtClean="0"/>
              <a:t> or </a:t>
            </a:r>
            <a:r>
              <a:rPr lang="en-GB" i="1" smtClean="0"/>
              <a:t>B</a:t>
            </a:r>
            <a:r>
              <a:rPr lang="en-GB" smtClean="0"/>
              <a:t> or to both </a:t>
            </a:r>
            <a:r>
              <a:rPr lang="en-GB" i="1" smtClean="0"/>
              <a:t>A</a:t>
            </a:r>
            <a:r>
              <a:rPr lang="en-GB" smtClean="0"/>
              <a:t> and </a:t>
            </a:r>
            <a:r>
              <a:rPr lang="en-GB" i="1" smtClean="0"/>
              <a:t>B</a:t>
            </a:r>
            <a:r>
              <a:rPr lang="en-GB" smtClean="0"/>
              <a:t> and is denoted by</a:t>
            </a:r>
          </a:p>
          <a:p>
            <a:pPr algn="ctr" eaLnBrk="1" hangingPunct="1">
              <a:buFont typeface="Wingdings" charset="2"/>
              <a:buChar char=" "/>
            </a:pPr>
            <a:r>
              <a:rPr lang="en-GB" i="1" smtClean="0"/>
              <a:t>A</a:t>
            </a:r>
            <a:r>
              <a:rPr lang="en-GB" smtClean="0"/>
              <a:t> or </a:t>
            </a:r>
            <a:r>
              <a:rPr lang="en-GB" i="1" smtClean="0"/>
              <a:t>B</a:t>
            </a:r>
            <a:r>
              <a:rPr lang="en-GB" smtClean="0"/>
              <a:t> </a:t>
            </a:r>
          </a:p>
        </p:txBody>
      </p:sp>
      <p:sp>
        <p:nvSpPr>
          <p:cNvPr id="10445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04453" name="Picture 5"/>
          <p:cNvPicPr>
            <a:picLocks noChangeAspect="1" noChangeArrowheads="1"/>
          </p:cNvPicPr>
          <p:nvPr/>
        </p:nvPicPr>
        <p:blipFill>
          <a:blip r:embed="rId3"/>
          <a:srcRect/>
          <a:stretch>
            <a:fillRect/>
          </a:stretch>
        </p:blipFill>
        <p:spPr bwMode="auto">
          <a:xfrm>
            <a:off x="533400" y="492125"/>
            <a:ext cx="7924800" cy="879475"/>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GB" sz="3200" smtClean="0"/>
              <a:t>Example 4-29</a:t>
            </a:r>
          </a:p>
        </p:txBody>
      </p:sp>
      <p:sp>
        <p:nvSpPr>
          <p:cNvPr id="105475" name="Rectangle 3"/>
          <p:cNvSpPr>
            <a:spLocks noGrp="1" noChangeArrowheads="1"/>
          </p:cNvSpPr>
          <p:nvPr>
            <p:ph type="body" idx="1"/>
          </p:nvPr>
        </p:nvSpPr>
        <p:spPr>
          <a:xfrm>
            <a:off x="457200" y="1676400"/>
            <a:ext cx="8415338" cy="4114800"/>
          </a:xfrm>
        </p:spPr>
        <p:txBody>
          <a:bodyPr/>
          <a:lstStyle/>
          <a:p>
            <a:pPr eaLnBrk="1" hangingPunct="1">
              <a:buFont typeface="Wingdings" charset="2"/>
              <a:buChar char=" "/>
            </a:pPr>
            <a:r>
              <a:rPr lang="en-GB" smtClean="0"/>
              <a:t>A senior citizen </a:t>
            </a:r>
            <a:r>
              <a:rPr lang="en-US" smtClean="0"/>
              <a:t>center</a:t>
            </a:r>
            <a:r>
              <a:rPr lang="en-GB" smtClean="0"/>
              <a:t> has 300 members. Of them, 140 are male, 210 take at least one medicine on a permanent basis, and 95 are male </a:t>
            </a:r>
            <a:r>
              <a:rPr lang="en-GB" i="1" smtClean="0"/>
              <a:t>and</a:t>
            </a:r>
            <a:r>
              <a:rPr lang="en-GB" smtClean="0"/>
              <a:t> take at least one medicine on a permanent basis. Describe the union of the events “male” and “take at least one medicine on a permanent basis.”</a:t>
            </a:r>
          </a:p>
        </p:txBody>
      </p:sp>
      <p:sp>
        <p:nvSpPr>
          <p:cNvPr id="105476"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3200" smtClean="0"/>
              <a:t>Example 4-29: Solution</a:t>
            </a:r>
          </a:p>
        </p:txBody>
      </p:sp>
      <p:sp>
        <p:nvSpPr>
          <p:cNvPr id="106499" name="Rectangle 3"/>
          <p:cNvSpPr>
            <a:spLocks noGrp="1" noChangeArrowheads="1"/>
          </p:cNvSpPr>
          <p:nvPr>
            <p:ph type="body" idx="1"/>
          </p:nvPr>
        </p:nvSpPr>
        <p:spPr>
          <a:xfrm>
            <a:off x="323850" y="2017713"/>
            <a:ext cx="8631238" cy="4364037"/>
          </a:xfrm>
        </p:spPr>
        <p:txBody>
          <a:bodyPr/>
          <a:lstStyle/>
          <a:p>
            <a:pPr eaLnBrk="1" hangingPunct="1">
              <a:lnSpc>
                <a:spcPct val="80000"/>
              </a:lnSpc>
            </a:pPr>
            <a:r>
              <a:rPr lang="en-US" sz="2400" smtClean="0"/>
              <a:t>Let us define the following events:</a:t>
            </a:r>
          </a:p>
          <a:p>
            <a:pPr lvl="1" eaLnBrk="1" hangingPunct="1">
              <a:lnSpc>
                <a:spcPct val="80000"/>
              </a:lnSpc>
              <a:buFont typeface="Wingdings" charset="2"/>
              <a:buNone/>
            </a:pPr>
            <a:r>
              <a:rPr lang="en-US" i="1" smtClean="0"/>
              <a:t>M</a:t>
            </a:r>
            <a:r>
              <a:rPr lang="en-US" smtClean="0"/>
              <a:t> = a senior citizen is a male</a:t>
            </a:r>
          </a:p>
          <a:p>
            <a:pPr lvl="1" eaLnBrk="1" hangingPunct="1">
              <a:lnSpc>
                <a:spcPct val="80000"/>
              </a:lnSpc>
              <a:buFont typeface="Wingdings" charset="2"/>
              <a:buNone/>
            </a:pPr>
            <a:r>
              <a:rPr lang="en-US" i="1" smtClean="0"/>
              <a:t>F</a:t>
            </a:r>
            <a:r>
              <a:rPr lang="en-US" smtClean="0"/>
              <a:t> = a senior citizen is a female</a:t>
            </a:r>
          </a:p>
          <a:p>
            <a:pPr lvl="1" eaLnBrk="1" hangingPunct="1">
              <a:lnSpc>
                <a:spcPct val="80000"/>
              </a:lnSpc>
              <a:buFont typeface="Wingdings" charset="2"/>
              <a:buNone/>
            </a:pPr>
            <a:r>
              <a:rPr lang="en-US" i="1" smtClean="0"/>
              <a:t>A</a:t>
            </a:r>
            <a:r>
              <a:rPr lang="en-US" smtClean="0"/>
              <a:t> = a senior citizen takes at least one medicine</a:t>
            </a:r>
          </a:p>
          <a:p>
            <a:pPr lvl="1" eaLnBrk="1" hangingPunct="1">
              <a:lnSpc>
                <a:spcPct val="80000"/>
              </a:lnSpc>
              <a:buFont typeface="Wingdings" charset="2"/>
              <a:buNone/>
            </a:pPr>
            <a:r>
              <a:rPr lang="en-US" i="1" smtClean="0"/>
              <a:t>B</a:t>
            </a:r>
            <a:r>
              <a:rPr lang="en-US" smtClean="0"/>
              <a:t> = a senior citizen does not take any medicine</a:t>
            </a:r>
          </a:p>
          <a:p>
            <a:pPr lvl="1" eaLnBrk="1" hangingPunct="1">
              <a:lnSpc>
                <a:spcPct val="80000"/>
              </a:lnSpc>
              <a:buFont typeface="Wingdings" charset="2"/>
              <a:buNone/>
            </a:pPr>
            <a:endParaRPr lang="en-US" smtClean="0"/>
          </a:p>
          <a:p>
            <a:pPr eaLnBrk="1" hangingPunct="1">
              <a:lnSpc>
                <a:spcPct val="80000"/>
              </a:lnSpc>
            </a:pPr>
            <a:r>
              <a:rPr lang="en-US" sz="2400" smtClean="0"/>
              <a:t>The union of the events “male” and “take at least one medicine” includes those senior citizens who are either male or take at least one medicine or both. The number of such senior citizen is</a:t>
            </a:r>
          </a:p>
          <a:p>
            <a:pPr algn="ctr" eaLnBrk="1" hangingPunct="1">
              <a:lnSpc>
                <a:spcPct val="80000"/>
              </a:lnSpc>
              <a:buFont typeface="Wingdings" charset="2"/>
              <a:buNone/>
            </a:pPr>
            <a:r>
              <a:rPr lang="en-US" sz="2400" smtClean="0"/>
              <a:t>140 + 210 – 95 = 255</a:t>
            </a:r>
          </a:p>
        </p:txBody>
      </p:sp>
      <p:sp>
        <p:nvSpPr>
          <p:cNvPr id="106500"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3200" smtClean="0"/>
              <a:t>Table 4.8 </a:t>
            </a:r>
          </a:p>
        </p:txBody>
      </p:sp>
      <p:sp>
        <p:nvSpPr>
          <p:cNvPr id="107523" name="Text Box 39"/>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07524" name="Picture 42" descr="table_04_08"/>
          <p:cNvPicPr>
            <a:picLocks noChangeAspect="1" noChangeArrowheads="1"/>
          </p:cNvPicPr>
          <p:nvPr/>
        </p:nvPicPr>
        <p:blipFill>
          <a:blip r:embed="rId2"/>
          <a:srcRect/>
          <a:stretch>
            <a:fillRect/>
          </a:stretch>
        </p:blipFill>
        <p:spPr bwMode="auto">
          <a:xfrm>
            <a:off x="2590800" y="2020888"/>
            <a:ext cx="3581400" cy="19685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3200" smtClean="0"/>
              <a:t>Figure 4.19 Union of events </a:t>
            </a:r>
            <a:r>
              <a:rPr lang="en-US" sz="3200" i="1" smtClean="0"/>
              <a:t>M</a:t>
            </a:r>
            <a:r>
              <a:rPr lang="en-US" sz="3200" smtClean="0"/>
              <a:t> and </a:t>
            </a:r>
            <a:r>
              <a:rPr lang="en-US" sz="3200" i="1" smtClean="0"/>
              <a:t>A</a:t>
            </a:r>
            <a:r>
              <a:rPr lang="en-US" sz="3200" smtClean="0"/>
              <a:t>.</a:t>
            </a:r>
          </a:p>
        </p:txBody>
      </p:sp>
      <p:sp>
        <p:nvSpPr>
          <p:cNvPr id="108547" name="Text Box 7"/>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pic>
        <p:nvPicPr>
          <p:cNvPr id="108548" name="Picture 9"/>
          <p:cNvPicPr>
            <a:picLocks noChangeAspect="1" noChangeArrowheads="1"/>
          </p:cNvPicPr>
          <p:nvPr/>
        </p:nvPicPr>
        <p:blipFill>
          <a:blip r:embed="rId2"/>
          <a:srcRect/>
          <a:stretch>
            <a:fillRect/>
          </a:stretch>
        </p:blipFill>
        <p:spPr bwMode="auto">
          <a:xfrm>
            <a:off x="3030538" y="2154238"/>
            <a:ext cx="2684462" cy="2189162"/>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GB" sz="3200" smtClean="0"/>
              <a:t>UNION OF EVENTS AND THE ADDITION RULE</a:t>
            </a:r>
            <a:endParaRPr lang="en-US" sz="3200" smtClean="0"/>
          </a:p>
        </p:txBody>
      </p:sp>
      <p:sp>
        <p:nvSpPr>
          <p:cNvPr id="109571" name="Rectangle 3"/>
          <p:cNvSpPr>
            <a:spLocks noGrp="1" noChangeArrowheads="1"/>
          </p:cNvSpPr>
          <p:nvPr>
            <p:ph type="body" idx="1"/>
          </p:nvPr>
        </p:nvSpPr>
        <p:spPr>
          <a:xfrm>
            <a:off x="323850" y="1752600"/>
            <a:ext cx="8631238" cy="4114800"/>
          </a:xfrm>
        </p:spPr>
        <p:txBody>
          <a:bodyPr/>
          <a:lstStyle/>
          <a:p>
            <a:pPr eaLnBrk="1" hangingPunct="1">
              <a:buFont typeface="Wingdings" charset="2"/>
              <a:buChar char=" "/>
            </a:pPr>
            <a:r>
              <a:rPr lang="en-US" smtClean="0">
                <a:solidFill>
                  <a:schemeClr val="hlink"/>
                </a:solidFill>
              </a:rPr>
              <a:t>Addition Rule</a:t>
            </a:r>
          </a:p>
          <a:p>
            <a:pPr eaLnBrk="1" hangingPunct="1">
              <a:buFont typeface="Wingdings" charset="2"/>
              <a:buChar char=" "/>
            </a:pPr>
            <a:endParaRPr lang="en-US" smtClean="0">
              <a:solidFill>
                <a:schemeClr val="hlink"/>
              </a:solidFill>
            </a:endParaRPr>
          </a:p>
          <a:p>
            <a:pPr eaLnBrk="1" hangingPunct="1">
              <a:buFont typeface="Wingdings" charset="2"/>
              <a:buChar char=" "/>
            </a:pPr>
            <a:r>
              <a:rPr lang="en-US" smtClean="0">
                <a:solidFill>
                  <a:schemeClr val="folHlink"/>
                </a:solidFill>
              </a:rPr>
              <a:t>Addition Rule to Find the Probability of Union of Events</a:t>
            </a:r>
          </a:p>
          <a:p>
            <a:pPr eaLnBrk="1" hangingPunct="1">
              <a:buFont typeface="Wingdings" charset="2"/>
              <a:buChar char=" "/>
            </a:pPr>
            <a:r>
              <a:rPr lang="en-US" smtClean="0"/>
              <a:t>The portability of the union of two events </a:t>
            </a:r>
            <a:r>
              <a:rPr lang="en-US" i="1" smtClean="0"/>
              <a:t>A</a:t>
            </a:r>
            <a:r>
              <a:rPr lang="en-US" smtClean="0"/>
              <a:t> and </a:t>
            </a:r>
            <a:r>
              <a:rPr lang="en-US" i="1" smtClean="0"/>
              <a:t>B</a:t>
            </a:r>
            <a:r>
              <a:rPr lang="en-US" smtClean="0"/>
              <a:t> is</a:t>
            </a:r>
          </a:p>
          <a:p>
            <a:pPr algn="ctr" eaLnBrk="1" hangingPunct="1">
              <a:buFont typeface="Wingdings" charset="2"/>
              <a:buChar char=" "/>
            </a:pPr>
            <a:r>
              <a:rPr lang="en-GB" i="1" smtClean="0"/>
              <a:t>P</a:t>
            </a:r>
            <a:r>
              <a:rPr lang="en-GB" smtClean="0"/>
              <a:t>(</a:t>
            </a:r>
            <a:r>
              <a:rPr lang="en-GB" i="1" smtClean="0"/>
              <a:t>A </a:t>
            </a:r>
            <a:r>
              <a:rPr lang="en-GB" smtClean="0"/>
              <a:t>or</a:t>
            </a:r>
            <a:r>
              <a:rPr lang="en-GB" i="1" smtClean="0"/>
              <a:t> B</a:t>
            </a:r>
            <a:r>
              <a:rPr lang="en-GB" smtClean="0"/>
              <a:t>)</a:t>
            </a:r>
            <a:r>
              <a:rPr lang="en-GB" i="1" smtClean="0"/>
              <a:t> = P</a:t>
            </a:r>
            <a:r>
              <a:rPr lang="en-GB" smtClean="0"/>
              <a:t>(</a:t>
            </a:r>
            <a:r>
              <a:rPr lang="en-GB" i="1" smtClean="0"/>
              <a:t>A</a:t>
            </a:r>
            <a:r>
              <a:rPr lang="en-GB" smtClean="0"/>
              <a:t>)</a:t>
            </a:r>
            <a:r>
              <a:rPr lang="en-GB" i="1" smtClean="0"/>
              <a:t> + P</a:t>
            </a:r>
            <a:r>
              <a:rPr lang="en-GB" smtClean="0"/>
              <a:t>(</a:t>
            </a:r>
            <a:r>
              <a:rPr lang="en-GB" i="1" smtClean="0"/>
              <a:t>B</a:t>
            </a:r>
            <a:r>
              <a:rPr lang="en-GB" smtClean="0"/>
              <a:t>)</a:t>
            </a:r>
            <a:r>
              <a:rPr lang="en-GB" i="1" smtClean="0"/>
              <a:t> – P</a:t>
            </a:r>
            <a:r>
              <a:rPr lang="en-GB" smtClean="0"/>
              <a:t>(</a:t>
            </a:r>
            <a:r>
              <a:rPr lang="en-GB" i="1" smtClean="0"/>
              <a:t>A </a:t>
            </a:r>
            <a:r>
              <a:rPr lang="en-GB" smtClean="0"/>
              <a:t>and</a:t>
            </a:r>
            <a:r>
              <a:rPr lang="en-GB" i="1" smtClean="0"/>
              <a:t> B</a:t>
            </a:r>
            <a:r>
              <a:rPr lang="en-GB" smtClean="0"/>
              <a:t>)</a:t>
            </a:r>
            <a:endParaRPr lang="en-US" smtClean="0"/>
          </a:p>
        </p:txBody>
      </p:sp>
      <p:sp>
        <p:nvSpPr>
          <p:cNvPr id="109572" name="Text Box 4"/>
          <p:cNvSpPr txBox="1">
            <a:spLocks noChangeArrowheads="1"/>
          </p:cNvSpPr>
          <p:nvPr/>
        </p:nvSpPr>
        <p:spPr bwMode="auto">
          <a:xfrm>
            <a:off x="4211638" y="6224588"/>
            <a:ext cx="4608512" cy="517525"/>
          </a:xfrm>
          <a:prstGeom prst="rect">
            <a:avLst/>
          </a:prstGeom>
          <a:noFill/>
          <a:ln w="9525">
            <a:noFill/>
            <a:miter lim="800000"/>
            <a:headEnd/>
            <a:tailEnd/>
          </a:ln>
        </p:spPr>
        <p:txBody>
          <a:bodyPr>
            <a:spAutoFit/>
          </a:bodyPr>
          <a:lstStyle/>
          <a:p>
            <a:pPr eaLnBrk="1" hangingPunct="1">
              <a:spcBef>
                <a:spcPct val="50000"/>
              </a:spcBef>
            </a:pPr>
            <a:r>
              <a:rPr lang="en-US" sz="1400">
                <a:latin typeface="Arial" charset="0"/>
              </a:rPr>
              <a:t>                          Prem Mann, </a:t>
            </a:r>
            <a:r>
              <a:rPr lang="en-US" sz="1400" i="1">
                <a:latin typeface="Arial" charset="0"/>
              </a:rPr>
              <a:t>Introductory Statistics</a:t>
            </a:r>
            <a:r>
              <a:rPr lang="en-US" sz="1400">
                <a:latin typeface="Arial" charset="0"/>
              </a:rPr>
              <a:t>, </a:t>
            </a:r>
            <a:r>
              <a:rPr lang="en-US" sz="1400" i="1">
                <a:latin typeface="Arial" charset="0"/>
              </a:rPr>
              <a:t>7/E</a:t>
            </a:r>
            <a:r>
              <a:rPr lang="en-US" sz="1400">
                <a:latin typeface="Arial" charset="0"/>
              </a:rPr>
              <a:t> Copyright © 2010 John Wiley &amp; Sons. All right reserved</a:t>
            </a:r>
          </a:p>
        </p:txBody>
      </p:sp>
    </p:spTree>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Level</Template>
  <TotalTime>401</TotalTime>
  <Words>6085</Words>
  <Application>Microsoft Office PowerPoint</Application>
  <PresentationFormat>On-screen Show (4:3)</PresentationFormat>
  <Paragraphs>577</Paragraphs>
  <Slides>109</Slides>
  <Notes>94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Level</vt:lpstr>
      <vt:lpstr>Equation</vt:lpstr>
      <vt:lpstr>CHAPTER 4</vt:lpstr>
      <vt:lpstr>EXPERIMENT, OUTCOMES, AND SAMPLE SPACE</vt:lpstr>
      <vt:lpstr>Table 4.1 Examples of Experiments, Outcomes, and Sample Spaces</vt:lpstr>
      <vt:lpstr>Example 4-1</vt:lpstr>
      <vt:lpstr>Figure 4.1 (a) Venn Diagram and (b) tree diagram for one toss of a coin.</vt:lpstr>
      <vt:lpstr>Example 4-2 </vt:lpstr>
      <vt:lpstr>Figure 4.2 (a) Venn diagram and (b) tree diagram for two tosses of a coin.</vt:lpstr>
      <vt:lpstr>Example 4-3</vt:lpstr>
      <vt:lpstr>Figure 4.3 (a) Venn diagram and (b) tree diagram for selecting two workers.</vt:lpstr>
      <vt:lpstr>Simple and Compound Events</vt:lpstr>
      <vt:lpstr>Simple and Compound Events</vt:lpstr>
      <vt:lpstr>Example 4-4</vt:lpstr>
      <vt:lpstr>Simple and Compound Events</vt:lpstr>
      <vt:lpstr>Example 4-5</vt:lpstr>
      <vt:lpstr>Figure 4.4 Venn diagram for event A.</vt:lpstr>
      <vt:lpstr>Example 4-6</vt:lpstr>
      <vt:lpstr>Example 4-6: Solution</vt:lpstr>
      <vt:lpstr>Figure 4.5 Venn and tree diagrams.</vt:lpstr>
      <vt:lpstr>Example 4-6: Solution</vt:lpstr>
      <vt:lpstr>CALCULATING PROBABLITY</vt:lpstr>
      <vt:lpstr>Two Properties of Probability</vt:lpstr>
      <vt:lpstr>Three Conceptual Approaches to Probability</vt:lpstr>
      <vt:lpstr>Classical Probability </vt:lpstr>
      <vt:lpstr>Example 4-7</vt:lpstr>
      <vt:lpstr>Example 4-7: Solution</vt:lpstr>
      <vt:lpstr>Example 4-8</vt:lpstr>
      <vt:lpstr>Example 4-8: Solution</vt:lpstr>
      <vt:lpstr>Example 4-9</vt:lpstr>
      <vt:lpstr>Example 4-9: Solution</vt:lpstr>
      <vt:lpstr>Three Conceptual Approaches to Probability</vt:lpstr>
      <vt:lpstr>Example 4-10</vt:lpstr>
      <vt:lpstr>Example 4-10: Solution</vt:lpstr>
      <vt:lpstr>Table 4.2 Frequency and Relative Frequency Distributions for the Sample of Cars</vt:lpstr>
      <vt:lpstr>Three Conceptual Approaches to Probability</vt:lpstr>
      <vt:lpstr>COUNTING RULE</vt:lpstr>
      <vt:lpstr>Example 4-12</vt:lpstr>
      <vt:lpstr>Example 4-13</vt:lpstr>
      <vt:lpstr>Example 4-13: Solution</vt:lpstr>
      <vt:lpstr>Example 4-14</vt:lpstr>
      <vt:lpstr>MARGINAL AND CONDITIONAL PROBABILITIES</vt:lpstr>
      <vt:lpstr>Table 4.3 Two-Way Classification of Employee Responses</vt:lpstr>
      <vt:lpstr>Table 4.4 Two-Way Classification of Employee Responses with Totals</vt:lpstr>
      <vt:lpstr>MARGINAL AND CONDITIONAL PROBABILITIES</vt:lpstr>
      <vt:lpstr>Table 4.5 Listing the Marginal Probabilities </vt:lpstr>
      <vt:lpstr>MARGINAL AND CONDITIONAL PROBABILITIES</vt:lpstr>
      <vt:lpstr>Example 4-15</vt:lpstr>
      <vt:lpstr>Example 4-15: Solution</vt:lpstr>
      <vt:lpstr>Figure 4.6 Tree Diagram.</vt:lpstr>
      <vt:lpstr>Example 4-16</vt:lpstr>
      <vt:lpstr>Example 4-16: Solution</vt:lpstr>
      <vt:lpstr>Figure 4.7 Tree diagram.</vt:lpstr>
      <vt:lpstr>MUTUALLY EXCLUSIVE EVENTS</vt:lpstr>
      <vt:lpstr>Example 4-17</vt:lpstr>
      <vt:lpstr>Example 4-17: Solution</vt:lpstr>
      <vt:lpstr>Example 4-18</vt:lpstr>
      <vt:lpstr>Example 4-18: Solution</vt:lpstr>
      <vt:lpstr>INDEPENDENT VERSUS DEPENDENT EVENTS</vt:lpstr>
      <vt:lpstr>Example 4-19</vt:lpstr>
      <vt:lpstr>Example 4-19: Solution</vt:lpstr>
      <vt:lpstr>Example 4-20</vt:lpstr>
      <vt:lpstr>Example 4-20: Solution</vt:lpstr>
      <vt:lpstr>Table 4.6 Two-Way Classification Table</vt:lpstr>
      <vt:lpstr>COMPLEMENTARY EVENTS </vt:lpstr>
      <vt:lpstr>Figure 4.11 Venn diagram of two complementary events.</vt:lpstr>
      <vt:lpstr>Example 4-21</vt:lpstr>
      <vt:lpstr>Example 4-21: Solution</vt:lpstr>
      <vt:lpstr>Example 4-22</vt:lpstr>
      <vt:lpstr>Example 4-22: Solution</vt:lpstr>
      <vt:lpstr>INTERSECTION OF EVENTS AND THE MULTIPLICATION RULE</vt:lpstr>
      <vt:lpstr>Figure 4.14 Intersection of events A and B.</vt:lpstr>
      <vt:lpstr>INTERSECTION OF EVENTS AND THE MULTIPLICATION RULE</vt:lpstr>
      <vt:lpstr>INTERSECTION OF EVENTS AND THE MULTIPLICATION RULE</vt:lpstr>
      <vt:lpstr>Example 4-23</vt:lpstr>
      <vt:lpstr>Example 4-23</vt:lpstr>
      <vt:lpstr>Example 4-23: Solution</vt:lpstr>
      <vt:lpstr>Figure 4.15 Intersection of events F and G.</vt:lpstr>
      <vt:lpstr>Figure 4.16 Tree diagram for joint probabilities.</vt:lpstr>
      <vt:lpstr>Example 4-24</vt:lpstr>
      <vt:lpstr>Example 4-24: Solution</vt:lpstr>
      <vt:lpstr>Figure 4.17 Selecting two DVDs.</vt:lpstr>
      <vt:lpstr>INTERSECTION OF EVENTS AND THE MULTIPLICATION RULE</vt:lpstr>
      <vt:lpstr>Example 4-25</vt:lpstr>
      <vt:lpstr>Example 4-25: Solution</vt:lpstr>
      <vt:lpstr>Multiplication Rule for Independent Events</vt:lpstr>
      <vt:lpstr>Example 4-26</vt:lpstr>
      <vt:lpstr>Example 4-26: Solution</vt:lpstr>
      <vt:lpstr>Example 4-27</vt:lpstr>
      <vt:lpstr>Example 4-27: Solution</vt:lpstr>
      <vt:lpstr>Example 4-27: Solution</vt:lpstr>
      <vt:lpstr>Figure 4.18 Tree diagram for joint probabilities. </vt:lpstr>
      <vt:lpstr>Multiplication Rule for Independent Events</vt:lpstr>
      <vt:lpstr>Example 4-28</vt:lpstr>
      <vt:lpstr>Example 4-28: Solution</vt:lpstr>
      <vt:lpstr>UNION OF EVENTS AND THE ADDITION RULE</vt:lpstr>
      <vt:lpstr>Example 4-29</vt:lpstr>
      <vt:lpstr>Example 4-29: Solution</vt:lpstr>
      <vt:lpstr>Table 4.8 </vt:lpstr>
      <vt:lpstr>Figure 4.19 Union of events M and A.</vt:lpstr>
      <vt:lpstr>UNION OF EVENTS AND THE ADDITION RULE</vt:lpstr>
      <vt:lpstr>Example 4-30</vt:lpstr>
      <vt:lpstr>Table 4.9 Two-Way Classification of Responses</vt:lpstr>
      <vt:lpstr>Example 4-30: Solution</vt:lpstr>
      <vt:lpstr>Example 4-31</vt:lpstr>
      <vt:lpstr>Example 4-31: Solution</vt:lpstr>
      <vt:lpstr>Table 4.10 Two-Way Classification Table</vt:lpstr>
      <vt:lpstr>Addition Rule for Mutually Exclusive Events</vt:lpstr>
      <vt:lpstr>Example 4-32</vt:lpstr>
      <vt:lpstr>Example 4-32: Solution</vt:lpstr>
      <vt:lpstr>Example 4-32: Solution</vt:lpstr>
    </vt:vector>
  </TitlesOfParts>
  <Company>Cal Poly Pomona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hoonkim</dc:creator>
  <cp:lastModifiedBy>Hp</cp:lastModifiedBy>
  <cp:revision>21</cp:revision>
  <dcterms:created xsi:type="dcterms:W3CDTF">2009-12-09T07:11:40Z</dcterms:created>
  <dcterms:modified xsi:type="dcterms:W3CDTF">2016-10-30T10:25:48Z</dcterms:modified>
</cp:coreProperties>
</file>