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616" r:id="rId2"/>
    <p:sldId id="617" r:id="rId3"/>
    <p:sldId id="491" r:id="rId4"/>
    <p:sldId id="492" r:id="rId5"/>
    <p:sldId id="568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35" r:id="rId15"/>
    <p:sldId id="570" r:id="rId16"/>
    <p:sldId id="536" r:id="rId17"/>
    <p:sldId id="537" r:id="rId18"/>
    <p:sldId id="571" r:id="rId19"/>
    <p:sldId id="538" r:id="rId20"/>
    <p:sldId id="539" r:id="rId21"/>
    <p:sldId id="540" r:id="rId22"/>
    <p:sldId id="518" r:id="rId23"/>
    <p:sldId id="515" r:id="rId24"/>
    <p:sldId id="516" r:id="rId25"/>
    <p:sldId id="519" r:id="rId26"/>
    <p:sldId id="520" r:id="rId27"/>
    <p:sldId id="626" r:id="rId28"/>
    <p:sldId id="627" r:id="rId29"/>
    <p:sldId id="628" r:id="rId30"/>
    <p:sldId id="629" r:id="rId31"/>
    <p:sldId id="630" r:id="rId32"/>
    <p:sldId id="631" r:id="rId33"/>
    <p:sldId id="632" r:id="rId34"/>
    <p:sldId id="633" r:id="rId35"/>
    <p:sldId id="634" r:id="rId36"/>
    <p:sldId id="635" r:id="rId37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rgbClr val="BC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66"/>
    <a:srgbClr val="0060A8"/>
    <a:srgbClr val="B00000"/>
    <a:srgbClr val="EBFFFF"/>
    <a:srgbClr val="99FFCC"/>
    <a:srgbClr val="EFFFFF"/>
    <a:srgbClr val="FFFFFF"/>
    <a:srgbClr val="CEF2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530" autoAdjust="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2064" y="-222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" Type="http://schemas.openxmlformats.org/officeDocument/2006/relationships/slide" Target="slides/slide5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31" Type="http://schemas.openxmlformats.org/officeDocument/2006/relationships/slide" Target="slides/slide33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4560888"/>
            <a:ext cx="6583363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371" tIns="46849" rIns="95371" bIns="46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931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962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983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Answer = 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Answer = B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109571" name="Rectangle 3"/>
          <p:cNvPicPr>
            <a:picLocks noGrp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0" smtClean="0">
                <a:solidFill>
                  <a:schemeClr val="tx1"/>
                </a:solidFill>
                <a:latin typeface="Arial" charset="0"/>
              </a:rPr>
              <a:t>6-</a:t>
            </a:r>
            <a:fld id="{F4B5D080-891C-4373-9F87-D66EE242EEAB}" type="slidenum">
              <a:rPr lang="en-US" sz="1200" i="0" smtClean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i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0" smtClean="0">
                <a:solidFill>
                  <a:schemeClr val="tx1"/>
                </a:solidFill>
                <a:latin typeface="Arial" charset="0"/>
              </a:rPr>
              <a:t>6-</a:t>
            </a:r>
            <a:fld id="{AAD639F0-F87E-4CD5-AE9C-1909DF4B85B8}" type="slidenum">
              <a:rPr lang="en-US" sz="1200" i="0" smtClean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i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0" smtClean="0">
                <a:solidFill>
                  <a:schemeClr val="tx1"/>
                </a:solidFill>
                <a:latin typeface="Arial" charset="0"/>
              </a:rPr>
              <a:t>6-</a:t>
            </a:r>
            <a:fld id="{8326D5A1-F4A0-4094-B96A-D90A08596EEE}" type="slidenum">
              <a:rPr lang="en-US" sz="1200" i="0" smtClean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i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0" smtClean="0">
                <a:solidFill>
                  <a:schemeClr val="tx1"/>
                </a:solidFill>
                <a:latin typeface="Arial" charset="0"/>
              </a:rPr>
              <a:t>6-</a:t>
            </a:r>
            <a:fld id="{3E49AB7B-2DB1-4885-B526-BB9B5B0BBF6E}" type="slidenum">
              <a:rPr lang="en-US" sz="1200" i="0" smtClean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i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0" smtClean="0">
                <a:solidFill>
                  <a:schemeClr val="tx1"/>
                </a:solidFill>
                <a:latin typeface="Arial" charset="0"/>
              </a:rPr>
              <a:t>6-</a:t>
            </a:r>
            <a:fld id="{E3102421-336E-4E51-A0E0-908DDAB97CE7}" type="slidenum">
              <a:rPr lang="en-US" sz="1200" i="0" smtClean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i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0" smtClean="0">
                <a:solidFill>
                  <a:schemeClr val="tx1"/>
                </a:solidFill>
                <a:latin typeface="Arial" charset="0"/>
              </a:rPr>
              <a:t>6-</a:t>
            </a:r>
            <a:fld id="{6EEF612F-33F2-4BE8-8D9E-688C3C5659CC}" type="slidenum">
              <a:rPr lang="en-US" sz="1200" i="0" smtClean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i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i="0" smtClean="0">
                <a:solidFill>
                  <a:schemeClr val="tx1"/>
                </a:solidFill>
                <a:latin typeface="Arial" charset="0"/>
              </a:rPr>
              <a:t>6-</a:t>
            </a:r>
            <a:fld id="{9FE8F646-5416-4259-B985-AE168B5B0DE1}" type="slidenum">
              <a:rPr lang="en-US" sz="1200" i="0" smtClean="0">
                <a:solidFill>
                  <a:schemeClr val="tx1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i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B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147" name="Rectangle 205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457200"/>
            <a:ext cx="1066800" cy="1219200"/>
          </a:xfrm>
          <a:prstGeom prst="rect">
            <a:avLst/>
          </a:prstGeom>
          <a:noFill/>
          <a:ln w="12700" algn="ctr"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8000" smtClean="0">
                <a:solidFill>
                  <a:srgbClr val="CC0000"/>
                </a:solidFill>
                <a:effectLst/>
                <a:latin typeface="Verdana" pitchFamily="34" charset="0"/>
              </a:rPr>
              <a:t>6</a:t>
            </a:r>
            <a:endParaRPr lang="en-US" sz="6000" smtClean="0"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85800" y="2057400"/>
            <a:ext cx="8077200" cy="402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2000" i="0" dirty="0">
                <a:solidFill>
                  <a:srgbClr val="004B70"/>
                </a:solidFill>
                <a:latin typeface="Arial" charset="0"/>
              </a:rPr>
              <a:t>Learning Objectives</a:t>
            </a: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After studying this chapter, you should be able to:</a:t>
            </a: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0" dirty="0">
                <a:solidFill>
                  <a:srgbClr val="004B70"/>
                </a:solidFill>
                <a:latin typeface="Arial" charset="0"/>
              </a:rPr>
              <a:t>[1] </a:t>
            </a:r>
            <a:r>
              <a:rPr lang="en-US" sz="1800" b="0" i="0" dirty="0">
                <a:solidFill>
                  <a:schemeClr val="tx1"/>
                </a:solidFill>
                <a:latin typeface="+mn-lt"/>
              </a:rPr>
              <a:t>	Determine how to classify inventory and inventory quantities.</a:t>
            </a: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0" dirty="0">
                <a:solidFill>
                  <a:srgbClr val="004B70"/>
                </a:solidFill>
                <a:latin typeface="Arial" charset="0"/>
              </a:rPr>
              <a:t>[2] </a:t>
            </a:r>
            <a:r>
              <a:rPr lang="en-US" sz="1800" b="0" i="0" dirty="0">
                <a:solidFill>
                  <a:schemeClr val="tx1"/>
                </a:solidFill>
                <a:latin typeface="+mn-lt"/>
              </a:rPr>
              <a:t>	Explain the accounting for inventories and apply the inventory cost flow methods.</a:t>
            </a: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0" dirty="0">
                <a:solidFill>
                  <a:srgbClr val="004B70"/>
                </a:solidFill>
                <a:latin typeface="Arial" charset="0"/>
              </a:rPr>
              <a:t>[3] </a:t>
            </a:r>
            <a:r>
              <a:rPr lang="en-US" sz="1800" b="0" i="0" dirty="0">
                <a:solidFill>
                  <a:schemeClr val="tx1"/>
                </a:solidFill>
                <a:latin typeface="+mn-lt"/>
              </a:rPr>
              <a:t>	Explain the financial effects of the inventory cost flow assumptions.</a:t>
            </a: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0" dirty="0">
                <a:solidFill>
                  <a:srgbClr val="004B70"/>
                </a:solidFill>
                <a:latin typeface="Arial" charset="0"/>
              </a:rPr>
              <a:t>[4] </a:t>
            </a:r>
            <a:r>
              <a:rPr lang="en-US" sz="1800" b="0" i="0" dirty="0">
                <a:solidFill>
                  <a:schemeClr val="tx1"/>
                </a:solidFill>
                <a:latin typeface="+mn-lt"/>
              </a:rPr>
              <a:t>	Explain the lower-of-cost-or-market basis of accounting for inventories.</a:t>
            </a: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0" dirty="0">
                <a:solidFill>
                  <a:srgbClr val="004B70"/>
                </a:solidFill>
                <a:latin typeface="Arial" charset="0"/>
              </a:rPr>
              <a:t>[5] </a:t>
            </a:r>
            <a:r>
              <a:rPr lang="en-US" sz="1800" b="0" i="0" dirty="0">
                <a:solidFill>
                  <a:schemeClr val="tx1"/>
                </a:solidFill>
                <a:latin typeface="+mn-lt"/>
              </a:rPr>
              <a:t>	Indicate the effects of inventory errors on the financial statements.</a:t>
            </a: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defRPr/>
            </a:pPr>
            <a:r>
              <a:rPr lang="en-US" sz="1800" i="0" dirty="0">
                <a:solidFill>
                  <a:srgbClr val="004B70"/>
                </a:solidFill>
                <a:latin typeface="Arial" charset="0"/>
              </a:rPr>
              <a:t>[6] </a:t>
            </a:r>
            <a:r>
              <a:rPr lang="en-US" sz="1800" b="0" i="0" dirty="0">
                <a:solidFill>
                  <a:schemeClr val="tx1"/>
                </a:solidFill>
                <a:latin typeface="+mn-lt"/>
              </a:rPr>
              <a:t>	Compute and interpret the inventory turnover.</a:t>
            </a:r>
          </a:p>
        </p:txBody>
      </p:sp>
      <p:sp>
        <p:nvSpPr>
          <p:cNvPr id="6149" name="Rectangle 2051"/>
          <p:cNvSpPr>
            <a:spLocks noChangeArrowheads="1"/>
          </p:cNvSpPr>
          <p:nvPr/>
        </p:nvSpPr>
        <p:spPr bwMode="auto">
          <a:xfrm>
            <a:off x="1905000" y="800100"/>
            <a:ext cx="6934200" cy="647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i="0">
                <a:solidFill>
                  <a:srgbClr val="006699"/>
                </a:solidFill>
                <a:latin typeface="Verdana" pitchFamily="34" charset="0"/>
              </a:rPr>
              <a:t>Inventories</a:t>
            </a:r>
          </a:p>
        </p:txBody>
      </p:sp>
      <p:sp>
        <p:nvSpPr>
          <p:cNvPr id="3078" name="Line 15"/>
          <p:cNvSpPr>
            <a:spLocks noChangeShapeType="1"/>
          </p:cNvSpPr>
          <p:nvPr/>
        </p:nvSpPr>
        <p:spPr bwMode="auto">
          <a:xfrm>
            <a:off x="1676400" y="533400"/>
            <a:ext cx="0" cy="1143000"/>
          </a:xfrm>
          <a:prstGeom prst="line">
            <a:avLst/>
          </a:prstGeom>
          <a:noFill/>
          <a:ln w="28575" cap="sq">
            <a:solidFill>
              <a:srgbClr val="004B7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362200" y="4953000"/>
            <a:ext cx="2209800" cy="639763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6-12</a:t>
            </a:r>
          </a:p>
          <a:p>
            <a:pPr algn="r"/>
            <a:r>
              <a:rPr lang="en-US" sz="1200" b="0" i="0">
                <a:solidFill>
                  <a:schemeClr val="tx1"/>
                </a:solidFill>
                <a:latin typeface="Arial" charset="0"/>
              </a:rPr>
              <a:t>Use of cost flow methods in major U.S. companies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3962400" cy="33448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i="0">
                <a:solidFill>
                  <a:srgbClr val="003B76"/>
                </a:solidFill>
                <a:latin typeface="Arial" charset="0"/>
              </a:rPr>
              <a:t>Cost Flow Assumption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sz="2600" i="0">
                <a:solidFill>
                  <a:schemeClr val="tx1"/>
                </a:solidFill>
                <a:latin typeface="Arial" charset="0"/>
              </a:rPr>
              <a:t>does not need to be consistent with the physical movement of goods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20838"/>
            <a:ext cx="4114800" cy="4017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23559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2320925"/>
            <a:ext cx="7893050" cy="297338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533400" y="1258888"/>
            <a:ext cx="8001000" cy="49371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i="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Data for Houston Electronics’ Astro condensers.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7277100" y="1981200"/>
            <a:ext cx="1333500" cy="271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6-5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52400" y="5538788"/>
            <a:ext cx="8891588" cy="404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i="0">
                <a:solidFill>
                  <a:schemeClr val="tx1"/>
                </a:solidFill>
                <a:latin typeface="Arial" charset="0"/>
              </a:rPr>
              <a:t>(Beginning Inventory + Purchases) - Ending Inventory = Cost of Goods Sold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3400" y="1952625"/>
            <a:ext cx="7543800" cy="3228975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85800" lvl="1" indent="-457200">
              <a:lnSpc>
                <a:spcPct val="12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i="0">
                <a:solidFill>
                  <a:srgbClr val="000000"/>
                </a:solidFill>
                <a:latin typeface="Arial" charset="0"/>
              </a:rPr>
              <a:t>Costs of the earliest goods purchased </a:t>
            </a: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are the first to be recognized in determining cost of goods sold.</a:t>
            </a:r>
          </a:p>
          <a:p>
            <a:pPr marL="685800" lvl="1" indent="-457200">
              <a:lnSpc>
                <a:spcPct val="12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Often parallels actual physical flow of merchandise.</a:t>
            </a:r>
          </a:p>
          <a:p>
            <a:pPr marL="685800" lvl="1" indent="-457200">
              <a:lnSpc>
                <a:spcPct val="120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Companies determine the cost of the ending inventory by taking the unit cost of the most recent purchase and working backward until all units of inventory have been costed.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First-In, First-Out (FIFO)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25606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06613"/>
            <a:ext cx="7467600" cy="4024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 bwMode="auto">
          <a:xfrm>
            <a:off x="914400" y="2133600"/>
            <a:ext cx="7467600" cy="365125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COST OF GOODS AVAILABLE FOR SALE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7048500" y="1785938"/>
            <a:ext cx="1333500" cy="271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6-6</a:t>
            </a: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8229600" y="6445250"/>
            <a:ext cx="7620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  <a:latin typeface="Arial" charset="0"/>
              </a:rPr>
              <a:t>LO 2 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990600" y="5181600"/>
            <a:ext cx="3352800" cy="25558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707" name="Rectangle 27"/>
          <p:cNvSpPr>
            <a:spLocks noChangeArrowheads="1"/>
          </p:cNvSpPr>
          <p:nvPr/>
        </p:nvSpPr>
        <p:spPr bwMode="auto">
          <a:xfrm>
            <a:off x="990600" y="5459413"/>
            <a:ext cx="3352800" cy="2555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708" name="Rectangle 28"/>
          <p:cNvSpPr>
            <a:spLocks noChangeArrowheads="1"/>
          </p:cNvSpPr>
          <p:nvPr/>
        </p:nvSpPr>
        <p:spPr bwMode="auto">
          <a:xfrm>
            <a:off x="990600" y="5715000"/>
            <a:ext cx="3352800" cy="25558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713" name="Rectangle 33"/>
          <p:cNvSpPr>
            <a:spLocks noChangeArrowheads="1"/>
          </p:cNvSpPr>
          <p:nvPr/>
        </p:nvSpPr>
        <p:spPr bwMode="auto">
          <a:xfrm>
            <a:off x="4495800" y="5459413"/>
            <a:ext cx="3810000" cy="25558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714" name="Rectangle 34"/>
          <p:cNvSpPr>
            <a:spLocks noChangeArrowheads="1"/>
          </p:cNvSpPr>
          <p:nvPr/>
        </p:nvSpPr>
        <p:spPr bwMode="auto">
          <a:xfrm>
            <a:off x="4495800" y="5715000"/>
            <a:ext cx="3810000" cy="25558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26636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4267200"/>
            <a:ext cx="7467600" cy="365125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tabLst>
                <a:tab pos="1719263" algn="ctr"/>
                <a:tab pos="5254625" algn="ctr"/>
              </a:tabLst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STEP 1: ENDING INVENTORY 	STEP 2: COST OF GOODS SOLD</a:t>
            </a:r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7696200" y="4191000"/>
            <a:ext cx="0" cy="990600"/>
          </a:xfrm>
          <a:prstGeom prst="line">
            <a:avLst/>
          </a:prstGeom>
          <a:noFill/>
          <a:ln w="28575">
            <a:solidFill>
              <a:srgbClr val="B00000"/>
            </a:solidFill>
            <a:round/>
            <a:headEnd/>
            <a:tailEnd type="triangle" w="med" len="med"/>
          </a:ln>
          <a:effectLst/>
          <a:extLst/>
        </p:spPr>
        <p:txBody>
          <a:bodyPr lIns="90488" tIns="44450" rIns="90488" bIns="44450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9" name="Text Box 7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First-In, First-Out (FIFO)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3" grpId="0" animBg="1"/>
      <p:bldP spid="199707" grpId="0" animBg="1"/>
      <p:bldP spid="199708" grpId="0" animBg="1"/>
      <p:bldP spid="199713" grpId="0" animBg="1"/>
      <p:bldP spid="1997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7162800" y="1862138"/>
            <a:ext cx="1333500" cy="271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6-6</a:t>
            </a:r>
          </a:p>
        </p:txBody>
      </p:sp>
      <p:pic>
        <p:nvPicPr>
          <p:cNvPr id="2765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8001000" cy="3619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5334000" y="4708525"/>
            <a:ext cx="35052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09538"/>
            <a:r>
              <a:rPr lang="en-US" sz="1600" i="0">
                <a:solidFill>
                  <a:srgbClr val="0060A8"/>
                </a:solidFill>
                <a:latin typeface="Arial" charset="0"/>
              </a:rPr>
              <a:t>Helpful Hint  </a:t>
            </a: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Another way of</a:t>
            </a:r>
          </a:p>
          <a:p>
            <a:pPr marL="109538"/>
            <a:r>
              <a:rPr lang="en-US" sz="1600" b="0" i="0">
                <a:solidFill>
                  <a:schemeClr val="tx1"/>
                </a:solidFill>
                <a:latin typeface="Arial" charset="0"/>
              </a:rPr>
              <a:t>thinking about the calculation</a:t>
            </a:r>
          </a:p>
          <a:p>
            <a:pPr marL="109538"/>
            <a:r>
              <a:rPr lang="en-US" sz="1600" b="0" i="0">
                <a:solidFill>
                  <a:schemeClr val="tx1"/>
                </a:solidFill>
                <a:latin typeface="Arial" charset="0"/>
              </a:rPr>
              <a:t>of FIFO </a:t>
            </a:r>
            <a:r>
              <a:rPr lang="en-US" sz="1600" i="0">
                <a:solidFill>
                  <a:schemeClr val="tx1"/>
                </a:solidFill>
                <a:latin typeface="Arial" charset="0"/>
              </a:rPr>
              <a:t>ending inventory </a:t>
            </a: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is the</a:t>
            </a:r>
          </a:p>
          <a:p>
            <a:pPr marL="109538"/>
            <a:r>
              <a:rPr lang="en-US" sz="1600" b="0">
                <a:solidFill>
                  <a:schemeClr val="tx1"/>
                </a:solidFill>
                <a:latin typeface="Arial" charset="0"/>
              </a:rPr>
              <a:t>LISH assumption</a:t>
            </a: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—last in still here.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First-In, First-Out (FIFO)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860557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92150" lvl="1" indent="-457200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i="0" dirty="0">
                <a:solidFill>
                  <a:schemeClr val="tx1"/>
                </a:solidFill>
                <a:latin typeface="Arial" charset="0"/>
              </a:rPr>
              <a:t>Costs of the latest goods purchased</a:t>
            </a:r>
            <a:r>
              <a:rPr lang="en-US" sz="2100" b="0" i="0" dirty="0">
                <a:solidFill>
                  <a:schemeClr val="tx1"/>
                </a:solidFill>
                <a:latin typeface="Arial" charset="0"/>
              </a:rPr>
              <a:t> are the first to be recognized in determining cost of goods sold</a:t>
            </a:r>
            <a:r>
              <a:rPr lang="en-US" sz="2100" b="0" i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sz="21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28677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Last-In, First-Out (LIFO)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85988"/>
            <a:ext cx="7239000" cy="42910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6858000" y="1828800"/>
            <a:ext cx="1333500" cy="271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6-8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1066800" y="5365750"/>
            <a:ext cx="31242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1066800" y="5594350"/>
            <a:ext cx="31242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1066800" y="5813425"/>
            <a:ext cx="31242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1066800" y="6096000"/>
            <a:ext cx="31242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4419600" y="5584825"/>
            <a:ext cx="36576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4419600" y="5867400"/>
            <a:ext cx="36576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706" name="Text Box 23"/>
          <p:cNvSpPr txBox="1">
            <a:spLocks noChangeArrowheads="1"/>
          </p:cNvSpPr>
          <p:nvPr/>
        </p:nvSpPr>
        <p:spPr bwMode="auto">
          <a:xfrm>
            <a:off x="8382000" y="6369050"/>
            <a:ext cx="685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chemeClr val="bg2"/>
                </a:solidFill>
                <a:latin typeface="Arial" charset="0"/>
              </a:rPr>
              <a:t>LO 2</a:t>
            </a:r>
          </a:p>
        </p:txBody>
      </p:sp>
      <p:sp>
        <p:nvSpPr>
          <p:cNvPr id="2970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2149475"/>
            <a:ext cx="7239000" cy="365125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COST OF GOODS AVAILABLE FOR SALE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4343400"/>
            <a:ext cx="7239000" cy="365125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tabLst>
                <a:tab pos="1719263" algn="ctr"/>
                <a:tab pos="5254625" algn="ctr"/>
              </a:tabLst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STEP 1: ENDING INVENTORY 	STEP 2: COST OF GOODS SOLD</a:t>
            </a:r>
          </a:p>
        </p:txBody>
      </p:sp>
      <p:sp>
        <p:nvSpPr>
          <p:cNvPr id="29711" name="Text Box 25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Last-In, First-Out (LIFO)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4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54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5" grpId="0" animBg="1"/>
      <p:bldP spid="254986" grpId="0" animBg="1"/>
      <p:bldP spid="254987" grpId="0" animBg="1"/>
      <p:bldP spid="254988" grpId="0" animBg="1"/>
      <p:bldP spid="254989" grpId="0" animBg="1"/>
      <p:bldP spid="2549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848600" cy="35544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0723" name="Rectangle 15"/>
          <p:cNvSpPr>
            <a:spLocks noChangeArrowheads="1"/>
          </p:cNvSpPr>
          <p:nvPr/>
        </p:nvSpPr>
        <p:spPr bwMode="auto">
          <a:xfrm>
            <a:off x="1600200" y="5257800"/>
            <a:ext cx="1333500" cy="271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6-8</a:t>
            </a:r>
          </a:p>
        </p:txBody>
      </p:sp>
      <p:sp>
        <p:nvSpPr>
          <p:cNvPr id="30724" name="Rectangle 16"/>
          <p:cNvSpPr>
            <a:spLocks noChangeArrowheads="1"/>
          </p:cNvSpPr>
          <p:nvPr/>
        </p:nvSpPr>
        <p:spPr bwMode="auto">
          <a:xfrm>
            <a:off x="5257800" y="2057400"/>
            <a:ext cx="35814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09538"/>
            <a:r>
              <a:rPr lang="en-US" sz="1600" i="0">
                <a:solidFill>
                  <a:srgbClr val="0060A8"/>
                </a:solidFill>
                <a:latin typeface="Arial" charset="0"/>
              </a:rPr>
              <a:t>Helpful Hint  </a:t>
            </a: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Another way of</a:t>
            </a:r>
          </a:p>
          <a:p>
            <a:pPr marL="109538"/>
            <a:r>
              <a:rPr lang="en-US" sz="1600" b="0" i="0">
                <a:solidFill>
                  <a:schemeClr val="tx1"/>
                </a:solidFill>
                <a:latin typeface="Arial" charset="0"/>
              </a:rPr>
              <a:t>thinking about the calculation</a:t>
            </a:r>
          </a:p>
          <a:p>
            <a:pPr marL="109538"/>
            <a:r>
              <a:rPr lang="en-US" sz="1600" b="0" i="0">
                <a:solidFill>
                  <a:schemeClr val="tx1"/>
                </a:solidFill>
                <a:latin typeface="Arial" charset="0"/>
              </a:rPr>
              <a:t>of LIFO </a:t>
            </a:r>
            <a:r>
              <a:rPr lang="en-US" sz="1600" i="0">
                <a:solidFill>
                  <a:schemeClr val="tx1"/>
                </a:solidFill>
                <a:latin typeface="Arial" charset="0"/>
              </a:rPr>
              <a:t>ending inventory</a:t>
            </a:r>
            <a:r>
              <a:rPr lang="en-US" sz="1600" b="0" i="0">
                <a:solidFill>
                  <a:schemeClr val="tx1"/>
                </a:solidFill>
                <a:latin typeface="Arial" charset="0"/>
              </a:rPr>
              <a:t> is the</a:t>
            </a:r>
          </a:p>
          <a:p>
            <a:pPr marL="109538"/>
            <a:r>
              <a:rPr lang="en-US" sz="1600" b="0" i="0">
                <a:solidFill>
                  <a:schemeClr val="tx1"/>
                </a:solidFill>
                <a:latin typeface="Arial" charset="0"/>
              </a:rPr>
              <a:t>FISH assumption—first in still here.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25"/>
          <p:cNvSpPr txBox="1">
            <a:spLocks noChangeArrowheads="1"/>
          </p:cNvSpPr>
          <p:nvPr/>
        </p:nvSpPr>
        <p:spPr bwMode="auto">
          <a:xfrm>
            <a:off x="533400" y="1295400"/>
            <a:ext cx="6843713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Last-In, First-Out (LIFO)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1919288"/>
            <a:ext cx="7543800" cy="1890712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92150" lvl="1" indent="-457200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Allocates cost of goods available for sale on the basis of </a:t>
            </a:r>
            <a:r>
              <a:rPr lang="en-US" sz="2100" i="0">
                <a:solidFill>
                  <a:schemeClr val="tx1"/>
                </a:solidFill>
                <a:latin typeface="Arial" charset="0"/>
              </a:rPr>
              <a:t>weighted-average unit cost</a:t>
            </a: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 incurred.</a:t>
            </a:r>
          </a:p>
          <a:p>
            <a:pPr marL="692150" lvl="1" indent="-457200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Applies weighted-average unit cost to the </a:t>
            </a:r>
            <a:r>
              <a:rPr lang="en-US" sz="2100" i="0">
                <a:solidFill>
                  <a:schemeClr val="tx1"/>
                </a:solidFill>
                <a:latin typeface="Arial" charset="0"/>
              </a:rPr>
              <a:t>units on hand</a:t>
            </a: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 to determine cost of the ending inventory.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Average-Cost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46300"/>
            <a:ext cx="7248525" cy="38735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811963" y="1798638"/>
            <a:ext cx="1417637" cy="271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6-11</a:t>
            </a:r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1066800" y="5651500"/>
            <a:ext cx="31242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4495800" y="5118100"/>
            <a:ext cx="3581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4495800" y="5422900"/>
            <a:ext cx="3581400" cy="2286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Text Box 5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Average-Cost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2149475"/>
            <a:ext cx="7239000" cy="365125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COST OF GOODS AVAILABLE FOR SALE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4324350"/>
            <a:ext cx="7239000" cy="366713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tabLst>
                <a:tab pos="1719263" algn="ctr"/>
                <a:tab pos="5254625" algn="ctr"/>
              </a:tabLst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STEP 1: ENDING INVENTORY 	STEP 2: COST OF GOODS SOLD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3" grpId="0" animBg="1"/>
      <p:bldP spid="257034" grpId="0" animBg="1"/>
      <p:bldP spid="257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927225"/>
            <a:ext cx="8705850" cy="2644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7171" name="Rectangle 2051"/>
          <p:cNvSpPr>
            <a:spLocks noChangeArrowheads="1"/>
          </p:cNvSpPr>
          <p:nvPr/>
        </p:nvSpPr>
        <p:spPr bwMode="auto">
          <a:xfrm>
            <a:off x="533400" y="609600"/>
            <a:ext cx="6934200" cy="708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46038" bIns="46038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4000" i="0">
                <a:solidFill>
                  <a:srgbClr val="006699"/>
                </a:solidFill>
                <a:latin typeface="Verdana" pitchFamily="34" charset="0"/>
              </a:rPr>
              <a:t>Preview of Chapter 6</a:t>
            </a:r>
            <a:endParaRPr lang="en-US" i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4101" name="Oval 9"/>
          <p:cNvSpPr>
            <a:spLocks noChangeArrowheads="1"/>
          </p:cNvSpPr>
          <p:nvPr/>
        </p:nvSpPr>
        <p:spPr bwMode="auto">
          <a:xfrm>
            <a:off x="4222750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5260975" y="6162675"/>
            <a:ext cx="73025" cy="71438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524750" cy="35750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3795" name="Rectangle 16"/>
          <p:cNvSpPr>
            <a:spLocks noChangeArrowheads="1"/>
          </p:cNvSpPr>
          <p:nvPr/>
        </p:nvSpPr>
        <p:spPr bwMode="auto">
          <a:xfrm>
            <a:off x="6811963" y="1798638"/>
            <a:ext cx="1417637" cy="271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6-11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547688" y="1295400"/>
            <a:ext cx="6843712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chemeClr val="tx1"/>
                </a:solidFill>
                <a:latin typeface="Arial" charset="0"/>
              </a:rPr>
              <a:t>Average-Cost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1219200"/>
            <a:ext cx="6705600" cy="520700"/>
          </a:xfrm>
          <a:prstGeom prst="rect">
            <a:avLst/>
          </a:prstGeom>
          <a:solidFill>
            <a:srgbClr val="FFFFFF"/>
          </a:solidFill>
          <a:ln w="12700" algn="ctr"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300" smtClean="0">
                <a:effectLst/>
              </a:rPr>
              <a:t>Comparative effects of cost flow methods</a:t>
            </a:r>
          </a:p>
        </p:txBody>
      </p:sp>
      <p:sp>
        <p:nvSpPr>
          <p:cNvPr id="34819" name="Text Box 36"/>
          <p:cNvSpPr txBox="1">
            <a:spLocks noChangeArrowheads="1"/>
          </p:cNvSpPr>
          <p:nvPr/>
        </p:nvSpPr>
        <p:spPr bwMode="auto">
          <a:xfrm>
            <a:off x="1371600" y="6400800"/>
            <a:ext cx="7620000" cy="3381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3  Explain the financial effects of inventory cost flow assumptions.</a:t>
            </a:r>
          </a:p>
        </p:txBody>
      </p:sp>
      <p:sp>
        <p:nvSpPr>
          <p:cNvPr id="34820" name="Rectangle 41"/>
          <p:cNvSpPr>
            <a:spLocks noChangeArrowheads="1"/>
          </p:cNvSpPr>
          <p:nvPr/>
        </p:nvSpPr>
        <p:spPr bwMode="auto">
          <a:xfrm>
            <a:off x="7192963" y="1481138"/>
            <a:ext cx="1417637" cy="271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6-13</a:t>
            </a:r>
          </a:p>
        </p:txBody>
      </p:sp>
      <p:pic>
        <p:nvPicPr>
          <p:cNvPr id="34821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986713" cy="4338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609600" y="1828800"/>
            <a:ext cx="7986713" cy="609600"/>
          </a:xfrm>
          <a:prstGeom prst="rect">
            <a:avLst/>
          </a:prstGeom>
          <a:solidFill>
            <a:schemeClr val="tx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HOUSTON ELECTRONICS</a:t>
            </a:r>
          </a:p>
          <a:p>
            <a:pPr algn="ctr">
              <a:defRPr/>
            </a:pPr>
            <a:r>
              <a:rPr lang="en-US" sz="1600" i="0" dirty="0">
                <a:solidFill>
                  <a:schemeClr val="accent3"/>
                </a:solidFill>
                <a:latin typeface="+mn-lt"/>
              </a:rPr>
              <a:t>Condensed Income Statements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Financial Statement and Tax Effects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buSzPct val="80000"/>
              <a:defRPr/>
            </a:pPr>
            <a:r>
              <a:rPr lang="en-US" i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Using Cost Flow Methods Consistently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33400" y="1939925"/>
            <a:ext cx="7924800" cy="1773238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92150" lvl="1" indent="-457200"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Method should be used consistently, enhances comparability.</a:t>
            </a:r>
          </a:p>
          <a:p>
            <a:pPr marL="692150" lvl="1" indent="-457200">
              <a:lnSpc>
                <a:spcPct val="120000"/>
              </a:lnSpc>
              <a:spcBef>
                <a:spcPct val="25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Although consistency is preferred, a company may change its inventory costing method.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35845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38" y="4144963"/>
            <a:ext cx="7218362" cy="1981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477000" y="3733800"/>
            <a:ext cx="2057400" cy="668338"/>
          </a:xfrm>
          <a:prstGeom prst="rect">
            <a:avLst/>
          </a:prstGeom>
          <a:solidFill>
            <a:schemeClr val="bg1"/>
          </a:solidFill>
          <a:ln w="28575" cap="sq" algn="ctr">
            <a:solidFill>
              <a:srgbClr val="B2B2B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6-15</a:t>
            </a:r>
          </a:p>
          <a:p>
            <a:r>
              <a:rPr lang="en-US" sz="1200" i="0">
                <a:solidFill>
                  <a:schemeClr val="tx1"/>
                </a:solidFill>
                <a:latin typeface="Arial" charset="0"/>
              </a:rPr>
              <a:t>Disclosure of change in cost flow method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1828800"/>
            <a:ext cx="8001000" cy="3657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The cost flow method that often parallels the actual physical flow of merchandise is the: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FIFO method.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LIFO method.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average cost method.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gross profit method.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57200" y="1295400"/>
            <a:ext cx="533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i="0">
                <a:solidFill>
                  <a:srgbClr val="800000"/>
                </a:solidFill>
                <a:latin typeface="Arial" charset="0"/>
              </a:rPr>
              <a:t>Review Question</a:t>
            </a:r>
          </a:p>
        </p:txBody>
      </p:sp>
      <p:sp>
        <p:nvSpPr>
          <p:cNvPr id="36868" name="Text Box 36"/>
          <p:cNvSpPr txBox="1">
            <a:spLocks noChangeArrowheads="1"/>
          </p:cNvSpPr>
          <p:nvPr/>
        </p:nvSpPr>
        <p:spPr bwMode="auto">
          <a:xfrm>
            <a:off x="1371600" y="6400800"/>
            <a:ext cx="7620000" cy="3381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3  Explain the financial effects of inventory cost flow assumptions.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800" y="2819400"/>
            <a:ext cx="2667000" cy="53340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2000" b="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1828800"/>
            <a:ext cx="7620000" cy="3657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In a period of inflation, the cost flow method that results in the lowest income taxes is the: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FIFO method.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LIFO method.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average cost method. 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gross profit method.</a:t>
            </a:r>
          </a:p>
        </p:txBody>
      </p:sp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457200" y="1295400"/>
            <a:ext cx="53340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i="0">
                <a:solidFill>
                  <a:srgbClr val="800000"/>
                </a:solidFill>
                <a:latin typeface="Arial" charset="0"/>
              </a:rPr>
              <a:t>Review Question</a:t>
            </a:r>
          </a:p>
        </p:txBody>
      </p:sp>
      <p:sp>
        <p:nvSpPr>
          <p:cNvPr id="37892" name="Rectangle 14"/>
          <p:cNvSpPr>
            <a:spLocks noChangeArrowheads="1"/>
          </p:cNvSpPr>
          <p:nvPr/>
        </p:nvSpPr>
        <p:spPr bwMode="auto">
          <a:xfrm>
            <a:off x="5181600" y="3267075"/>
            <a:ext cx="2743200" cy="24479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 i="0">
                <a:solidFill>
                  <a:srgbClr val="B00000"/>
                </a:solidFill>
                <a:latin typeface="Arial" charset="0"/>
              </a:rPr>
              <a:t>Helpful Hint</a:t>
            </a:r>
            <a:r>
              <a:rPr lang="en-US" sz="1400" i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 b="0" i="0">
                <a:solidFill>
                  <a:schemeClr val="tx1"/>
                </a:solidFill>
                <a:latin typeface="Arial" charset="0"/>
              </a:rPr>
              <a:t>A tax rule,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often referred to as the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LIFO</a:t>
            </a:r>
          </a:p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conformity rule</a:t>
            </a:r>
            <a:r>
              <a:rPr lang="en-US" sz="1400" b="0" i="0">
                <a:solidFill>
                  <a:schemeClr val="tx1"/>
                </a:solidFill>
                <a:latin typeface="Arial" charset="0"/>
              </a:rPr>
              <a:t>, requires that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if companies use LIFO for tax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purposes, they must also use it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for financial reporting purposes. This means that if a company chooses the LIFO method to reduce its tax bills, it will also have to report lower net income in its financial statements.</a:t>
            </a:r>
          </a:p>
        </p:txBody>
      </p: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1371600" y="6400800"/>
            <a:ext cx="7620000" cy="33813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3  Explain the financial effects of inventory cost flow assumptions.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37895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85800" y="3352800"/>
            <a:ext cx="2667000" cy="53340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2000" b="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rgbClr val="00007F"/>
                </a:solidFill>
                <a:latin typeface="Arial" charset="0"/>
              </a:rPr>
              <a:t>Lower-of-Cost-or-Market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343400" y="6248400"/>
            <a:ext cx="46482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4  Explain the lower-of-cost-or-market basis of accounting for inventories.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533400" y="1939925"/>
            <a:ext cx="7924800" cy="2487613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SzPct val="80000"/>
            </a:pP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When the value of inventory is lower than its cost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Companies </a:t>
            </a:r>
            <a:r>
              <a:rPr lang="en-US" sz="2000" i="0">
                <a:solidFill>
                  <a:schemeClr val="tx1"/>
                </a:solidFill>
                <a:latin typeface="Arial" charset="0"/>
              </a:rPr>
              <a:t>“write down”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the inventory to its market value in the period in which the price decline occurs. 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i="0">
                <a:solidFill>
                  <a:schemeClr val="tx1"/>
                </a:solidFill>
                <a:latin typeface="Arial" charset="0"/>
              </a:rPr>
              <a:t>Market value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= </a:t>
            </a:r>
            <a:r>
              <a:rPr lang="en-US" sz="2000" i="0">
                <a:solidFill>
                  <a:schemeClr val="hlink"/>
                </a:solidFill>
                <a:latin typeface="Arial" charset="0"/>
              </a:rPr>
              <a:t>Replacement Cost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Example of </a:t>
            </a:r>
            <a:r>
              <a:rPr lang="en-US" sz="2000" i="0">
                <a:solidFill>
                  <a:schemeClr val="tx1"/>
                </a:solidFill>
                <a:latin typeface="Arial" charset="0"/>
              </a:rPr>
              <a:t>conservatism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5638800" y="4133850"/>
            <a:ext cx="2667000" cy="1809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400" i="0">
                <a:solidFill>
                  <a:schemeClr val="hlink"/>
                </a:solidFill>
                <a:latin typeface="Arial" charset="0"/>
              </a:rPr>
              <a:t>International Note</a:t>
            </a:r>
            <a:r>
              <a:rPr lang="en-US" sz="1400" b="0" i="0">
                <a:solidFill>
                  <a:schemeClr val="tx1"/>
                </a:solidFill>
                <a:latin typeface="Arial" charset="0"/>
              </a:rPr>
              <a:t>  Under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U.S. GAAP, companies cannot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reverse inventory write-downs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if inventory increases in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value in subsequent periods.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IFRS permits companies to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reverse write-downs in some</a:t>
            </a:r>
          </a:p>
          <a:p>
            <a:r>
              <a:rPr lang="en-US" sz="1400" b="0" i="0">
                <a:solidFill>
                  <a:schemeClr val="tx1"/>
                </a:solidFill>
                <a:latin typeface="Arial" charset="0"/>
              </a:rPr>
              <a:t>circumstances.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4343400" y="6248400"/>
            <a:ext cx="46482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4  Explain the lower-of-cost-or-market basis of accounting for inventories.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533400" y="1890713"/>
            <a:ext cx="7772400" cy="86042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i="0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  Assume that Ken Tuckie TV has the following lines of merchandise with costs and market values as indicated.</a:t>
            </a:r>
          </a:p>
        </p:txBody>
      </p:sp>
      <p:sp>
        <p:nvSpPr>
          <p:cNvPr id="40964" name="Text Box 19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rgbClr val="003B76"/>
                </a:solidFill>
                <a:latin typeface="Arial" charset="0"/>
              </a:rPr>
              <a:t>Lower-of-Cost-or-Market</a:t>
            </a:r>
          </a:p>
        </p:txBody>
      </p:sp>
      <p:pic>
        <p:nvPicPr>
          <p:cNvPr id="4096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16300"/>
            <a:ext cx="8153400" cy="219233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6" name="Text Box 21"/>
          <p:cNvSpPr txBox="1">
            <a:spLocks noChangeArrowheads="1"/>
          </p:cNvSpPr>
          <p:nvPr/>
        </p:nvSpPr>
        <p:spPr bwMode="auto">
          <a:xfrm>
            <a:off x="7345363" y="3048000"/>
            <a:ext cx="1417637" cy="271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6-16</a:t>
            </a:r>
          </a:p>
        </p:txBody>
      </p:sp>
      <p:sp>
        <p:nvSpPr>
          <p:cNvPr id="4097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5  Indicate the effects of inventory errors on the financial statements.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7924800" cy="2635250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SzPct val="80000"/>
            </a:pPr>
            <a:r>
              <a:rPr lang="en-US" sz="2300" i="0">
                <a:solidFill>
                  <a:schemeClr val="tx1"/>
                </a:solidFill>
                <a:latin typeface="Arial" charset="0"/>
              </a:rPr>
              <a:t>Common Cause:</a:t>
            </a:r>
          </a:p>
          <a:p>
            <a:pPr marL="692150" lvl="1" indent="-45720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Failure to count or price inventory correctly. </a:t>
            </a:r>
          </a:p>
          <a:p>
            <a:pPr marL="692150" lvl="1" indent="-45720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Not properly recognizing the transfer of legal title to goods in transit.</a:t>
            </a:r>
          </a:p>
          <a:p>
            <a:pPr marL="692150" lvl="1" indent="-457200">
              <a:lnSpc>
                <a:spcPct val="12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Errors affect both the income statement and balance sheet.</a:t>
            </a: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Errors</a:t>
            </a:r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924800" cy="808038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Inventory errors affect the computation of cost of goods sold and net income.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7845425" cy="87153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6873875" y="4148138"/>
            <a:ext cx="14319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6-18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6873875" y="2667000"/>
            <a:ext cx="1431925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6-17</a:t>
            </a:r>
          </a:p>
        </p:txBody>
      </p:sp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5  Indicate the effects of inventory errors on the financial statements.</a:t>
            </a:r>
          </a:p>
        </p:txBody>
      </p:sp>
      <p:sp>
        <p:nvSpPr>
          <p:cNvPr id="43015" name="Line 13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buSzPct val="80000"/>
              <a:defRPr/>
            </a:pPr>
            <a:r>
              <a:rPr lang="en-US" sz="2800" i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Income Statement Effects</a:t>
            </a:r>
          </a:p>
        </p:txBody>
      </p:sp>
      <p:pic>
        <p:nvPicPr>
          <p:cNvPr id="4301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89450"/>
            <a:ext cx="7239000" cy="1649413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Errors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772400" cy="4005263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SzPct val="80000"/>
            </a:pPr>
            <a:r>
              <a:rPr lang="en-US" sz="2200" i="0">
                <a:solidFill>
                  <a:schemeClr val="tx1"/>
                </a:solidFill>
                <a:latin typeface="Arial" charset="0"/>
              </a:rPr>
              <a:t>Inventory errors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 affect the computation of cost of goods sold and net income </a:t>
            </a:r>
            <a:r>
              <a:rPr lang="en-US" sz="2200" i="0">
                <a:solidFill>
                  <a:srgbClr val="800000"/>
                </a:solidFill>
                <a:latin typeface="Arial" charset="0"/>
              </a:rPr>
              <a:t>in two periods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An error in ending inventory of the current period will have a </a:t>
            </a:r>
            <a:r>
              <a:rPr lang="en-US" sz="2000" i="0">
                <a:solidFill>
                  <a:schemeClr val="tx1"/>
                </a:solidFill>
                <a:latin typeface="Arial" charset="0"/>
              </a:rPr>
              <a:t>reverse effect on net income of the next accounting period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Over the two years, the total net income is correct because the errors </a:t>
            </a:r>
            <a:r>
              <a:rPr lang="en-US" sz="2000" i="0">
                <a:solidFill>
                  <a:schemeClr val="tx1"/>
                </a:solidFill>
                <a:latin typeface="Arial" charset="0"/>
              </a:rPr>
              <a:t>offset each other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692150" lvl="1" indent="-457200">
              <a:lnSpc>
                <a:spcPct val="120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Ending inventory depends entirely on the accuracy of taking and costing the inventory.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5  Indicate the effects of inventory errors on the financial statements.</a:t>
            </a:r>
          </a:p>
        </p:txBody>
      </p:sp>
      <p:sp>
        <p:nvSpPr>
          <p:cNvPr id="44036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rgbClr val="00007F"/>
                </a:solidFill>
                <a:latin typeface="Arial" charset="0"/>
              </a:rPr>
              <a:t>Income Statement Effects</a:t>
            </a: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Errors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7772400" cy="50958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10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 i="0">
                <a:solidFill>
                  <a:schemeClr val="tx1"/>
                </a:solidFill>
                <a:latin typeface="Arial" charset="0"/>
              </a:rPr>
              <a:t>Physical Inventory taken for two reasons: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7848600" cy="354488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95000"/>
            </a:pPr>
            <a:r>
              <a:rPr lang="en-US" sz="2300" i="0">
                <a:solidFill>
                  <a:srgbClr val="800000"/>
                </a:solidFill>
                <a:latin typeface="Arial" charset="0"/>
              </a:rPr>
              <a:t>Perpetual System</a:t>
            </a:r>
          </a:p>
          <a:p>
            <a:pPr marL="800100" lvl="1" indent="-45720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Check accuracy of inventory records.</a:t>
            </a:r>
          </a:p>
          <a:p>
            <a:pPr marL="800100" lvl="1" indent="-45720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Determine amount of inventory lost due to wasted raw materials, shoplifting, or employee theft.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95000"/>
            </a:pPr>
            <a:r>
              <a:rPr lang="en-US" sz="2300" i="0">
                <a:solidFill>
                  <a:srgbClr val="800000"/>
                </a:solidFill>
                <a:latin typeface="Arial" charset="0"/>
              </a:rPr>
              <a:t>Periodic System</a:t>
            </a:r>
          </a:p>
          <a:p>
            <a:pPr marL="800100" lvl="1" indent="-45720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Determine the inventory on hand.</a:t>
            </a:r>
          </a:p>
          <a:p>
            <a:pPr marL="800100" lvl="1" indent="-45720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FontTx/>
              <a:buAutoNum type="arabicPeriod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Determine the cost of goods sold for the period.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990600" y="6369050"/>
            <a:ext cx="80010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1 Determine how to classify inventory and inventory quantities.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Determining Inventory Quantities</a:t>
            </a:r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6"/>
          <p:cNvGraphicFramePr>
            <a:graphicFrameLocks noChangeAspect="1"/>
          </p:cNvGraphicFramePr>
          <p:nvPr/>
        </p:nvGraphicFramePr>
        <p:xfrm>
          <a:off x="609600" y="1295400"/>
          <a:ext cx="7924800" cy="3854450"/>
        </p:xfrm>
        <a:graphic>
          <a:graphicData uri="http://schemas.openxmlformats.org/presentationml/2006/ole">
            <p:oleObj spid="_x0000_s45058" name="Worksheet" r:id="rId4" imgW="4591154" imgH="2390802" progId="Excel.Sheet.8">
              <p:embed/>
            </p:oleObj>
          </a:graphicData>
        </a:graphic>
      </p:graphicFrame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3657600" y="5422900"/>
            <a:ext cx="19050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i="0">
                <a:solidFill>
                  <a:srgbClr val="800000"/>
                </a:solidFill>
                <a:latin typeface="Arial" charset="0"/>
              </a:rPr>
              <a:t>($3,000)</a:t>
            </a:r>
          </a:p>
          <a:p>
            <a:pPr algn="ctr"/>
            <a:r>
              <a:rPr lang="en-US" sz="1600" i="0">
                <a:solidFill>
                  <a:schemeClr val="tx1"/>
                </a:solidFill>
                <a:latin typeface="Arial" charset="0"/>
              </a:rPr>
              <a:t>Net Income understated</a:t>
            </a: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6324600" y="5410200"/>
            <a:ext cx="19050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i="0">
                <a:solidFill>
                  <a:schemeClr val="tx1"/>
                </a:solidFill>
                <a:latin typeface="Arial" charset="0"/>
              </a:rPr>
              <a:t>$3,000</a:t>
            </a:r>
          </a:p>
          <a:p>
            <a:pPr algn="ctr"/>
            <a:r>
              <a:rPr lang="en-US" sz="1600" i="0">
                <a:solidFill>
                  <a:schemeClr val="tx1"/>
                </a:solidFill>
                <a:latin typeface="Arial" charset="0"/>
              </a:rPr>
              <a:t>Net Income overstated</a:t>
            </a:r>
          </a:p>
        </p:txBody>
      </p:sp>
      <p:sp>
        <p:nvSpPr>
          <p:cNvPr id="45061" name="AutoShape 10"/>
          <p:cNvSpPr>
            <a:spLocks/>
          </p:cNvSpPr>
          <p:nvPr/>
        </p:nvSpPr>
        <p:spPr bwMode="auto">
          <a:xfrm rot="5400000">
            <a:off x="4495800" y="3962400"/>
            <a:ext cx="228600" cy="2514600"/>
          </a:xfrm>
          <a:prstGeom prst="rightBrace">
            <a:avLst>
              <a:gd name="adj1" fmla="val 91667"/>
              <a:gd name="adj2" fmla="val 50000"/>
            </a:avLst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0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2" name="AutoShape 11"/>
          <p:cNvSpPr>
            <a:spLocks/>
          </p:cNvSpPr>
          <p:nvPr/>
        </p:nvSpPr>
        <p:spPr bwMode="auto">
          <a:xfrm rot="5400000">
            <a:off x="7162800" y="3962400"/>
            <a:ext cx="228600" cy="2514600"/>
          </a:xfrm>
          <a:prstGeom prst="rightBrace">
            <a:avLst>
              <a:gd name="adj1" fmla="val 91667"/>
              <a:gd name="adj2" fmla="val 50000"/>
            </a:avLst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0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63" name="Rectangle 12"/>
          <p:cNvSpPr>
            <a:spLocks noChangeArrowheads="1"/>
          </p:cNvSpPr>
          <p:nvPr/>
        </p:nvSpPr>
        <p:spPr bwMode="auto">
          <a:xfrm>
            <a:off x="228600" y="5394325"/>
            <a:ext cx="2971800" cy="730250"/>
          </a:xfrm>
          <a:prstGeom prst="rect">
            <a:avLst/>
          </a:prstGeom>
          <a:solidFill>
            <a:srgbClr val="F6E27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Combined income for    2-year period is correct.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442913" y="1404938"/>
            <a:ext cx="14319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6-19</a:t>
            </a:r>
          </a:p>
        </p:txBody>
      </p:sp>
      <p:sp>
        <p:nvSpPr>
          <p:cNvPr id="45065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5  Indicate the effects of inventory errors on the financial statements.</a:t>
            </a:r>
          </a:p>
        </p:txBody>
      </p:sp>
      <p:sp>
        <p:nvSpPr>
          <p:cNvPr id="45066" name="Line 1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3200400" y="2924175"/>
            <a:ext cx="5410200" cy="762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506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Errors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" y="1905000"/>
            <a:ext cx="8001000" cy="3657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Understating ending inventory will overstate:  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assets.  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cost of goods sold. 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net income.  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sz="2300" b="0" i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owner's equity.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457200" y="1295400"/>
            <a:ext cx="533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000" i="0">
                <a:solidFill>
                  <a:srgbClr val="800000"/>
                </a:solidFill>
                <a:latin typeface="Arial" charset="0"/>
              </a:rPr>
              <a:t>Question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5  Indicate the effects of inventory errors on the financial statements.</a:t>
            </a:r>
          </a:p>
        </p:txBody>
      </p:sp>
      <p:sp>
        <p:nvSpPr>
          <p:cNvPr id="46085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Errors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85800" y="3100388"/>
            <a:ext cx="3276600" cy="533400"/>
          </a:xfrm>
          <a:prstGeom prst="roundRect">
            <a:avLst>
              <a:gd name="adj" fmla="val 16667"/>
            </a:avLst>
          </a:prstGeom>
          <a:noFill/>
          <a:ln w="38100" cap="sq" algn="ctr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sz="2000" b="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5  Indicate the effects of inventory errors on the financial statements.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924800" cy="895350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5000"/>
              </a:spcBef>
              <a:spcAft>
                <a:spcPct val="20000"/>
              </a:spcAft>
              <a:buSzPct val="80000"/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Effect of inventory errors on the balance sheet is determined by using the basic accounting equation:.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7845425" cy="87153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7254875" y="2973388"/>
            <a:ext cx="14319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6-17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7254875" y="4452938"/>
            <a:ext cx="14319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6-20</a:t>
            </a:r>
          </a:p>
        </p:txBody>
      </p:sp>
      <p:sp>
        <p:nvSpPr>
          <p:cNvPr id="47111" name="Line 1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rgbClr val="00007F"/>
                </a:solidFill>
                <a:latin typeface="Arial" charset="0"/>
              </a:rPr>
              <a:t>Balance Sheet Effects</a:t>
            </a:r>
          </a:p>
        </p:txBody>
      </p:sp>
      <p:pic>
        <p:nvPicPr>
          <p:cNvPr id="471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0600"/>
            <a:ext cx="8153400" cy="12350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14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Errors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924800" cy="3832225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400" i="0">
                <a:solidFill>
                  <a:schemeClr val="tx1"/>
                </a:solidFill>
                <a:latin typeface="Arial" charset="0"/>
              </a:rPr>
              <a:t>Balance Sheet</a:t>
            </a:r>
            <a:r>
              <a:rPr lang="en-US" sz="2400" b="0" i="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Inventory classified as current asset.</a:t>
            </a:r>
            <a:r>
              <a:rPr lang="en-US" sz="2300" b="0" i="0">
                <a:solidFill>
                  <a:schemeClr val="tx1"/>
                </a:solidFill>
                <a:latin typeface="Arial" charset="0"/>
              </a:rPr>
              <a:t>  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400" i="0">
                <a:solidFill>
                  <a:schemeClr val="tx1"/>
                </a:solidFill>
                <a:latin typeface="Arial" charset="0"/>
              </a:rPr>
              <a:t>Income Statement</a:t>
            </a:r>
            <a:r>
              <a:rPr lang="en-US" sz="2400" b="0" i="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Cost of goods sold subtracted from sales.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SzPct val="80000"/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There also should be disclosure of 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SzPct val="95000"/>
              <a:buFontTx/>
              <a:buAutoNum type="arabicParenR"/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major inventory classifications,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SzPct val="95000"/>
              <a:buFontTx/>
              <a:buAutoNum type="arabicParenR"/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basis of accounting (cost or LCM), and 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SzPct val="95000"/>
              <a:buFontTx/>
              <a:buAutoNum type="arabicParenR"/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costing method (FIFO, LIFO, or average).</a:t>
            </a: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Statement Presentation and Analysis</a:t>
            </a:r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rgbClr val="00007F"/>
                </a:solidFill>
                <a:latin typeface="Arial" charset="0"/>
              </a:rPr>
              <a:t>Presentation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7924800" cy="2859088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SzPct val="80000"/>
            </a:pPr>
            <a:r>
              <a:rPr lang="en-US" sz="2300" i="0">
                <a:solidFill>
                  <a:schemeClr val="tx1"/>
                </a:solidFill>
                <a:latin typeface="Arial" charset="0"/>
              </a:rPr>
              <a:t>Inventory management</a:t>
            </a:r>
            <a:r>
              <a:rPr lang="en-US" sz="2300" b="0" i="0">
                <a:solidFill>
                  <a:schemeClr val="tx1"/>
                </a:solidFill>
                <a:latin typeface="Arial" charset="0"/>
              </a:rPr>
              <a:t> is a double-edged sword</a:t>
            </a:r>
          </a:p>
          <a:p>
            <a:pPr marL="685800" lvl="1" indent="-457200">
              <a:lnSpc>
                <a:spcPct val="125000"/>
              </a:lnSpc>
              <a:spcBef>
                <a:spcPct val="50000"/>
              </a:spcBef>
              <a:buSzPct val="95000"/>
              <a:buFontTx/>
              <a:buAutoNum type="arabicPeriod"/>
            </a:pPr>
            <a:r>
              <a:rPr lang="en-US" sz="2100" i="0">
                <a:solidFill>
                  <a:schemeClr val="tx1"/>
                </a:solidFill>
                <a:latin typeface="Arial" charset="0"/>
              </a:rPr>
              <a:t>High Inventory Levels</a:t>
            </a: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 - may incur high carrying costs (e.g., investment, storage, insurance, obsolescence, and damage).</a:t>
            </a:r>
          </a:p>
          <a:p>
            <a:pPr marL="685800" lvl="1" indent="-457200">
              <a:lnSpc>
                <a:spcPct val="125000"/>
              </a:lnSpc>
              <a:spcBef>
                <a:spcPct val="50000"/>
              </a:spcBef>
              <a:buSzPct val="95000"/>
              <a:buFontTx/>
              <a:buAutoNum type="arabicPeriod"/>
            </a:pPr>
            <a:r>
              <a:rPr lang="en-US" sz="2100" i="0">
                <a:solidFill>
                  <a:schemeClr val="tx1"/>
                </a:solidFill>
                <a:latin typeface="Arial" charset="0"/>
              </a:rPr>
              <a:t>Low Inventory Levels</a:t>
            </a: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 – may lead to stockouts and lost sales.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6  Compute and interpret the inventory turnover.</a:t>
            </a: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Statement Presentation and Analysis</a:t>
            </a:r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82296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rgbClr val="00007F"/>
                </a:solidFill>
                <a:latin typeface="Arial" charset="0"/>
              </a:rPr>
              <a:t>Analysis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762000" y="1268413"/>
            <a:ext cx="7620000" cy="89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200" i="0">
                <a:solidFill>
                  <a:srgbClr val="800000"/>
                </a:solidFill>
                <a:latin typeface="Arial" charset="0"/>
              </a:rPr>
              <a:t>Inventory turnover</a:t>
            </a:r>
            <a:r>
              <a:rPr lang="en-US" sz="2200" i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n-US" sz="2200" b="0" i="0">
                <a:solidFill>
                  <a:srgbClr val="000000"/>
                </a:solidFill>
                <a:latin typeface="Arial" charset="0"/>
              </a:rPr>
              <a:t>measures the number of times on average the inventory is sold during the period.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3810000" y="2392363"/>
            <a:ext cx="43434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Cost of Goods Sold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3810000" y="3078163"/>
            <a:ext cx="43434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Average Inventory  </a:t>
            </a:r>
          </a:p>
        </p:txBody>
      </p:sp>
      <p:sp>
        <p:nvSpPr>
          <p:cNvPr id="50181" name="Freeform 8"/>
          <p:cNvSpPr>
            <a:spLocks/>
          </p:cNvSpPr>
          <p:nvPr/>
        </p:nvSpPr>
        <p:spPr bwMode="auto">
          <a:xfrm>
            <a:off x="3803650" y="2967038"/>
            <a:ext cx="4398963" cy="3175"/>
          </a:xfrm>
          <a:custGeom>
            <a:avLst/>
            <a:gdLst>
              <a:gd name="T0" fmla="*/ 0 w 2771"/>
              <a:gd name="T1" fmla="*/ 2147483647 h 2"/>
              <a:gd name="T2" fmla="*/ 2147483647 w 2771"/>
              <a:gd name="T3" fmla="*/ 0 h 2"/>
              <a:gd name="T4" fmla="*/ 0 60000 65536"/>
              <a:gd name="T5" fmla="*/ 0 60000 65536"/>
              <a:gd name="T6" fmla="*/ 0 w 2771"/>
              <a:gd name="T7" fmla="*/ 0 h 2"/>
              <a:gd name="T8" fmla="*/ 2771 w 277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71" h="2">
                <a:moveTo>
                  <a:pt x="0" y="2"/>
                </a:moveTo>
                <a:lnTo>
                  <a:pt x="2771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838200" y="2560638"/>
            <a:ext cx="2362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0">
                <a:solidFill>
                  <a:srgbClr val="800000"/>
                </a:solidFill>
                <a:latin typeface="Arial" charset="0"/>
              </a:rPr>
              <a:t>Inventory Turnover</a:t>
            </a: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276600" y="2833688"/>
            <a:ext cx="4572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=</a:t>
            </a:r>
          </a:p>
        </p:txBody>
      </p:sp>
      <p:sp>
        <p:nvSpPr>
          <p:cNvPr id="50184" name="Rectangle 13"/>
          <p:cNvSpPr>
            <a:spLocks noChangeArrowheads="1"/>
          </p:cNvSpPr>
          <p:nvPr/>
        </p:nvSpPr>
        <p:spPr bwMode="auto">
          <a:xfrm>
            <a:off x="762000" y="3992563"/>
            <a:ext cx="7620000" cy="895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200" i="0">
                <a:solidFill>
                  <a:srgbClr val="800000"/>
                </a:solidFill>
                <a:latin typeface="Arial" charset="0"/>
              </a:rPr>
              <a:t>Days in inventory</a:t>
            </a:r>
            <a:r>
              <a:rPr lang="en-US" sz="2200" b="0" i="0">
                <a:solidFill>
                  <a:srgbClr val="000000"/>
                </a:solidFill>
                <a:latin typeface="Arial" charset="0"/>
              </a:rPr>
              <a:t> measures the average number of days inventory is held.</a:t>
            </a:r>
          </a:p>
        </p:txBody>
      </p:sp>
      <p:sp>
        <p:nvSpPr>
          <p:cNvPr id="50185" name="Text Box 14"/>
          <p:cNvSpPr txBox="1">
            <a:spLocks noChangeArrowheads="1"/>
          </p:cNvSpPr>
          <p:nvPr/>
        </p:nvSpPr>
        <p:spPr bwMode="auto">
          <a:xfrm>
            <a:off x="3810000" y="4906963"/>
            <a:ext cx="43434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Days in Year (365)</a:t>
            </a:r>
          </a:p>
        </p:txBody>
      </p:sp>
      <p:sp>
        <p:nvSpPr>
          <p:cNvPr id="50186" name="Text Box 15"/>
          <p:cNvSpPr txBox="1">
            <a:spLocks noChangeArrowheads="1"/>
          </p:cNvSpPr>
          <p:nvPr/>
        </p:nvSpPr>
        <p:spPr bwMode="auto">
          <a:xfrm>
            <a:off x="3810000" y="5592763"/>
            <a:ext cx="43434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i="0">
                <a:solidFill>
                  <a:schemeClr val="tx1"/>
                </a:solidFill>
                <a:latin typeface="Arial" charset="0"/>
              </a:rPr>
              <a:t>Inventory Turnover  </a:t>
            </a:r>
          </a:p>
        </p:txBody>
      </p:sp>
      <p:sp>
        <p:nvSpPr>
          <p:cNvPr id="50187" name="Freeform 16"/>
          <p:cNvSpPr>
            <a:spLocks/>
          </p:cNvSpPr>
          <p:nvPr/>
        </p:nvSpPr>
        <p:spPr bwMode="auto">
          <a:xfrm>
            <a:off x="3803650" y="5481638"/>
            <a:ext cx="4425950" cy="3175"/>
          </a:xfrm>
          <a:custGeom>
            <a:avLst/>
            <a:gdLst>
              <a:gd name="T0" fmla="*/ 0 w 2788"/>
              <a:gd name="T1" fmla="*/ 2147483647 h 2"/>
              <a:gd name="T2" fmla="*/ 2147483647 w 2788"/>
              <a:gd name="T3" fmla="*/ 0 h 2"/>
              <a:gd name="T4" fmla="*/ 0 60000 65536"/>
              <a:gd name="T5" fmla="*/ 0 60000 65536"/>
              <a:gd name="T6" fmla="*/ 0 w 2788"/>
              <a:gd name="T7" fmla="*/ 0 h 2"/>
              <a:gd name="T8" fmla="*/ 2788 w 2788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8" h="2">
                <a:moveTo>
                  <a:pt x="0" y="2"/>
                </a:moveTo>
                <a:lnTo>
                  <a:pt x="278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Text Box 17"/>
          <p:cNvSpPr txBox="1">
            <a:spLocks noChangeArrowheads="1"/>
          </p:cNvSpPr>
          <p:nvPr/>
        </p:nvSpPr>
        <p:spPr bwMode="auto">
          <a:xfrm>
            <a:off x="838200" y="5075238"/>
            <a:ext cx="23622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0">
                <a:solidFill>
                  <a:srgbClr val="800000"/>
                </a:solidFill>
                <a:latin typeface="Arial" charset="0"/>
              </a:rPr>
              <a:t>Days in Inventory</a:t>
            </a:r>
          </a:p>
        </p:txBody>
      </p:sp>
      <p:sp>
        <p:nvSpPr>
          <p:cNvPr id="50189" name="Text Box 18"/>
          <p:cNvSpPr txBox="1">
            <a:spLocks noChangeArrowheads="1"/>
          </p:cNvSpPr>
          <p:nvPr/>
        </p:nvSpPr>
        <p:spPr bwMode="auto">
          <a:xfrm>
            <a:off x="3276600" y="5348288"/>
            <a:ext cx="4572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 =</a:t>
            </a:r>
          </a:p>
        </p:txBody>
      </p:sp>
      <p:sp>
        <p:nvSpPr>
          <p:cNvPr id="50190" name="Text Box 20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6  Compute and interpret the inventory turnover.</a:t>
            </a:r>
          </a:p>
        </p:txBody>
      </p:sp>
      <p:sp>
        <p:nvSpPr>
          <p:cNvPr id="50191" name="Line 23"/>
          <p:cNvSpPr>
            <a:spLocks noChangeShapeType="1"/>
          </p:cNvSpPr>
          <p:nvPr/>
        </p:nvSpPr>
        <p:spPr bwMode="auto">
          <a:xfrm>
            <a:off x="457200" y="3763963"/>
            <a:ext cx="8229600" cy="0"/>
          </a:xfrm>
          <a:prstGeom prst="line">
            <a:avLst/>
          </a:prstGeom>
          <a:noFill/>
          <a:ln w="38100" cap="sq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Statement Presentation and Analysis</a:t>
            </a:r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533400" y="1219200"/>
            <a:ext cx="8229600" cy="191928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sz="1900" i="0">
                <a:solidFill>
                  <a:srgbClr val="800000"/>
                </a:solidFill>
                <a:latin typeface="Arial" charset="0"/>
              </a:rPr>
              <a:t>Illustration:  </a:t>
            </a:r>
            <a:r>
              <a:rPr lang="en-US" sz="1900" i="0">
                <a:solidFill>
                  <a:srgbClr val="B00000"/>
                </a:solidFill>
                <a:latin typeface="Arial" charset="0"/>
              </a:rPr>
              <a:t>Wal-Mart</a:t>
            </a:r>
            <a:r>
              <a:rPr lang="en-US" sz="1900" b="0" i="0">
                <a:solidFill>
                  <a:schemeClr val="tx1"/>
                </a:solidFill>
                <a:latin typeface="Arial" charset="0"/>
              </a:rPr>
              <a:t> reported in its 2011 annual report a beginning inventory of $32,713 million, an ending inventory of $36,318 million, and cost of goods sold for the year ended January 31, 2011, of $315,287 million. The inventory turnover formula and computation for Wal-Mart are shown below.</a:t>
            </a:r>
          </a:p>
        </p:txBody>
      </p:sp>
      <p:sp>
        <p:nvSpPr>
          <p:cNvPr id="51203" name="Text Box 14"/>
          <p:cNvSpPr txBox="1">
            <a:spLocks noChangeArrowheads="1"/>
          </p:cNvSpPr>
          <p:nvPr/>
        </p:nvSpPr>
        <p:spPr bwMode="auto">
          <a:xfrm>
            <a:off x="1066800" y="6369050"/>
            <a:ext cx="79248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6  Compute and interpret the inventory turnover.</a:t>
            </a:r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7148513" y="3067050"/>
            <a:ext cx="1431925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6-22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533400" y="4953000"/>
            <a:ext cx="7848600" cy="1177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sz="1900" i="0">
                <a:solidFill>
                  <a:srgbClr val="800000"/>
                </a:solidFill>
                <a:latin typeface="Arial" charset="0"/>
              </a:rPr>
              <a:t>Days in Inventory:</a:t>
            </a:r>
            <a:r>
              <a:rPr lang="en-US" sz="1900" b="0" i="0">
                <a:solidFill>
                  <a:schemeClr val="tx1"/>
                </a:solidFill>
                <a:latin typeface="Arial" charset="0"/>
              </a:rPr>
              <a:t>  Inventory turnover of 9.1 times divided into 365 is approximately </a:t>
            </a:r>
            <a:r>
              <a:rPr lang="en-US" sz="1900" i="0">
                <a:solidFill>
                  <a:srgbClr val="800000"/>
                </a:solidFill>
                <a:latin typeface="Arial" charset="0"/>
              </a:rPr>
              <a:t>40.1 days</a:t>
            </a:r>
            <a:r>
              <a:rPr lang="en-US" sz="1900" b="0" i="0">
                <a:solidFill>
                  <a:schemeClr val="tx1"/>
                </a:solidFill>
                <a:latin typeface="Arial" charset="0"/>
              </a:rPr>
              <a:t>.  This is the approximate time that it takes a company to sell the inventory.</a:t>
            </a: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Statement Presentation and Analysis</a:t>
            </a:r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4238"/>
            <a:ext cx="7924800" cy="13001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1890713"/>
            <a:ext cx="8001000" cy="2439987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Involves counting, weighing, or measuring each kind of inventory on hand.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Taken,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rgbClr val="000000"/>
                </a:solidFill>
                <a:latin typeface="Arial" charset="0"/>
              </a:rPr>
              <a:t>when the business is closed or business is slow.</a:t>
            </a:r>
          </a:p>
          <a:p>
            <a:pPr marL="692150" lvl="1" indent="-457200">
              <a:lnSpc>
                <a:spcPct val="120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rgbClr val="000000"/>
                </a:solidFill>
                <a:latin typeface="Arial" charset="0"/>
              </a:rPr>
              <a:t>at the end of the accounting period.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6843713" cy="50958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10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 i="0">
                <a:solidFill>
                  <a:schemeClr val="tx1"/>
                </a:solidFill>
                <a:latin typeface="Arial" charset="0"/>
              </a:rPr>
              <a:t>Taking a Physical Inventory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90600" y="6369050"/>
            <a:ext cx="80010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1 Determine how to classify inventory and inventory quantities.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Determining Inventory Quantities</a:t>
            </a:r>
          </a:p>
        </p:txBody>
      </p:sp>
      <p:sp>
        <p:nvSpPr>
          <p:cNvPr id="11270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467600" y="1600200"/>
            <a:ext cx="1371600" cy="45720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6-2 </a:t>
            </a: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Terms of sale</a:t>
            </a: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990600" y="6369050"/>
            <a:ext cx="8001000" cy="33655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1 Determine how to classify inventory and inventory quantities.</a:t>
            </a:r>
          </a:p>
        </p:txBody>
      </p: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700088" y="1295400"/>
            <a:ext cx="6843712" cy="509588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lnSpc>
                <a:spcPct val="10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600" i="0">
                <a:solidFill>
                  <a:schemeClr val="tx1"/>
                </a:solidFill>
                <a:latin typeface="Arial" charset="0"/>
              </a:rPr>
              <a:t>Goods in Transit</a:t>
            </a:r>
          </a:p>
        </p:txBody>
      </p:sp>
      <p:sp>
        <p:nvSpPr>
          <p:cNvPr id="329745" name="AutoShape 17"/>
          <p:cNvSpPr>
            <a:spLocks noChangeArrowheads="1"/>
          </p:cNvSpPr>
          <p:nvPr/>
        </p:nvSpPr>
        <p:spPr bwMode="auto">
          <a:xfrm rot="16200000">
            <a:off x="4572000" y="48577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Rectangle 19"/>
          <p:cNvSpPr>
            <a:spLocks noChangeArrowheads="1"/>
          </p:cNvSpPr>
          <p:nvPr/>
        </p:nvSpPr>
        <p:spPr bwMode="auto">
          <a:xfrm>
            <a:off x="5029200" y="2316163"/>
            <a:ext cx="3733800" cy="1403350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97000"/>
              </a:lnSpc>
              <a:spcBef>
                <a:spcPct val="50000"/>
              </a:spcBef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Ownership of the goods passes to the buyer when the public carrier accepts the goods from the seller.</a:t>
            </a:r>
          </a:p>
        </p:txBody>
      </p: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5029200" y="4476750"/>
            <a:ext cx="3733800" cy="1147763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100" b="0" i="0">
                <a:solidFill>
                  <a:srgbClr val="000000"/>
                </a:solidFill>
                <a:latin typeface="Arial" charset="0"/>
              </a:rPr>
              <a:t>Ownership of the goods remains with the seller until the goods reach the buyer.</a:t>
            </a:r>
          </a:p>
        </p:txBody>
      </p:sp>
      <p:sp>
        <p:nvSpPr>
          <p:cNvPr id="329749" name="AutoShape 21"/>
          <p:cNvSpPr>
            <a:spLocks noChangeArrowheads="1"/>
          </p:cNvSpPr>
          <p:nvPr/>
        </p:nvSpPr>
        <p:spPr bwMode="auto">
          <a:xfrm rot="16200000">
            <a:off x="4572000" y="2805113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95750"/>
            <a:ext cx="4267200" cy="1900238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4346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43113"/>
            <a:ext cx="4267200" cy="1900237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Determining Inventory Quantities</a:t>
            </a:r>
          </a:p>
        </p:txBody>
      </p:sp>
      <p:sp>
        <p:nvSpPr>
          <p:cNvPr id="14348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7924800" cy="4494213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SzPct val="80000"/>
            </a:pPr>
            <a:r>
              <a:rPr lang="en-US" sz="2400" b="0" i="0">
                <a:solidFill>
                  <a:srgbClr val="000000"/>
                </a:solidFill>
                <a:latin typeface="Arial" charset="0"/>
              </a:rPr>
              <a:t>Inventory is accounted for at cost. </a:t>
            </a:r>
          </a:p>
          <a:p>
            <a:pPr marL="685800" lvl="1" indent="-457200">
              <a:lnSpc>
                <a:spcPct val="11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Cost includes all expenditures necessary to acquire goods and place them in a condition ready for sale.</a:t>
            </a:r>
          </a:p>
          <a:p>
            <a:pPr marL="685800" lvl="1" indent="-457200">
              <a:lnSpc>
                <a:spcPct val="11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Unit costs are applied to quantities to determine the total cost of the inventory and the cost of goods sold using the following costing methods:</a:t>
            </a:r>
          </a:p>
          <a:p>
            <a:pPr marL="1257300" lvl="2" indent="-457200">
              <a:lnSpc>
                <a:spcPct val="11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1900" b="0" i="0" dirty="0">
                <a:solidFill>
                  <a:srgbClr val="000000"/>
                </a:solidFill>
                <a:latin typeface="Arial" charset="0"/>
              </a:rPr>
              <a:t>Specific identification</a:t>
            </a:r>
          </a:p>
          <a:p>
            <a:pPr marL="1257300" lvl="2" indent="-457200">
              <a:lnSpc>
                <a:spcPct val="11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1900" b="0" i="0" dirty="0">
                <a:solidFill>
                  <a:srgbClr val="000000"/>
                </a:solidFill>
                <a:latin typeface="Arial" charset="0"/>
              </a:rPr>
              <a:t>First-in, first-out (FIFO)</a:t>
            </a:r>
          </a:p>
          <a:p>
            <a:pPr marL="1257300" lvl="2" indent="-457200">
              <a:lnSpc>
                <a:spcPct val="11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1900" b="0" i="0" dirty="0">
                <a:solidFill>
                  <a:srgbClr val="000000"/>
                </a:solidFill>
                <a:latin typeface="Arial" charset="0"/>
              </a:rPr>
              <a:t>Last-in, first-out (LIFO)</a:t>
            </a:r>
          </a:p>
          <a:p>
            <a:pPr marL="1257300" lvl="2" indent="-457200">
              <a:lnSpc>
                <a:spcPct val="115000"/>
              </a:lnSpc>
              <a:spcBef>
                <a:spcPct val="50000"/>
              </a:spcBef>
              <a:buClr>
                <a:srgbClr val="800000"/>
              </a:buClr>
              <a:buSzPct val="80000"/>
              <a:buFont typeface="Arial" charset="0"/>
              <a:buChar char="►"/>
            </a:pPr>
            <a:r>
              <a:rPr lang="en-US" sz="1900" b="0" i="0" dirty="0">
                <a:solidFill>
                  <a:srgbClr val="000000"/>
                </a:solidFill>
                <a:latin typeface="Arial" charset="0"/>
              </a:rPr>
              <a:t>Average-cost</a:t>
            </a:r>
          </a:p>
        </p:txBody>
      </p:sp>
      <p:sp>
        <p:nvSpPr>
          <p:cNvPr id="186379" name="AutoShape 11"/>
          <p:cNvSpPr>
            <a:spLocks/>
          </p:cNvSpPr>
          <p:nvPr/>
        </p:nvSpPr>
        <p:spPr bwMode="auto">
          <a:xfrm>
            <a:off x="4800600" y="44196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5410200" y="4635500"/>
            <a:ext cx="2286000" cy="822325"/>
          </a:xfrm>
          <a:prstGeom prst="rect">
            <a:avLst/>
          </a:prstGeom>
          <a:solidFill>
            <a:srgbClr val="F6E27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00" i="0">
                <a:solidFill>
                  <a:schemeClr val="tx1"/>
                </a:solidFill>
                <a:latin typeface="Arial" charset="0"/>
              </a:rPr>
              <a:t>Cost Flow Assumptions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7315200" cy="1814513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001000" cy="162877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i="0">
                <a:solidFill>
                  <a:srgbClr val="800000"/>
                </a:solidFill>
                <a:latin typeface="Arial" charset="0"/>
              </a:rPr>
              <a:t>Illustration:</a:t>
            </a:r>
            <a:r>
              <a:rPr lang="en-US" sz="2100" b="0" i="0">
                <a:solidFill>
                  <a:srgbClr val="800000"/>
                </a:solidFill>
                <a:latin typeface="Arial" charset="0"/>
              </a:rPr>
              <a:t>  </a:t>
            </a: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Crivitz TV Company purchases three identical 50-inch TVs on different dates at costs of $700, $750, and $800. During the year Crivitz sold two sets at $1,200 each. These facts are summarized below.</a:t>
            </a:r>
            <a:endParaRPr lang="en-US" sz="2100" b="0" i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6896100" y="3200400"/>
            <a:ext cx="1333500" cy="271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6-3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5257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1pPr>
            <a:lvl2pPr marL="742950" indent="-28575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2pPr>
            <a:lvl3pPr marL="11430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3pPr>
            <a:lvl4pPr marL="16002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4pPr>
            <a:lvl5pPr marL="2057400" indent="-228600"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BC0000"/>
                </a:solidFill>
                <a:latin typeface="Comic Sans MS" pitchFamily="66" charset="0"/>
              </a:defRPr>
            </a:lvl9pPr>
          </a:lstStyle>
          <a:p>
            <a:pPr>
              <a:buSzPct val="80000"/>
              <a:defRPr/>
            </a:pPr>
            <a:r>
              <a:rPr lang="en-US" i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Specific Identification</a:t>
            </a:r>
          </a:p>
        </p:txBody>
      </p:sp>
      <p:sp>
        <p:nvSpPr>
          <p:cNvPr id="21507" name="Rectangle 15"/>
          <p:cNvSpPr>
            <a:spLocks noChangeArrowheads="1"/>
          </p:cNvSpPr>
          <p:nvPr/>
        </p:nvSpPr>
        <p:spPr bwMode="auto">
          <a:xfrm>
            <a:off x="533400" y="1925638"/>
            <a:ext cx="8077200" cy="12414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If Crivitz sold the TVs it purchased on February 3 and May 22, then its cost of goods sold is $1,500 ($700 + $800), and its ending inventory is $750.</a:t>
            </a:r>
          </a:p>
        </p:txBody>
      </p:sp>
      <p:pic>
        <p:nvPicPr>
          <p:cNvPr id="21508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5638800" cy="23669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7162800" y="3505200"/>
            <a:ext cx="1333500" cy="271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109538" algn="r"/>
            <a:r>
              <a:rPr lang="en-US" sz="1200" i="0">
                <a:solidFill>
                  <a:schemeClr val="tx1"/>
                </a:solidFill>
                <a:latin typeface="Arial" charset="0"/>
              </a:rPr>
              <a:t>Illustration 6-4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5257800" cy="519113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SzPct val="80000"/>
            </a:pPr>
            <a:r>
              <a:rPr lang="en-US" i="0">
                <a:solidFill>
                  <a:srgbClr val="003B76"/>
                </a:solidFill>
                <a:latin typeface="Arial" charset="0"/>
              </a:rPr>
              <a:t>Specific Identification</a:t>
            </a: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533400" y="1890713"/>
            <a:ext cx="7924800" cy="2865437"/>
          </a:xfrm>
          <a:prstGeom prst="rect">
            <a:avLst/>
          </a:prstGeom>
          <a:solidFill>
            <a:schemeClr val="bg1"/>
          </a:solidFill>
          <a:ln w="381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70000"/>
              </a:spcBef>
              <a:buSzPct val="80000"/>
            </a:pPr>
            <a:r>
              <a:rPr lang="en-US" sz="2100" i="0">
                <a:solidFill>
                  <a:schemeClr val="tx1"/>
                </a:solidFill>
                <a:latin typeface="Arial" charset="0"/>
              </a:rPr>
              <a:t>Actual physical flow costing method</a:t>
            </a:r>
            <a:r>
              <a:rPr lang="en-US" sz="2100" b="0" i="0">
                <a:solidFill>
                  <a:schemeClr val="tx1"/>
                </a:solidFill>
                <a:latin typeface="Arial" charset="0"/>
              </a:rPr>
              <a:t> in which items still in inventory are specifically costed to arrive at the total cost of the ending inventory.</a:t>
            </a:r>
          </a:p>
          <a:p>
            <a:pPr marL="692150" lvl="1" indent="-457200">
              <a:lnSpc>
                <a:spcPct val="125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Practice is relatively rare.</a:t>
            </a:r>
          </a:p>
          <a:p>
            <a:pPr marL="692150" lvl="1" indent="-457200">
              <a:lnSpc>
                <a:spcPct val="125000"/>
              </a:lnSpc>
              <a:spcBef>
                <a:spcPct val="70000"/>
              </a:spcBef>
              <a:buClr>
                <a:srgbClr val="800000"/>
              </a:buClr>
              <a:buSzPct val="80000"/>
              <a:buFont typeface="Wingdings" pitchFamily="2" charset="2"/>
              <a:buChar char="u"/>
            </a:pP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Most companies make assumptions (</a:t>
            </a:r>
            <a:r>
              <a:rPr lang="en-US" sz="2000" i="0">
                <a:solidFill>
                  <a:schemeClr val="tx1"/>
                </a:solidFill>
                <a:latin typeface="Arial" charset="0"/>
              </a:rPr>
              <a:t>cost flow assumptions</a:t>
            </a:r>
            <a:r>
              <a:rPr lang="en-US" sz="2000" b="0" i="0">
                <a:solidFill>
                  <a:schemeClr val="tx1"/>
                </a:solidFill>
                <a:latin typeface="Arial" charset="0"/>
              </a:rPr>
              <a:t>) about which units were sold.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181600" cy="5810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chemeClr val="bg2"/>
                </a:solidFill>
                <a:latin typeface="Arial" charset="0"/>
              </a:rPr>
              <a:t>LO 2  Explain the accounting for inventories and apply the inventory cost flow methods.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sz="3200" i="0">
                <a:solidFill>
                  <a:schemeClr val="tx1"/>
                </a:solidFill>
                <a:latin typeface="Arial" charset="0"/>
              </a:rPr>
              <a:t>Inventory Costing</a:t>
            </a:r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rgbClr val="8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9370</TotalTime>
  <Pages>43</Pages>
  <Words>1847</Words>
  <Application>Microsoft Office PowerPoint</Application>
  <PresentationFormat>On-screen Show (4:3)</PresentationFormat>
  <Paragraphs>250</Paragraphs>
  <Slides>36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movnglnc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Rushdy</cp:lastModifiedBy>
  <cp:revision>1423</cp:revision>
  <cp:lastPrinted>1999-09-16T17:08:20Z</cp:lastPrinted>
  <dcterms:created xsi:type="dcterms:W3CDTF">1997-03-28T18:03:02Z</dcterms:created>
  <dcterms:modified xsi:type="dcterms:W3CDTF">2015-03-22T18:03:40Z</dcterms:modified>
</cp:coreProperties>
</file>