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802" r:id="rId2"/>
    <p:sldId id="803" r:id="rId3"/>
    <p:sldId id="625" r:id="rId4"/>
    <p:sldId id="626" r:id="rId5"/>
    <p:sldId id="614" r:id="rId6"/>
    <p:sldId id="693" r:id="rId7"/>
    <p:sldId id="630" r:id="rId8"/>
    <p:sldId id="694" r:id="rId9"/>
    <p:sldId id="631" r:id="rId10"/>
    <p:sldId id="633" r:id="rId11"/>
    <p:sldId id="696" r:id="rId12"/>
    <p:sldId id="697" r:id="rId13"/>
    <p:sldId id="698" r:id="rId14"/>
    <p:sldId id="700" r:id="rId15"/>
    <p:sldId id="701" r:id="rId16"/>
    <p:sldId id="702" r:id="rId17"/>
    <p:sldId id="703" r:id="rId18"/>
    <p:sldId id="704" r:id="rId19"/>
    <p:sldId id="708" r:id="rId20"/>
    <p:sldId id="709" r:id="rId21"/>
    <p:sldId id="710" r:id="rId22"/>
    <p:sldId id="711" r:id="rId23"/>
    <p:sldId id="712" r:id="rId24"/>
    <p:sldId id="715" r:id="rId25"/>
    <p:sldId id="716" r:id="rId26"/>
    <p:sldId id="804" r:id="rId27"/>
    <p:sldId id="805" r:id="rId28"/>
    <p:sldId id="806" r:id="rId29"/>
    <p:sldId id="807" r:id="rId30"/>
    <p:sldId id="721" r:id="rId31"/>
    <p:sldId id="788" r:id="rId32"/>
    <p:sldId id="789" r:id="rId33"/>
    <p:sldId id="790" r:id="rId34"/>
    <p:sldId id="791" r:id="rId35"/>
    <p:sldId id="792" r:id="rId36"/>
    <p:sldId id="793" r:id="rId37"/>
    <p:sldId id="725" r:id="rId38"/>
    <p:sldId id="810" r:id="rId39"/>
    <p:sldId id="811" r:id="rId40"/>
    <p:sldId id="812" r:id="rId41"/>
    <p:sldId id="813" r:id="rId42"/>
    <p:sldId id="814" r:id="rId43"/>
    <p:sldId id="815" r:id="rId44"/>
    <p:sldId id="816" r:id="rId45"/>
    <p:sldId id="817" r:id="rId46"/>
    <p:sldId id="818" r:id="rId47"/>
    <p:sldId id="819" r:id="rId48"/>
    <p:sldId id="820" r:id="rId49"/>
    <p:sldId id="821" r:id="rId50"/>
    <p:sldId id="822" r:id="rId51"/>
    <p:sldId id="823" r:id="rId52"/>
    <p:sldId id="824" r:id="rId53"/>
    <p:sldId id="825" r:id="rId54"/>
    <p:sldId id="826" r:id="rId55"/>
    <p:sldId id="827" r:id="rId56"/>
  </p:sldIdLst>
  <p:sldSz cx="9144000" cy="6858000" type="screen4x3"/>
  <p:notesSz cx="7004050" cy="9290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800000"/>
    <a:srgbClr val="AD0000"/>
    <a:srgbClr val="5393FB"/>
    <a:srgbClr val="4FA7FF"/>
    <a:srgbClr val="2D96FF"/>
    <a:srgbClr val="0077EE"/>
    <a:srgbClr val="000099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2"/>
    </p:cViewPr>
  </p:sorterViewPr>
  <p:notesViewPr>
    <p:cSldViewPr>
      <p:cViewPr>
        <p:scale>
          <a:sx n="75" d="100"/>
          <a:sy n="75" d="100"/>
        </p:scale>
        <p:origin x="-2310" y="72"/>
      </p:cViewPr>
      <p:guideLst>
        <p:guide orient="horz" pos="2925"/>
        <p:guide pos="22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28.xml"/><Relationship Id="rId3" Type="http://schemas.openxmlformats.org/officeDocument/2006/relationships/slide" Target="slides/slide5.xml"/><Relationship Id="rId21" Type="http://schemas.openxmlformats.org/officeDocument/2006/relationships/slide" Target="slides/slide23.xml"/><Relationship Id="rId34" Type="http://schemas.openxmlformats.org/officeDocument/2006/relationships/slide" Target="slides/slide42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7.xml"/><Relationship Id="rId33" Type="http://schemas.openxmlformats.org/officeDocument/2006/relationships/slide" Target="slides/slide41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20" Type="http://schemas.openxmlformats.org/officeDocument/2006/relationships/slide" Target="slides/slide22.xml"/><Relationship Id="rId29" Type="http://schemas.openxmlformats.org/officeDocument/2006/relationships/slide" Target="slides/slide37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6.xml"/><Relationship Id="rId32" Type="http://schemas.openxmlformats.org/officeDocument/2006/relationships/slide" Target="slides/slide40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36" Type="http://schemas.openxmlformats.org/officeDocument/2006/relationships/slide" Target="slides/slide55.xml"/><Relationship Id="rId10" Type="http://schemas.openxmlformats.org/officeDocument/2006/relationships/slide" Target="slides/slide12.xml"/><Relationship Id="rId19" Type="http://schemas.openxmlformats.org/officeDocument/2006/relationships/slide" Target="slides/slide21.xml"/><Relationship Id="rId31" Type="http://schemas.openxmlformats.org/officeDocument/2006/relationships/slide" Target="slides/slide39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4.xml"/><Relationship Id="rId27" Type="http://schemas.openxmlformats.org/officeDocument/2006/relationships/slide" Target="slides/slide29.xml"/><Relationship Id="rId30" Type="http://schemas.openxmlformats.org/officeDocument/2006/relationships/slide" Target="slides/slide38.xml"/><Relationship Id="rId35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8938" y="4413250"/>
            <a:ext cx="6303962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1" tIns="45130" rIns="91871" bIns="451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27562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54013"/>
            <a:ext cx="2095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54013"/>
            <a:ext cx="6134100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49350" y="354013"/>
            <a:ext cx="7607300" cy="560387"/>
          </a:xfrm>
          <a:prstGeom prst="rect">
            <a:avLst/>
          </a:prstGeom>
          <a:solidFill>
            <a:srgbClr val="003399"/>
          </a:solidFill>
          <a:ln w="63500">
            <a:solidFill>
              <a:srgbClr val="54385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16"/>
          <p:cNvSpPr txBox="1">
            <a:spLocks noChangeArrowheads="1"/>
          </p:cNvSpPr>
          <p:nvPr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smtClean="0">
                <a:latin typeface="Arial" charset="0"/>
              </a:rPr>
              <a:t>5-</a:t>
            </a:r>
            <a:fld id="{9702A9BF-35B9-40E3-81CA-E87639B7AF8F}" type="slidenum">
              <a:rPr lang="en-US" sz="1200" b="1" smtClean="0">
                <a:latin typeface="Arial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075" name="Rectangle 205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1066800" cy="12192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8000" smtClean="0">
                <a:solidFill>
                  <a:srgbClr val="CC0000"/>
                </a:solidFill>
                <a:effectLst/>
                <a:latin typeface="Verdana" pitchFamily="34" charset="0"/>
              </a:rPr>
              <a:t>5</a:t>
            </a:r>
            <a:endParaRPr lang="en-US" sz="6000" smtClean="0">
              <a:solidFill>
                <a:srgbClr val="CC0000"/>
              </a:solidFill>
              <a:effectLst/>
              <a:latin typeface="Verdana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85800" y="2057400"/>
            <a:ext cx="8077200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b="1" dirty="0">
                <a:solidFill>
                  <a:srgbClr val="004B70"/>
                </a:solidFill>
                <a:latin typeface="Arial" charset="0"/>
              </a:rPr>
              <a:t>Learning Objectives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i="1" dirty="0">
                <a:latin typeface="+mn-lt"/>
              </a:rPr>
              <a:t>After studying this chapter, you should be able to: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[1] 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>
                <a:latin typeface="Arial" charset="0"/>
              </a:rPr>
              <a:t>Identify the differences between a service and merchandising companies.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[2] 	</a:t>
            </a:r>
            <a:r>
              <a:rPr lang="en-US" sz="1800" dirty="0">
                <a:latin typeface="Arial" charset="0"/>
              </a:rPr>
              <a:t>Explain the recording of purchases under a perpetual inventory system. 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[3] 	</a:t>
            </a:r>
            <a:r>
              <a:rPr lang="en-US" sz="1800" dirty="0">
                <a:latin typeface="Arial" charset="0"/>
              </a:rPr>
              <a:t>Explain the recording of sales revenues under a perpetual inventory system.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[4] 	</a:t>
            </a:r>
            <a:r>
              <a:rPr lang="en-US" sz="1800" dirty="0">
                <a:latin typeface="Arial" charset="0"/>
              </a:rPr>
              <a:t>Explain the steps in the accounting cycle for a merchandising company.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b="1" dirty="0">
                <a:solidFill>
                  <a:srgbClr val="004B70"/>
                </a:solidFill>
                <a:latin typeface="Arial" charset="0"/>
              </a:rPr>
              <a:t>[5] 	</a:t>
            </a:r>
            <a:r>
              <a:rPr lang="en-US" sz="1800" dirty="0">
                <a:latin typeface="Arial" charset="0"/>
              </a:rPr>
              <a:t>Distinguish between a multiple-step and a single-step income statement.</a:t>
            </a:r>
          </a:p>
        </p:txBody>
      </p:sp>
      <p:sp>
        <p:nvSpPr>
          <p:cNvPr id="3077" name="Rectangle 2051"/>
          <p:cNvSpPr>
            <a:spLocks noChangeArrowheads="1"/>
          </p:cNvSpPr>
          <p:nvPr/>
        </p:nvSpPr>
        <p:spPr bwMode="auto">
          <a:xfrm>
            <a:off x="1828800" y="533400"/>
            <a:ext cx="6934200" cy="12017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46038" bIns="46038"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solidFill>
                  <a:srgbClr val="006699"/>
                </a:solidFill>
                <a:latin typeface="Verdana" pitchFamily="34" charset="0"/>
              </a:rPr>
              <a:t>Accounting for Merchandising Operations</a:t>
            </a:r>
            <a:endParaRPr lang="en-US" b="1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3078" name="Line 15"/>
          <p:cNvSpPr>
            <a:spLocks noChangeShapeType="1"/>
          </p:cNvSpPr>
          <p:nvPr/>
        </p:nvSpPr>
        <p:spPr bwMode="auto">
          <a:xfrm>
            <a:off x="1600200" y="533400"/>
            <a:ext cx="0" cy="1143000"/>
          </a:xfrm>
          <a:prstGeom prst="line">
            <a:avLst/>
          </a:prstGeom>
          <a:noFill/>
          <a:ln w="28575" cap="sq">
            <a:solidFill>
              <a:srgbClr val="004B7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4343400" cy="3571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200">
                <a:latin typeface="Arial" charset="0"/>
              </a:rPr>
              <a:t>Sauk Stereo (the buyer) uses as a purchase invoice the sales invoice prepared by PW Audio Supply, Inc. (the seller).  </a:t>
            </a:r>
            <a:r>
              <a:rPr lang="en-US" sz="2200" b="1">
                <a:latin typeface="Arial" charset="0"/>
              </a:rPr>
              <a:t>Prepare the journal entry</a:t>
            </a:r>
            <a:r>
              <a:rPr lang="en-US" sz="2200">
                <a:latin typeface="Arial" charset="0"/>
              </a:rPr>
              <a:t> for Sauk Stereo for the invoice from PW Audio Supply.</a:t>
            </a:r>
          </a:p>
        </p:txBody>
      </p:sp>
      <p:sp>
        <p:nvSpPr>
          <p:cNvPr id="719876" name="Text Box 4"/>
          <p:cNvSpPr txBox="1">
            <a:spLocks noChangeArrowheads="1"/>
          </p:cNvSpPr>
          <p:nvPr/>
        </p:nvSpPr>
        <p:spPr bwMode="auto">
          <a:xfrm>
            <a:off x="1981200" y="5257800"/>
            <a:ext cx="6400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800600" algn="r"/>
              </a:tabLst>
            </a:pPr>
            <a:r>
              <a:rPr lang="en-US" sz="2200">
                <a:latin typeface="Arial" charset="0"/>
                <a:cs typeface="Arial" charset="0"/>
              </a:rPr>
              <a:t>Inventory	3,800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15240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4</a:t>
            </a:r>
          </a:p>
        </p:txBody>
      </p:sp>
      <p:sp>
        <p:nvSpPr>
          <p:cNvPr id="719878" name="Text Box 6"/>
          <p:cNvSpPr txBox="1">
            <a:spLocks noChangeArrowheads="1"/>
          </p:cNvSpPr>
          <p:nvPr/>
        </p:nvSpPr>
        <p:spPr bwMode="auto">
          <a:xfrm>
            <a:off x="1981200" y="5715000"/>
            <a:ext cx="6400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200">
                <a:latin typeface="Arial" charset="0"/>
                <a:cs typeface="Arial" charset="0"/>
              </a:rPr>
              <a:t>Accounts Payable  		3,800</a:t>
            </a: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8382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  Explain the recording of purchases under a perpetual inventory system.</a:t>
            </a:r>
          </a:p>
        </p:txBody>
      </p:sp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7391400" y="1219200"/>
            <a:ext cx="1371600" cy="2444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>
                <a:latin typeface="Arial" charset="0"/>
              </a:rPr>
              <a:t>Illustration 5-6</a:t>
            </a:r>
          </a:p>
        </p:txBody>
      </p:sp>
      <p:pic>
        <p:nvPicPr>
          <p:cNvPr id="14344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3213" y="1524000"/>
            <a:ext cx="3344862" cy="3505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Purchases of Merchandise</a:t>
            </a:r>
          </a:p>
        </p:txBody>
      </p:sp>
      <p:sp>
        <p:nvSpPr>
          <p:cNvPr id="14346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6" grpId="0" autoUpdateAnimBg="0"/>
      <p:bldP spid="71987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 rot="-5400000">
            <a:off x="4572000" y="48720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467600" y="1371600"/>
            <a:ext cx="1371600" cy="45720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200" b="1">
                <a:latin typeface="Arial" charset="0"/>
              </a:rPr>
              <a:t>Illustration 5-7 Shipping terms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029200" y="2209800"/>
            <a:ext cx="3733800" cy="1530350"/>
          </a:xfrm>
          <a:prstGeom prst="rect">
            <a:avLst/>
          </a:prstGeom>
          <a:noFill/>
          <a:ln w="28575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100">
                <a:solidFill>
                  <a:srgbClr val="000000"/>
                </a:solidFill>
                <a:latin typeface="Arial" charset="0"/>
              </a:rPr>
              <a:t>Ownership of the goods passes to the buyer when the public carrier accepts the goods from the seller.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029200" y="4491038"/>
            <a:ext cx="3733800" cy="1177925"/>
          </a:xfrm>
          <a:prstGeom prst="rect">
            <a:avLst/>
          </a:prstGeom>
          <a:noFill/>
          <a:ln w="28575" cap="sq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100">
                <a:solidFill>
                  <a:srgbClr val="000000"/>
                </a:solidFill>
                <a:latin typeface="Arial" charset="0"/>
              </a:rPr>
              <a:t>Ownership of the goods remains with the seller until the goods reach the buyer.</a:t>
            </a:r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 rot="-5400000">
            <a:off x="4572000" y="28194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533400" y="1295400"/>
            <a:ext cx="5791200" cy="54927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Freight Costs </a:t>
            </a:r>
            <a:r>
              <a:rPr lang="en-US" sz="2900">
                <a:latin typeface="Arial" charset="0"/>
              </a:rPr>
              <a:t>–</a:t>
            </a:r>
            <a:r>
              <a:rPr lang="en-US" sz="3000">
                <a:latin typeface="Arial" charset="0"/>
              </a:rPr>
              <a:t> </a:t>
            </a:r>
            <a:r>
              <a:rPr lang="en-US" sz="2600">
                <a:latin typeface="Arial" charset="0"/>
              </a:rPr>
              <a:t>Terms of Sale</a:t>
            </a:r>
            <a:r>
              <a:rPr lang="en-US" sz="2800" b="1">
                <a:solidFill>
                  <a:srgbClr val="800000"/>
                </a:solidFill>
                <a:latin typeface="Arial" charset="0"/>
              </a:rPr>
              <a:t> </a:t>
            </a: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1066800" y="6310313"/>
            <a:ext cx="7086600" cy="395287"/>
          </a:xfrm>
          <a:prstGeom prst="rect">
            <a:avLst/>
          </a:prstGeom>
          <a:solidFill>
            <a:srgbClr val="FAEFB6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Freight costs incurred by the seller are an </a:t>
            </a:r>
            <a:r>
              <a:rPr lang="en-US" sz="1800" b="1">
                <a:latin typeface="Arial" charset="0"/>
              </a:rPr>
              <a:t>operating expense</a:t>
            </a:r>
            <a:r>
              <a:rPr lang="en-US" sz="1800">
                <a:latin typeface="Arial" charset="0"/>
              </a:rPr>
              <a:t>.</a:t>
            </a:r>
          </a:p>
        </p:txBody>
      </p:sp>
      <p:pic>
        <p:nvPicPr>
          <p:cNvPr id="1536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0038"/>
            <a:ext cx="4267200" cy="1900237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537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57400"/>
            <a:ext cx="4267200" cy="1900238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5371" name="Text Box 20"/>
          <p:cNvSpPr txBox="1">
            <a:spLocks noChangeArrowheads="1"/>
          </p:cNvSpPr>
          <p:nvPr/>
        </p:nvSpPr>
        <p:spPr bwMode="auto">
          <a:xfrm>
            <a:off x="8305800" y="6369050"/>
            <a:ext cx="685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Purchases of Merchandise</a:t>
            </a:r>
          </a:p>
        </p:txBody>
      </p:sp>
      <p:sp>
        <p:nvSpPr>
          <p:cNvPr id="15373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7848600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70000"/>
              </a:spcBef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100">
                <a:solidFill>
                  <a:srgbClr val="000000"/>
                </a:solidFill>
                <a:latin typeface="Arial" charset="0"/>
              </a:rPr>
              <a:t>  Assume upon delivery of the goods on May 6, </a:t>
            </a:r>
            <a:r>
              <a:rPr lang="en-US" sz="2100" b="1">
                <a:solidFill>
                  <a:srgbClr val="000000"/>
                </a:solidFill>
                <a:latin typeface="Arial" charset="0"/>
              </a:rPr>
              <a:t>Sauk Stereo pays</a:t>
            </a:r>
            <a:r>
              <a:rPr lang="en-US" sz="2100">
                <a:solidFill>
                  <a:srgbClr val="000000"/>
                </a:solidFill>
                <a:latin typeface="Arial" charset="0"/>
              </a:rPr>
              <a:t> Public Freight Company $150 for </a:t>
            </a:r>
            <a:r>
              <a:rPr lang="en-US" sz="2100" b="1">
                <a:solidFill>
                  <a:srgbClr val="000000"/>
                </a:solidFill>
                <a:latin typeface="Arial" charset="0"/>
              </a:rPr>
              <a:t>freight charges</a:t>
            </a:r>
            <a:r>
              <a:rPr lang="en-US" sz="2100">
                <a:solidFill>
                  <a:srgbClr val="000000"/>
                </a:solidFill>
                <a:latin typeface="Arial" charset="0"/>
              </a:rPr>
              <a:t>, the entry on Sauk Stereo’s books is:</a:t>
            </a:r>
          </a:p>
        </p:txBody>
      </p:sp>
      <p:sp>
        <p:nvSpPr>
          <p:cNvPr id="860163" name="Text Box 3"/>
          <p:cNvSpPr txBox="1">
            <a:spLocks noChangeArrowheads="1"/>
          </p:cNvSpPr>
          <p:nvPr/>
        </p:nvSpPr>
        <p:spPr bwMode="auto">
          <a:xfrm>
            <a:off x="1981200" y="2667000"/>
            <a:ext cx="5638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065588" algn="r"/>
              </a:tabLst>
            </a:pPr>
            <a:r>
              <a:rPr lang="en-US" sz="2100">
                <a:latin typeface="Arial" charset="0"/>
                <a:cs typeface="Arial" charset="0"/>
              </a:rPr>
              <a:t>Inventory	150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2667000"/>
            <a:ext cx="1524000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70000"/>
              </a:spcBef>
            </a:pPr>
            <a:r>
              <a:rPr lang="en-US" sz="2100">
                <a:solidFill>
                  <a:srgbClr val="000000"/>
                </a:solidFill>
                <a:latin typeface="Arial" charset="0"/>
                <a:cs typeface="Arial" charset="0"/>
              </a:rPr>
              <a:t>May 6</a:t>
            </a:r>
          </a:p>
        </p:txBody>
      </p:sp>
      <p:sp>
        <p:nvSpPr>
          <p:cNvPr id="860165" name="Text Box 5"/>
          <p:cNvSpPr txBox="1">
            <a:spLocks noChangeArrowheads="1"/>
          </p:cNvSpPr>
          <p:nvPr/>
        </p:nvSpPr>
        <p:spPr bwMode="auto">
          <a:xfrm>
            <a:off x="1981200" y="3124200"/>
            <a:ext cx="56388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5372100" algn="r"/>
                <a:tab pos="6286500" algn="r"/>
              </a:tabLst>
            </a:pPr>
            <a:r>
              <a:rPr lang="en-US" sz="2100">
                <a:latin typeface="Arial" charset="0"/>
                <a:cs typeface="Arial" charset="0"/>
              </a:rPr>
              <a:t>Cash  	150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9906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  Explain the recording of purchases under a perpetual inventory system.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533400" y="3962400"/>
            <a:ext cx="7848600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70000"/>
              </a:spcBef>
            </a:pPr>
            <a:r>
              <a:rPr lang="en-US" sz="2100">
                <a:solidFill>
                  <a:srgbClr val="000000"/>
                </a:solidFill>
                <a:latin typeface="Arial" charset="0"/>
              </a:rPr>
              <a:t>Assume the freight terms on the invoice in Illustration 5-6 had required </a:t>
            </a:r>
            <a:r>
              <a:rPr lang="en-US" sz="2100" b="1">
                <a:solidFill>
                  <a:srgbClr val="000000"/>
                </a:solidFill>
                <a:latin typeface="Arial" charset="0"/>
              </a:rPr>
              <a:t>PW Audio Supply to pay the freight charges</a:t>
            </a:r>
            <a:r>
              <a:rPr lang="en-US" sz="2100">
                <a:solidFill>
                  <a:srgbClr val="000000"/>
                </a:solidFill>
                <a:latin typeface="Arial" charset="0"/>
              </a:rPr>
              <a:t>, the entry by PW Audio Supply would have been:</a:t>
            </a:r>
          </a:p>
        </p:txBody>
      </p:sp>
      <p:sp>
        <p:nvSpPr>
          <p:cNvPr id="860169" name="Text Box 9"/>
          <p:cNvSpPr txBox="1">
            <a:spLocks noChangeArrowheads="1"/>
          </p:cNvSpPr>
          <p:nvPr/>
        </p:nvSpPr>
        <p:spPr bwMode="auto">
          <a:xfrm>
            <a:off x="1981200" y="5334000"/>
            <a:ext cx="55626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065588" algn="r"/>
              </a:tabLst>
            </a:pPr>
            <a:r>
              <a:rPr lang="en-US" sz="2100">
                <a:latin typeface="Arial" charset="0"/>
              </a:rPr>
              <a:t>Freight-Out</a:t>
            </a:r>
            <a:r>
              <a:rPr lang="en-US" sz="2100">
                <a:latin typeface="Arial" charset="0"/>
                <a:cs typeface="Arial" charset="0"/>
              </a:rPr>
              <a:t>	150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85800" y="5334000"/>
            <a:ext cx="15240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100">
                <a:latin typeface="Arial" charset="0"/>
                <a:cs typeface="Arial" charset="0"/>
              </a:rPr>
              <a:t>May 4</a:t>
            </a:r>
          </a:p>
        </p:txBody>
      </p:sp>
      <p:sp>
        <p:nvSpPr>
          <p:cNvPr id="860171" name="Text Box 11"/>
          <p:cNvSpPr txBox="1">
            <a:spLocks noChangeArrowheads="1"/>
          </p:cNvSpPr>
          <p:nvPr/>
        </p:nvSpPr>
        <p:spPr bwMode="auto">
          <a:xfrm>
            <a:off x="1981200" y="5791200"/>
            <a:ext cx="5562600" cy="41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5372100" algn="r"/>
                <a:tab pos="6286500" algn="r"/>
              </a:tabLst>
            </a:pPr>
            <a:r>
              <a:rPr lang="en-US" sz="2100">
                <a:latin typeface="Arial" charset="0"/>
                <a:cs typeface="Arial" charset="0"/>
              </a:rPr>
              <a:t>Cash  	150</a:t>
            </a:r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304800" y="3810000"/>
            <a:ext cx="8534400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Purchases of Merchandise</a:t>
            </a:r>
          </a:p>
        </p:txBody>
      </p:sp>
      <p:sp>
        <p:nvSpPr>
          <p:cNvPr id="16397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autoUpdateAnimBg="0"/>
      <p:bldP spid="860165" grpId="0" autoUpdateAnimBg="0"/>
      <p:bldP spid="860169" grpId="0" autoUpdateAnimBg="0"/>
      <p:bldP spid="8601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1890713"/>
            <a:ext cx="8153400" cy="89535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200" b="1">
                <a:latin typeface="Arial" charset="0"/>
              </a:rPr>
              <a:t>Purchaser may be dissatisfied</a:t>
            </a:r>
            <a:r>
              <a:rPr lang="en-US" sz="2200">
                <a:latin typeface="Arial" charset="0"/>
              </a:rPr>
              <a:t> because goods are damaged or defective, of inferior quality, or do not meet specifications.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6843713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Purchase Returns and Allowances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85800" y="3676650"/>
            <a:ext cx="3581400" cy="1446213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Return goods for credit if the sale was made on credit, or for a cash refund if the purchase was for cash.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800600" y="3676650"/>
            <a:ext cx="3581400" cy="1446213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May choose to keep the merchandise if the seller will grant a reduction of the purchase price.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685800" y="3187700"/>
            <a:ext cx="3581400" cy="485775"/>
          </a:xfrm>
          <a:prstGeom prst="rect">
            <a:avLst/>
          </a:prstGeom>
          <a:solidFill>
            <a:srgbClr val="FFFF99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Purchase Return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800600" y="3186113"/>
            <a:ext cx="3581400" cy="485775"/>
          </a:xfrm>
          <a:prstGeom prst="rect">
            <a:avLst/>
          </a:prstGeom>
          <a:solidFill>
            <a:srgbClr val="FFFF99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Purchase Allowance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9906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  Explain the recording of purchases under a perpetual inventory system.</a:t>
            </a: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Purchases of Merchandise</a:t>
            </a:r>
          </a:p>
        </p:txBody>
      </p:sp>
      <p:sp>
        <p:nvSpPr>
          <p:cNvPr id="17418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9906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  Explain the recording of purchases under a perpetual inventory system.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7772400" cy="930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 Assume Sauk Stereo returned goods costing $300 to PW Audio Supply on May 8.</a:t>
            </a:r>
          </a:p>
        </p:txBody>
      </p:sp>
      <p:sp>
        <p:nvSpPr>
          <p:cNvPr id="866309" name="Text Box 5"/>
          <p:cNvSpPr txBox="1">
            <a:spLocks noChangeArrowheads="1"/>
          </p:cNvSpPr>
          <p:nvPr/>
        </p:nvSpPr>
        <p:spPr bwMode="auto">
          <a:xfrm>
            <a:off x="1905000" y="2616200"/>
            <a:ext cx="66294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686300" algn="r"/>
              </a:tabLst>
            </a:pPr>
            <a:r>
              <a:rPr lang="en-US" sz="2200">
                <a:latin typeface="Arial" charset="0"/>
                <a:cs typeface="Arial" charset="0"/>
              </a:rPr>
              <a:t>Accounts Payable	300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85800" y="2616200"/>
            <a:ext cx="1066800" cy="4270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8</a:t>
            </a:r>
          </a:p>
        </p:txBody>
      </p:sp>
      <p:sp>
        <p:nvSpPr>
          <p:cNvPr id="866311" name="Text Box 7"/>
          <p:cNvSpPr txBox="1">
            <a:spLocks noChangeArrowheads="1"/>
          </p:cNvSpPr>
          <p:nvPr/>
        </p:nvSpPr>
        <p:spPr bwMode="auto">
          <a:xfrm>
            <a:off x="1905000" y="3103563"/>
            <a:ext cx="66294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5886450" algn="r"/>
              </a:tabLst>
            </a:pPr>
            <a:r>
              <a:rPr lang="en-US" sz="2200">
                <a:latin typeface="Arial" charset="0"/>
              </a:rPr>
              <a:t>Inventory</a:t>
            </a:r>
            <a:r>
              <a:rPr lang="en-US" sz="2200">
                <a:latin typeface="Arial" charset="0"/>
                <a:cs typeface="Arial" charset="0"/>
              </a:rPr>
              <a:t> 		300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Purchases of Merchandise</a:t>
            </a:r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autoUpdateAnimBg="0"/>
      <p:bldP spid="8663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1909763"/>
            <a:ext cx="7696200" cy="3382962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SzPct val="80000"/>
            </a:pPr>
            <a:r>
              <a:rPr lang="en-US" sz="2300" b="1">
                <a:latin typeface="Arial" charset="0"/>
              </a:rPr>
              <a:t>Credit terms</a:t>
            </a:r>
            <a:r>
              <a:rPr lang="en-US" sz="2300">
                <a:latin typeface="Arial" charset="0"/>
              </a:rPr>
              <a:t> may permit buyer to claim a cash discount for prompt payment.</a:t>
            </a:r>
          </a:p>
          <a:p>
            <a:pPr algn="l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SzPct val="80000"/>
            </a:pPr>
            <a:r>
              <a:rPr lang="en-US" sz="2300" b="1">
                <a:latin typeface="Arial" charset="0"/>
              </a:rPr>
              <a:t>Advantages:</a:t>
            </a:r>
          </a:p>
          <a:p>
            <a:pPr marL="692150" lvl="1" indent="-457200" algn="l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Purchaser saves money.</a:t>
            </a:r>
          </a:p>
          <a:p>
            <a:pPr marL="692150" lvl="1" indent="-457200" algn="l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Seller shortens the operating cycle by converting the accounts receivable into cash earlier.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6843713" cy="519113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Purchase Discounts 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105400" y="2895600"/>
            <a:ext cx="2895600" cy="769938"/>
          </a:xfrm>
          <a:prstGeom prst="rect">
            <a:avLst/>
          </a:prstGeom>
          <a:solidFill>
            <a:srgbClr val="FAEFB6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Example: </a:t>
            </a:r>
            <a:r>
              <a:rPr lang="en-US">
                <a:latin typeface="Arial" charset="0"/>
              </a:rPr>
              <a:t>Credit terms may read </a:t>
            </a:r>
            <a:r>
              <a:rPr lang="en-US" sz="2200" b="1">
                <a:solidFill>
                  <a:srgbClr val="800000"/>
                </a:solidFill>
                <a:latin typeface="Arial" charset="0"/>
              </a:rPr>
              <a:t>2/10, n/30</a:t>
            </a:r>
            <a:r>
              <a:rPr lang="en-US">
                <a:latin typeface="Arial" charset="0"/>
              </a:rPr>
              <a:t>.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9906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  Explain the recording of purchases under a perpetual inventory system.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Purchases of Merchandise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09600" y="3201988"/>
            <a:ext cx="2438400" cy="2128837"/>
          </a:xfrm>
          <a:prstGeom prst="rect">
            <a:avLst/>
          </a:prstGeom>
          <a:solidFill>
            <a:srgbClr val="CCEC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2% discount if paid within 10 days, otherwise net amount due within 30 days.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352800" y="3200400"/>
            <a:ext cx="2438400" cy="1727200"/>
          </a:xfrm>
          <a:prstGeom prst="rect">
            <a:avLst/>
          </a:prstGeom>
          <a:solidFill>
            <a:srgbClr val="CCEC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1% discount if paid within first 10 days of next month.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609600" y="2209800"/>
            <a:ext cx="2438400" cy="990600"/>
          </a:xfrm>
          <a:prstGeom prst="rect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2400" b="1">
                <a:latin typeface="Arial" charset="0"/>
              </a:rPr>
              <a:t>2/10, n/30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352800" y="2209800"/>
            <a:ext cx="2438400" cy="990600"/>
          </a:xfrm>
          <a:prstGeom prst="rect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2400" b="1">
                <a:latin typeface="Arial" charset="0"/>
              </a:rPr>
              <a:t>1/10 EOM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6096000" y="3200400"/>
            <a:ext cx="2438400" cy="1727200"/>
          </a:xfrm>
          <a:prstGeom prst="rect">
            <a:avLst/>
          </a:prstGeom>
          <a:solidFill>
            <a:srgbClr val="CCEC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Net amount due within the first 10 days of the next month.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6096000" y="2209800"/>
            <a:ext cx="2438400" cy="990600"/>
          </a:xfrm>
          <a:prstGeom prst="rect">
            <a:avLst/>
          </a:prstGeom>
          <a:solidFill>
            <a:srgbClr val="FFFF99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2400" b="1">
                <a:latin typeface="Arial" charset="0"/>
              </a:rPr>
              <a:t>n/10 EOM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9906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  Explain the recording of purchases under a perpetual inventory system.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533400" y="1295400"/>
            <a:ext cx="6843713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Purchase Discounts </a:t>
            </a:r>
            <a:r>
              <a:rPr lang="en-US" sz="2800">
                <a:latin typeface="Arial" charset="0"/>
              </a:rPr>
              <a:t>- Terms</a:t>
            </a: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Purchases of Merchandise</a:t>
            </a:r>
          </a:p>
        </p:txBody>
      </p:sp>
      <p:sp>
        <p:nvSpPr>
          <p:cNvPr id="21515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Text Box 2"/>
          <p:cNvSpPr txBox="1">
            <a:spLocks noChangeArrowheads="1"/>
          </p:cNvSpPr>
          <p:nvPr/>
        </p:nvSpPr>
        <p:spPr bwMode="auto">
          <a:xfrm>
            <a:off x="1905000" y="3803650"/>
            <a:ext cx="6400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572000" algn="r"/>
              </a:tabLst>
            </a:pPr>
            <a:r>
              <a:rPr lang="en-US" sz="2200">
                <a:latin typeface="Arial" charset="0"/>
                <a:cs typeface="Arial" charset="0"/>
              </a:rPr>
              <a:t>Accounts Payable	3,500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3810000"/>
            <a:ext cx="11430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14</a:t>
            </a:r>
          </a:p>
        </p:txBody>
      </p:sp>
      <p:sp>
        <p:nvSpPr>
          <p:cNvPr id="872452" name="Text Box 4"/>
          <p:cNvSpPr txBox="1">
            <a:spLocks noChangeArrowheads="1"/>
          </p:cNvSpPr>
          <p:nvPr/>
        </p:nvSpPr>
        <p:spPr bwMode="auto">
          <a:xfrm>
            <a:off x="1905000" y="4794250"/>
            <a:ext cx="6400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5715000" algn="r"/>
              </a:tabLst>
            </a:pPr>
            <a:r>
              <a:rPr lang="en-US" sz="2200">
                <a:latin typeface="Arial" charset="0"/>
                <a:cs typeface="Arial" charset="0"/>
              </a:rPr>
              <a:t>Cash 	    	3,430</a:t>
            </a:r>
          </a:p>
        </p:txBody>
      </p:sp>
      <p:sp>
        <p:nvSpPr>
          <p:cNvPr id="872454" name="Text Box 6"/>
          <p:cNvSpPr txBox="1">
            <a:spLocks noChangeArrowheads="1"/>
          </p:cNvSpPr>
          <p:nvPr/>
        </p:nvSpPr>
        <p:spPr bwMode="auto">
          <a:xfrm>
            <a:off x="1905000" y="4308475"/>
            <a:ext cx="6400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5715000" algn="r"/>
              </a:tabLst>
            </a:pPr>
            <a:r>
              <a:rPr lang="en-US" sz="2200">
                <a:latin typeface="Arial" charset="0"/>
                <a:cs typeface="Arial" charset="0"/>
              </a:rPr>
              <a:t>Inventory 		70</a:t>
            </a:r>
          </a:p>
        </p:txBody>
      </p:sp>
      <p:sp>
        <p:nvSpPr>
          <p:cNvPr id="872455" name="Text Box 7"/>
          <p:cNvSpPr txBox="1">
            <a:spLocks noChangeArrowheads="1"/>
          </p:cNvSpPr>
          <p:nvPr/>
        </p:nvSpPr>
        <p:spPr bwMode="auto">
          <a:xfrm>
            <a:off x="457200" y="5602288"/>
            <a:ext cx="40386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tabLst>
                <a:tab pos="4745038" algn="r"/>
              </a:tabLst>
            </a:pPr>
            <a:r>
              <a:rPr lang="en-US" sz="1800">
                <a:latin typeface="Arial" charset="0"/>
                <a:cs typeface="Arial" charset="0"/>
              </a:rPr>
              <a:t>(Discount = $3,500 x 2% = </a:t>
            </a:r>
            <a:r>
              <a:rPr lang="en-US" sz="1800" b="1">
                <a:latin typeface="Arial" charset="0"/>
                <a:cs typeface="Arial" charset="0"/>
              </a:rPr>
              <a:t>$70</a:t>
            </a:r>
            <a:r>
              <a:rPr lang="en-US" sz="180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9906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  Explain the recording of purchases under a perpetual inventory system.</a:t>
            </a: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7848600" cy="21875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 Assume Sauk Stereo pays the balance due of $3,500 (gross invoice price of $3,800 less purchase returns and allowances of $300) on May 14, the last day of the discount period.  Prepare the journal entry Sauk Stereo makes on May 14 to record the payment.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Purchases of Merchandise</a:t>
            </a:r>
          </a:p>
        </p:txBody>
      </p:sp>
      <p:sp>
        <p:nvSpPr>
          <p:cNvPr id="22538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0" grpId="0" autoUpdateAnimBg="0"/>
      <p:bldP spid="872452" grpId="0" autoUpdateAnimBg="0"/>
      <p:bldP spid="872454" grpId="0" autoUpdateAnimBg="0"/>
      <p:bldP spid="8724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Text Box 2"/>
          <p:cNvSpPr txBox="1">
            <a:spLocks noChangeArrowheads="1"/>
          </p:cNvSpPr>
          <p:nvPr/>
        </p:nvSpPr>
        <p:spPr bwMode="auto">
          <a:xfrm>
            <a:off x="1905000" y="2963863"/>
            <a:ext cx="6400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572000" algn="r"/>
              </a:tabLst>
            </a:pPr>
            <a:r>
              <a:rPr lang="en-US" sz="2200">
                <a:latin typeface="Arial" charset="0"/>
                <a:cs typeface="Arial" charset="0"/>
              </a:rPr>
              <a:t>Accounts Payable	3,500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3400" y="2963863"/>
            <a:ext cx="1066800" cy="427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June 3</a:t>
            </a:r>
          </a:p>
        </p:txBody>
      </p:sp>
      <p:sp>
        <p:nvSpPr>
          <p:cNvPr id="874501" name="Text Box 5"/>
          <p:cNvSpPr txBox="1">
            <a:spLocks noChangeArrowheads="1"/>
          </p:cNvSpPr>
          <p:nvPr/>
        </p:nvSpPr>
        <p:spPr bwMode="auto">
          <a:xfrm>
            <a:off x="1905000" y="3468688"/>
            <a:ext cx="6400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5715000" algn="r"/>
              </a:tabLst>
            </a:pPr>
            <a:r>
              <a:rPr lang="en-US" sz="2200">
                <a:latin typeface="Arial" charset="0"/>
                <a:cs typeface="Arial" charset="0"/>
              </a:rPr>
              <a:t>Cash 		3,500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9906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  Explain the recording of purchases under a perpetual inventory system.</a:t>
            </a: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8001000" cy="1349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 If Sauk Stereo failed to take the discount, and instead made full payment of $3,500 on June 3, the journal entry would be: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Purchases of Merchandise</a:t>
            </a:r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8" grpId="0" autoUpdateAnimBg="0"/>
      <p:bldP spid="87450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458200" cy="56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Journal Entries to Record a Sale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19200" y="2362200"/>
            <a:ext cx="7239000" cy="442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5084763" algn="r"/>
              </a:tabLst>
            </a:pPr>
            <a:r>
              <a:rPr lang="en-US" sz="2300">
                <a:latin typeface="Arial" charset="0"/>
                <a:cs typeface="Arial" charset="0"/>
              </a:rPr>
              <a:t>Cash </a:t>
            </a:r>
            <a:r>
              <a:rPr lang="en-US" sz="2300" b="1">
                <a:solidFill>
                  <a:srgbClr val="800000"/>
                </a:solidFill>
                <a:latin typeface="Arial" charset="0"/>
                <a:cs typeface="Arial" charset="0"/>
              </a:rPr>
              <a:t>or</a:t>
            </a:r>
            <a:r>
              <a:rPr lang="en-US" sz="2300">
                <a:latin typeface="Arial" charset="0"/>
                <a:cs typeface="Arial" charset="0"/>
              </a:rPr>
              <a:t> Accounts receivable	XXX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19200" y="2819400"/>
            <a:ext cx="7239000" cy="442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054725" algn="r"/>
              </a:tabLst>
            </a:pPr>
            <a:r>
              <a:rPr lang="en-US" sz="2300">
                <a:latin typeface="Arial" charset="0"/>
                <a:cs typeface="Arial" charset="0"/>
              </a:rPr>
              <a:t>Sales revenue 		XXX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810000" y="6248400"/>
            <a:ext cx="5181600" cy="5810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3  Explain the recording of sales revenues under a perpetual inventory system.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04800" y="2362200"/>
            <a:ext cx="685800" cy="471488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5597525" algn="r"/>
              </a:tabLst>
            </a:pPr>
            <a:r>
              <a:rPr lang="en-US" sz="2300" b="1">
                <a:solidFill>
                  <a:srgbClr val="800000"/>
                </a:solidFill>
                <a:latin typeface="Arial" charset="0"/>
                <a:cs typeface="Arial" charset="0"/>
              </a:rPr>
              <a:t>#1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219200" y="4038600"/>
            <a:ext cx="7239000" cy="442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5084763" algn="r"/>
              </a:tabLst>
            </a:pPr>
            <a:r>
              <a:rPr lang="en-US" sz="2300">
                <a:latin typeface="Arial" charset="0"/>
                <a:cs typeface="Arial" charset="0"/>
              </a:rPr>
              <a:t>Cost of goods sold	XXX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1219200" y="4495800"/>
            <a:ext cx="7239000" cy="442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054725" algn="r"/>
              </a:tabLst>
            </a:pPr>
            <a:r>
              <a:rPr lang="en-US" sz="2300">
                <a:latin typeface="Arial" charset="0"/>
                <a:cs typeface="Arial" charset="0"/>
              </a:rPr>
              <a:t>Inventory  		XXX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304800" y="4024313"/>
            <a:ext cx="685800" cy="471487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5597525" algn="r"/>
              </a:tabLst>
            </a:pPr>
            <a:r>
              <a:rPr lang="en-US" sz="2300" b="1">
                <a:solidFill>
                  <a:srgbClr val="800000"/>
                </a:solidFill>
                <a:latin typeface="Arial" charset="0"/>
                <a:cs typeface="Arial" charset="0"/>
              </a:rPr>
              <a:t>#2</a:t>
            </a:r>
          </a:p>
        </p:txBody>
      </p:sp>
      <p:sp>
        <p:nvSpPr>
          <p:cNvPr id="27658" name="AutoShape 11"/>
          <p:cNvSpPr>
            <a:spLocks/>
          </p:cNvSpPr>
          <p:nvPr/>
        </p:nvSpPr>
        <p:spPr bwMode="auto">
          <a:xfrm>
            <a:off x="7543800" y="2362200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7848600" y="2514600"/>
            <a:ext cx="1066800" cy="733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Selling Price</a:t>
            </a:r>
          </a:p>
        </p:txBody>
      </p:sp>
      <p:sp>
        <p:nvSpPr>
          <p:cNvPr id="27660" name="AutoShape 13"/>
          <p:cNvSpPr>
            <a:spLocks/>
          </p:cNvSpPr>
          <p:nvPr/>
        </p:nvSpPr>
        <p:spPr bwMode="auto">
          <a:xfrm>
            <a:off x="7543800" y="3962400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14"/>
          <p:cNvSpPr txBox="1">
            <a:spLocks noChangeArrowheads="1"/>
          </p:cNvSpPr>
          <p:nvPr/>
        </p:nvSpPr>
        <p:spPr bwMode="auto">
          <a:xfrm>
            <a:off x="7848600" y="4221163"/>
            <a:ext cx="1066800" cy="412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Cost</a:t>
            </a: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Sales of Merchandise</a:t>
            </a:r>
          </a:p>
        </p:txBody>
      </p:sp>
      <p:sp>
        <p:nvSpPr>
          <p:cNvPr id="27663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1828800"/>
            <a:ext cx="8789987" cy="2832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099" name="Rectangle 2051"/>
          <p:cNvSpPr>
            <a:spLocks noChangeArrowheads="1"/>
          </p:cNvSpPr>
          <p:nvPr/>
        </p:nvSpPr>
        <p:spPr bwMode="auto">
          <a:xfrm>
            <a:off x="533400" y="609600"/>
            <a:ext cx="6934200" cy="708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46038" bIns="46038"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4000" b="1">
                <a:solidFill>
                  <a:srgbClr val="006699"/>
                </a:solidFill>
                <a:latin typeface="Verdana" pitchFamily="34" charset="0"/>
              </a:rPr>
              <a:t>Preview of Chapter 5</a:t>
            </a:r>
            <a:endParaRPr lang="en-US" b="1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2282825" y="5410200"/>
            <a:ext cx="4498975" cy="952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86493" tIns="43247" rIns="86493" bIns="43247">
            <a:spAutoFit/>
          </a:bodyPr>
          <a:lstStyle/>
          <a:p>
            <a:pPr defTabSz="865188"/>
            <a:r>
              <a:rPr lang="en-US" altLang="en-US" sz="1900">
                <a:latin typeface="Trebuchet MS" pitchFamily="34" charset="0"/>
              </a:rPr>
              <a:t>Accounting Principles</a:t>
            </a:r>
          </a:p>
          <a:p>
            <a:pPr defTabSz="865188"/>
            <a:r>
              <a:rPr lang="en-US" altLang="en-US" sz="1900">
                <a:latin typeface="Trebuchet MS" pitchFamily="34" charset="0"/>
              </a:rPr>
              <a:t>Eleventh Edition</a:t>
            </a:r>
          </a:p>
          <a:p>
            <a:pPr defTabSz="865188"/>
            <a:r>
              <a:rPr lang="en-US" altLang="en-US" sz="1900">
                <a:latin typeface="Trebuchet MS" pitchFamily="34" charset="0"/>
              </a:rPr>
              <a:t>Weygandt   Kimmel   Kieso</a:t>
            </a:r>
            <a:r>
              <a:rPr lang="en-US" sz="1700">
                <a:latin typeface="Times New Roman" pitchFamily="18" charset="0"/>
              </a:rPr>
              <a:t> </a:t>
            </a:r>
          </a:p>
        </p:txBody>
      </p:sp>
      <p:sp>
        <p:nvSpPr>
          <p:cNvPr id="4101" name="Oval 9"/>
          <p:cNvSpPr>
            <a:spLocks noChangeArrowheads="1"/>
          </p:cNvSpPr>
          <p:nvPr/>
        </p:nvSpPr>
        <p:spPr bwMode="auto">
          <a:xfrm>
            <a:off x="4222750" y="6162675"/>
            <a:ext cx="73025" cy="71438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Oval 10"/>
          <p:cNvSpPr>
            <a:spLocks noChangeArrowheads="1"/>
          </p:cNvSpPr>
          <p:nvPr/>
        </p:nvSpPr>
        <p:spPr bwMode="auto">
          <a:xfrm>
            <a:off x="5260975" y="6162675"/>
            <a:ext cx="73025" cy="71438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810000" y="6248400"/>
            <a:ext cx="5181600" cy="5810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3  Explain the recording of sales revenues under a perpetual inventory system.</a:t>
            </a:r>
          </a:p>
        </p:txBody>
      </p:sp>
      <p:sp>
        <p:nvSpPr>
          <p:cNvPr id="884740" name="Text Box 4"/>
          <p:cNvSpPr txBox="1">
            <a:spLocks noChangeArrowheads="1"/>
          </p:cNvSpPr>
          <p:nvPr/>
        </p:nvSpPr>
        <p:spPr bwMode="auto">
          <a:xfrm>
            <a:off x="1905000" y="3411538"/>
            <a:ext cx="67056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572000" algn="r"/>
              </a:tabLst>
            </a:pPr>
            <a:r>
              <a:rPr lang="en-US" sz="2200">
                <a:latin typeface="Arial" charset="0"/>
                <a:cs typeface="Arial" charset="0"/>
              </a:rPr>
              <a:t>Accounts Receivable	3,800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-76200" y="3411538"/>
            <a:ext cx="15240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4</a:t>
            </a:r>
          </a:p>
        </p:txBody>
      </p:sp>
      <p:sp>
        <p:nvSpPr>
          <p:cNvPr id="884742" name="Text Box 6"/>
          <p:cNvSpPr txBox="1">
            <a:spLocks noChangeArrowheads="1"/>
          </p:cNvSpPr>
          <p:nvPr/>
        </p:nvSpPr>
        <p:spPr bwMode="auto">
          <a:xfrm>
            <a:off x="1905000" y="3916363"/>
            <a:ext cx="67056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5715000" algn="r"/>
              </a:tabLst>
            </a:pPr>
            <a:r>
              <a:rPr lang="en-US" sz="2200">
                <a:latin typeface="Arial" charset="0"/>
                <a:cs typeface="Arial" charset="0"/>
              </a:rPr>
              <a:t>Sales Revenue 		3,800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533400" y="1295400"/>
            <a:ext cx="7696200" cy="1768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200">
                <a:latin typeface="Arial" charset="0"/>
              </a:rPr>
              <a:t>PW Audio Supply records the sale of $3,800 on May 4 to Sauk Stereo on account (Illustration 5-6) as follows (assume the merchandise cost PW Audio Supply $2,400).</a:t>
            </a:r>
          </a:p>
        </p:txBody>
      </p:sp>
      <p:sp>
        <p:nvSpPr>
          <p:cNvPr id="884744" name="Text Box 8"/>
          <p:cNvSpPr txBox="1">
            <a:spLocks noChangeArrowheads="1"/>
          </p:cNvSpPr>
          <p:nvPr/>
        </p:nvSpPr>
        <p:spPr bwMode="auto">
          <a:xfrm>
            <a:off x="1905000" y="4783138"/>
            <a:ext cx="67056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572000" algn="r"/>
              </a:tabLst>
            </a:pPr>
            <a:r>
              <a:rPr lang="en-US" sz="2200">
                <a:latin typeface="Arial" charset="0"/>
                <a:cs typeface="Arial" charset="0"/>
              </a:rPr>
              <a:t>Cost of Goods Sold	2,400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-76200" y="4783138"/>
            <a:ext cx="15240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884746" name="Text Box 10"/>
          <p:cNvSpPr txBox="1">
            <a:spLocks noChangeArrowheads="1"/>
          </p:cNvSpPr>
          <p:nvPr/>
        </p:nvSpPr>
        <p:spPr bwMode="auto">
          <a:xfrm>
            <a:off x="1905000" y="5287963"/>
            <a:ext cx="67056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5715000" algn="r"/>
              </a:tabLst>
            </a:pPr>
            <a:r>
              <a:rPr lang="en-US" sz="2200">
                <a:latin typeface="Arial" charset="0"/>
                <a:cs typeface="Arial" charset="0"/>
              </a:rPr>
              <a:t>Inventory 		2,400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Sales of Merchandise</a:t>
            </a:r>
          </a:p>
        </p:txBody>
      </p:sp>
      <p:sp>
        <p:nvSpPr>
          <p:cNvPr id="28683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40" grpId="0" autoUpdateAnimBg="0"/>
      <p:bldP spid="884742" grpId="0" autoUpdateAnimBg="0"/>
      <p:bldP spid="884744" grpId="0" autoUpdateAnimBg="0"/>
      <p:bldP spid="88474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62000" y="1928813"/>
            <a:ext cx="7924800" cy="3405187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5000"/>
              </a:lnSpc>
              <a:spcBef>
                <a:spcPct val="65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1">
                <a:latin typeface="Arial" charset="0"/>
              </a:rPr>
              <a:t>“Flip side”</a:t>
            </a:r>
            <a:r>
              <a:rPr lang="en-US" sz="2200">
                <a:latin typeface="Arial" charset="0"/>
              </a:rPr>
              <a:t> of purchase returns and allowances.</a:t>
            </a:r>
          </a:p>
          <a:p>
            <a:pPr marL="457200" indent="-457200" algn="l">
              <a:lnSpc>
                <a:spcPct val="125000"/>
              </a:lnSpc>
              <a:spcBef>
                <a:spcPct val="65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1">
                <a:latin typeface="Arial" charset="0"/>
              </a:rPr>
              <a:t>Contra-revenue account</a:t>
            </a:r>
            <a:r>
              <a:rPr lang="en-US" sz="2200">
                <a:latin typeface="Arial" charset="0"/>
              </a:rPr>
              <a:t> to Sales Revenue (debit).</a:t>
            </a:r>
          </a:p>
          <a:p>
            <a:pPr marL="457200" indent="-457200" algn="l">
              <a:lnSpc>
                <a:spcPct val="125000"/>
              </a:lnSpc>
              <a:spcBef>
                <a:spcPct val="65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1">
                <a:latin typeface="Arial" charset="0"/>
              </a:rPr>
              <a:t>Sales not reduced</a:t>
            </a:r>
            <a:r>
              <a:rPr lang="en-US" sz="2200">
                <a:latin typeface="Arial" charset="0"/>
              </a:rPr>
              <a:t> (debited) because:</a:t>
            </a:r>
          </a:p>
          <a:p>
            <a:pPr marL="1028700" lvl="1" indent="-457200" algn="l">
              <a:lnSpc>
                <a:spcPct val="125000"/>
              </a:lnSpc>
              <a:spcBef>
                <a:spcPct val="65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100">
                <a:latin typeface="Arial" charset="0"/>
              </a:rPr>
              <a:t>Would obscure importance of sales returns and allowances as a percentage of sales. </a:t>
            </a:r>
          </a:p>
          <a:p>
            <a:pPr marL="1028700" lvl="1" indent="-457200" algn="l">
              <a:lnSpc>
                <a:spcPct val="125000"/>
              </a:lnSpc>
              <a:spcBef>
                <a:spcPct val="65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100">
                <a:latin typeface="Arial" charset="0"/>
              </a:rPr>
              <a:t>Could distort comparisons.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47688" y="1295400"/>
            <a:ext cx="6843712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Sales Returns and Allowances 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810000" y="6248400"/>
            <a:ext cx="5181600" cy="5810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3  Explain the recording of sales revenues under a perpetual inventory system.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Sales of Merchandise</a:t>
            </a:r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7924800" cy="1768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Prepare the entry PW Audio Supply would make to record the credit for returned goods that had a $300 selling price (assume a $140 cost).  Assume the </a:t>
            </a:r>
            <a:r>
              <a:rPr lang="en-US" sz="2200" b="1">
                <a:latin typeface="Arial" charset="0"/>
              </a:rPr>
              <a:t>goods were not defective</a:t>
            </a:r>
            <a:r>
              <a:rPr lang="en-US" sz="2200">
                <a:latin typeface="Arial" charset="0"/>
              </a:rPr>
              <a:t>.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810000" y="6248400"/>
            <a:ext cx="5181600" cy="5810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3  Explain the recording of sales revenues under a perpetual inventory system.</a:t>
            </a:r>
          </a:p>
        </p:txBody>
      </p:sp>
      <p:sp>
        <p:nvSpPr>
          <p:cNvPr id="888837" name="Text Box 5"/>
          <p:cNvSpPr txBox="1">
            <a:spLocks noChangeArrowheads="1"/>
          </p:cNvSpPr>
          <p:nvPr/>
        </p:nvSpPr>
        <p:spPr bwMode="auto">
          <a:xfrm>
            <a:off x="1828800" y="3352800"/>
            <a:ext cx="6781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5029200" algn="r"/>
              </a:tabLst>
            </a:pPr>
            <a:r>
              <a:rPr lang="en-US" sz="2200">
                <a:latin typeface="Arial" charset="0"/>
                <a:cs typeface="Arial" charset="0"/>
              </a:rPr>
              <a:t>Sales Returns and Allowances  	300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1143000" cy="4270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8</a:t>
            </a:r>
          </a:p>
        </p:txBody>
      </p:sp>
      <p:sp>
        <p:nvSpPr>
          <p:cNvPr id="888839" name="Text Box 7"/>
          <p:cNvSpPr txBox="1">
            <a:spLocks noChangeArrowheads="1"/>
          </p:cNvSpPr>
          <p:nvPr/>
        </p:nvSpPr>
        <p:spPr bwMode="auto">
          <a:xfrm>
            <a:off x="1828800" y="3856038"/>
            <a:ext cx="6781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862513" algn="r"/>
                <a:tab pos="6057900" algn="r"/>
              </a:tabLst>
            </a:pPr>
            <a:r>
              <a:rPr lang="en-US" sz="2200">
                <a:latin typeface="Arial" charset="0"/>
                <a:cs typeface="Arial" charset="0"/>
              </a:rPr>
              <a:t>Accounts Receivable		300</a:t>
            </a:r>
          </a:p>
        </p:txBody>
      </p:sp>
      <p:sp>
        <p:nvSpPr>
          <p:cNvPr id="888840" name="Text Box 8"/>
          <p:cNvSpPr txBox="1">
            <a:spLocks noChangeArrowheads="1"/>
          </p:cNvSpPr>
          <p:nvPr/>
        </p:nvSpPr>
        <p:spPr bwMode="auto">
          <a:xfrm>
            <a:off x="1828800" y="4602163"/>
            <a:ext cx="6781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5029200" algn="r"/>
              </a:tabLst>
            </a:pPr>
            <a:r>
              <a:rPr lang="en-US" sz="2200">
                <a:latin typeface="Arial" charset="0"/>
                <a:cs typeface="Arial" charset="0"/>
              </a:rPr>
              <a:t>Inventory  	140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228600" y="4602163"/>
            <a:ext cx="1143000" cy="427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888842" name="Text Box 10"/>
          <p:cNvSpPr txBox="1">
            <a:spLocks noChangeArrowheads="1"/>
          </p:cNvSpPr>
          <p:nvPr/>
        </p:nvSpPr>
        <p:spPr bwMode="auto">
          <a:xfrm>
            <a:off x="1828800" y="5105400"/>
            <a:ext cx="6781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862513" algn="r"/>
                <a:tab pos="6057900" algn="r"/>
              </a:tabLst>
            </a:pPr>
            <a:r>
              <a:rPr lang="en-US" sz="2200">
                <a:latin typeface="Arial" charset="0"/>
                <a:cs typeface="Arial" charset="0"/>
              </a:rPr>
              <a:t>Cost of Goods Sold		140</a:t>
            </a:r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Sales of Merchandise</a:t>
            </a:r>
          </a:p>
        </p:txBody>
      </p:sp>
      <p:sp>
        <p:nvSpPr>
          <p:cNvPr id="31755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7" grpId="0" autoUpdateAnimBg="0"/>
      <p:bldP spid="888839" grpId="0" autoUpdateAnimBg="0"/>
      <p:bldP spid="888840" grpId="0" autoUpdateAnimBg="0"/>
      <p:bldP spid="88884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810000" y="6248400"/>
            <a:ext cx="5181600" cy="5810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3  Explain the recording of sales revenues under a perpetual inventory system.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828800" y="2895600"/>
            <a:ext cx="6781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5029200" algn="r"/>
              </a:tabLst>
            </a:pPr>
            <a:r>
              <a:rPr lang="en-US" sz="2200">
                <a:latin typeface="Arial" charset="0"/>
                <a:cs typeface="Arial" charset="0"/>
              </a:rPr>
              <a:t>Sales Returns and Allowances  	300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1828800" y="3398838"/>
            <a:ext cx="6781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862513" algn="r"/>
                <a:tab pos="6057900" algn="r"/>
              </a:tabLst>
            </a:pPr>
            <a:r>
              <a:rPr lang="en-US" sz="2200">
                <a:latin typeface="Arial" charset="0"/>
                <a:cs typeface="Arial" charset="0"/>
              </a:rPr>
              <a:t>Accounts Receivable		300</a:t>
            </a:r>
          </a:p>
        </p:txBody>
      </p:sp>
      <p:sp>
        <p:nvSpPr>
          <p:cNvPr id="890888" name="Text Box 8"/>
          <p:cNvSpPr txBox="1">
            <a:spLocks noChangeArrowheads="1"/>
          </p:cNvSpPr>
          <p:nvPr/>
        </p:nvSpPr>
        <p:spPr bwMode="auto">
          <a:xfrm>
            <a:off x="1828800" y="4144963"/>
            <a:ext cx="6781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5029200" algn="r"/>
              </a:tabLst>
            </a:pPr>
            <a:r>
              <a:rPr lang="en-US" sz="2200">
                <a:latin typeface="Arial" charset="0"/>
                <a:cs typeface="Arial" charset="0"/>
              </a:rPr>
              <a:t>Inventory  	50</a:t>
            </a:r>
          </a:p>
        </p:txBody>
      </p:sp>
      <p:sp>
        <p:nvSpPr>
          <p:cNvPr id="890890" name="Text Box 10"/>
          <p:cNvSpPr txBox="1">
            <a:spLocks noChangeArrowheads="1"/>
          </p:cNvSpPr>
          <p:nvPr/>
        </p:nvSpPr>
        <p:spPr bwMode="auto">
          <a:xfrm>
            <a:off x="1828800" y="4648200"/>
            <a:ext cx="6781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862513" algn="r"/>
                <a:tab pos="6057900" algn="r"/>
              </a:tabLst>
            </a:pPr>
            <a:r>
              <a:rPr lang="en-US" sz="2200">
                <a:latin typeface="Arial" charset="0"/>
                <a:cs typeface="Arial" charset="0"/>
              </a:rPr>
              <a:t>Cost of Goods Sold		50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533400" y="1295400"/>
            <a:ext cx="7924800" cy="1349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Assume the </a:t>
            </a:r>
            <a:r>
              <a:rPr lang="en-US" sz="2200" b="1">
                <a:latin typeface="Arial" charset="0"/>
              </a:rPr>
              <a:t>returned goods were defective</a:t>
            </a:r>
            <a:r>
              <a:rPr lang="en-US" sz="2200">
                <a:latin typeface="Arial" charset="0"/>
              </a:rPr>
              <a:t> and had a scrap value of $50, PW Audio would make the following entries:</a:t>
            </a:r>
          </a:p>
        </p:txBody>
      </p:sp>
      <p:sp>
        <p:nvSpPr>
          <p:cNvPr id="32776" name="Text Box 13"/>
          <p:cNvSpPr txBox="1">
            <a:spLocks noChangeArrowheads="1"/>
          </p:cNvSpPr>
          <p:nvPr/>
        </p:nvSpPr>
        <p:spPr bwMode="auto">
          <a:xfrm>
            <a:off x="533400" y="2895600"/>
            <a:ext cx="1143000" cy="4270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8</a:t>
            </a: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228600" y="4144963"/>
            <a:ext cx="1143000" cy="427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Sales of Merchandise</a:t>
            </a:r>
          </a:p>
        </p:txBody>
      </p:sp>
      <p:sp>
        <p:nvSpPr>
          <p:cNvPr id="32779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8" grpId="0" autoUpdateAnimBg="0"/>
      <p:bldP spid="89089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62000" y="1890713"/>
            <a:ext cx="7924800" cy="1549400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latin typeface="Arial" charset="0"/>
              </a:rPr>
              <a:t>Offered to customers to </a:t>
            </a:r>
            <a:r>
              <a:rPr lang="en-US" sz="2200" b="1">
                <a:latin typeface="Arial" charset="0"/>
              </a:rPr>
              <a:t>promote prompt payment </a:t>
            </a:r>
            <a:r>
              <a:rPr lang="en-US" sz="2200">
                <a:latin typeface="Arial" charset="0"/>
              </a:rPr>
              <a:t>of the balance due.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1">
                <a:latin typeface="Arial" charset="0"/>
              </a:rPr>
              <a:t>Contra-revenue account</a:t>
            </a:r>
            <a:r>
              <a:rPr lang="en-US" sz="2200">
                <a:latin typeface="Arial" charset="0"/>
              </a:rPr>
              <a:t> (debit) to Sales Revenue.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47688" y="1295400"/>
            <a:ext cx="6843712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Sales Discount 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810000" y="6248400"/>
            <a:ext cx="5181600" cy="5810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3  Explain the recording of sales revenues under a perpetual inventory system.</a:t>
            </a:r>
          </a:p>
        </p:txBody>
      </p:sp>
      <p:pic>
        <p:nvPicPr>
          <p:cNvPr id="3584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8305800" cy="1809750"/>
          </a:xfrm>
          <a:prstGeom prst="rect">
            <a:avLst/>
          </a:prstGeom>
          <a:noFill/>
          <a:ln w="1905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Sales of Merchandise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3810000" y="6248400"/>
            <a:ext cx="5181600" cy="5810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3  Explain the recording of sales revenues under a perpetual inventory system.</a:t>
            </a:r>
          </a:p>
        </p:txBody>
      </p:sp>
      <p:sp>
        <p:nvSpPr>
          <p:cNvPr id="899076" name="Text Box 4"/>
          <p:cNvSpPr txBox="1">
            <a:spLocks noChangeArrowheads="1"/>
          </p:cNvSpPr>
          <p:nvPr/>
        </p:nvSpPr>
        <p:spPr bwMode="auto">
          <a:xfrm>
            <a:off x="1981200" y="3810000"/>
            <a:ext cx="65532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572000" algn="r"/>
              </a:tabLst>
            </a:pPr>
            <a:r>
              <a:rPr lang="en-US" sz="2200">
                <a:latin typeface="Arial" charset="0"/>
                <a:cs typeface="Arial" charset="0"/>
              </a:rPr>
              <a:t>Cash	3,430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609600" y="3810000"/>
            <a:ext cx="1143000" cy="4270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14</a:t>
            </a:r>
          </a:p>
        </p:txBody>
      </p:sp>
      <p:sp>
        <p:nvSpPr>
          <p:cNvPr id="899078" name="Text Box 6"/>
          <p:cNvSpPr txBox="1">
            <a:spLocks noChangeArrowheads="1"/>
          </p:cNvSpPr>
          <p:nvPr/>
        </p:nvSpPr>
        <p:spPr bwMode="auto">
          <a:xfrm>
            <a:off x="1981200" y="4770438"/>
            <a:ext cx="65532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862513" algn="r"/>
                <a:tab pos="5715000" algn="r"/>
              </a:tabLst>
            </a:pPr>
            <a:r>
              <a:rPr lang="en-US" sz="2200">
                <a:latin typeface="Arial" charset="0"/>
                <a:cs typeface="Arial" charset="0"/>
              </a:rPr>
              <a:t>Accounts Receivable		3,500</a:t>
            </a:r>
          </a:p>
        </p:txBody>
      </p:sp>
      <p:sp>
        <p:nvSpPr>
          <p:cNvPr id="899079" name="Text Box 7"/>
          <p:cNvSpPr txBox="1">
            <a:spLocks noChangeArrowheads="1"/>
          </p:cNvSpPr>
          <p:nvPr/>
        </p:nvSpPr>
        <p:spPr bwMode="auto">
          <a:xfrm>
            <a:off x="1981200" y="4313238"/>
            <a:ext cx="65532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572000" algn="r"/>
              </a:tabLst>
            </a:pPr>
            <a:r>
              <a:rPr lang="en-US" sz="2200">
                <a:latin typeface="Arial" charset="0"/>
                <a:cs typeface="Arial" charset="0"/>
              </a:rPr>
              <a:t>Sales Discounts	70</a:t>
            </a:r>
          </a:p>
        </p:txBody>
      </p:sp>
      <p:sp>
        <p:nvSpPr>
          <p:cNvPr id="899080" name="Rectangle 8"/>
          <p:cNvSpPr>
            <a:spLocks noChangeArrowheads="1"/>
          </p:cNvSpPr>
          <p:nvPr/>
        </p:nvSpPr>
        <p:spPr bwMode="auto">
          <a:xfrm>
            <a:off x="782638" y="5724525"/>
            <a:ext cx="27495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512763" indent="-512763" algn="l"/>
            <a:r>
              <a:rPr lang="en-US" sz="1800">
                <a:solidFill>
                  <a:srgbClr val="800000"/>
                </a:solidFill>
                <a:latin typeface="Arial" charset="0"/>
              </a:rPr>
              <a:t>*  </a:t>
            </a:r>
            <a:r>
              <a:rPr lang="en-US" sz="1800">
                <a:latin typeface="Arial" charset="0"/>
              </a:rPr>
              <a:t>[($3,800 – $300) X 2%]</a:t>
            </a:r>
          </a:p>
        </p:txBody>
      </p:sp>
      <p:sp>
        <p:nvSpPr>
          <p:cNvPr id="899081" name="Text Box 9"/>
          <p:cNvSpPr txBox="1">
            <a:spLocks noChangeArrowheads="1"/>
          </p:cNvSpPr>
          <p:nvPr/>
        </p:nvSpPr>
        <p:spPr bwMode="auto">
          <a:xfrm>
            <a:off x="6705600" y="4327525"/>
            <a:ext cx="30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  <a:latin typeface="Arial" charset="0"/>
              </a:rPr>
              <a:t>*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33400" y="1295400"/>
            <a:ext cx="8001000" cy="21875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Assume Sauk Stereo pays the balance due of $3,500 (gross invoice price of $3,800 less purchase returns and allowances of $300) on May 14, the last day of the discount period.  Prepare the journal entry PW Audio Supply makes to record the receipt on May 14.</a:t>
            </a: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Sales of Merchandise</a:t>
            </a:r>
          </a:p>
        </p:txBody>
      </p:sp>
      <p:sp>
        <p:nvSpPr>
          <p:cNvPr id="36875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6" grpId="0"/>
      <p:bldP spid="899078" grpId="0"/>
      <p:bldP spid="899079" grpId="0"/>
      <p:bldP spid="899080" grpId="0"/>
      <p:bldP spid="8990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62000" y="1936750"/>
            <a:ext cx="7924800" cy="2787650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Generally the same as a service company. 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One additional adjustment to make the records agree with the actual inventory on hand.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Involves adjusting Inventory and Cost of Goods Sold.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endParaRPr lang="en-US" sz="2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914400" y="6369050"/>
            <a:ext cx="80772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4  Explain the steps in the accounting cycle for a merchandising company.</a:t>
            </a: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Completing the Accounting Cycle</a:t>
            </a:r>
          </a:p>
        </p:txBody>
      </p:sp>
      <p:sp>
        <p:nvSpPr>
          <p:cNvPr id="37893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6843713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Adjusting Entries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914400" y="6369050"/>
            <a:ext cx="80772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4  Explain the steps in the accounting cycle for a merchandising company.</a:t>
            </a:r>
          </a:p>
        </p:txBody>
      </p:sp>
      <p:sp>
        <p:nvSpPr>
          <p:cNvPr id="38915" name="Text Box 11"/>
          <p:cNvSpPr txBox="1">
            <a:spLocks noChangeArrowheads="1"/>
          </p:cNvSpPr>
          <p:nvPr/>
        </p:nvSpPr>
        <p:spPr bwMode="auto">
          <a:xfrm>
            <a:off x="533400" y="1295400"/>
            <a:ext cx="8382000" cy="210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Suppose that PW Audio Supply has an unadjusted balance of $40,500 in Merchandise Inventory. Through a physical count, PW Audio determines that its actual merchandise inventory at year-end is $40,000. The company would make an adjusting entry as follows.</a:t>
            </a:r>
          </a:p>
        </p:txBody>
      </p:sp>
      <p:sp>
        <p:nvSpPr>
          <p:cNvPr id="781324" name="Text Box 12"/>
          <p:cNvSpPr txBox="1">
            <a:spLocks noChangeArrowheads="1"/>
          </p:cNvSpPr>
          <p:nvPr/>
        </p:nvSpPr>
        <p:spPr bwMode="auto">
          <a:xfrm>
            <a:off x="1295400" y="3757613"/>
            <a:ext cx="6781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5541963" algn="r"/>
              </a:tabLst>
            </a:pPr>
            <a:r>
              <a:rPr lang="en-US" sz="2200">
                <a:latin typeface="Arial" charset="0"/>
                <a:cs typeface="Arial" charset="0"/>
              </a:rPr>
              <a:t>Cost of Goods Sold  	500</a:t>
            </a:r>
          </a:p>
        </p:txBody>
      </p:sp>
      <p:sp>
        <p:nvSpPr>
          <p:cNvPr id="781326" name="Text Box 14"/>
          <p:cNvSpPr txBox="1">
            <a:spLocks noChangeArrowheads="1"/>
          </p:cNvSpPr>
          <p:nvPr/>
        </p:nvSpPr>
        <p:spPr bwMode="auto">
          <a:xfrm>
            <a:off x="1295400" y="4260850"/>
            <a:ext cx="6781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862513" algn="r"/>
                <a:tab pos="6511925" algn="r"/>
              </a:tabLst>
            </a:pPr>
            <a:r>
              <a:rPr lang="en-US" sz="2200">
                <a:latin typeface="Arial" charset="0"/>
                <a:cs typeface="Arial" charset="0"/>
              </a:rPr>
              <a:t>Inventory		500</a:t>
            </a: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Completing the Accounting Cycle</a:t>
            </a:r>
          </a:p>
        </p:txBody>
      </p:sp>
      <p:sp>
        <p:nvSpPr>
          <p:cNvPr id="38919" name="Line 1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24" grpId="0" autoUpdateAnimBg="0"/>
      <p:bldP spid="78132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Completing the Accounting Cycle</a:t>
            </a:r>
          </a:p>
        </p:txBody>
      </p:sp>
      <p:sp>
        <p:nvSpPr>
          <p:cNvPr id="39939" name="Line 2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9940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886700" cy="4810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9941" name="Text Box 11"/>
          <p:cNvSpPr txBox="1">
            <a:spLocks noChangeArrowheads="1"/>
          </p:cNvSpPr>
          <p:nvPr/>
        </p:nvSpPr>
        <p:spPr bwMode="auto">
          <a:xfrm>
            <a:off x="228600" y="3257550"/>
            <a:ext cx="1524000" cy="954088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Closing Entries</a:t>
            </a:r>
          </a:p>
        </p:txBody>
      </p:sp>
      <p:sp>
        <p:nvSpPr>
          <p:cNvPr id="39942" name="Text Box 29"/>
          <p:cNvSpPr txBox="1">
            <a:spLocks noChangeArrowheads="1"/>
          </p:cNvSpPr>
          <p:nvPr/>
        </p:nvSpPr>
        <p:spPr bwMode="auto">
          <a:xfrm>
            <a:off x="914400" y="6369050"/>
            <a:ext cx="80772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4  Explain the steps in the accounting cycle for a merchandising company.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Completing the Accounting Cycle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3048000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Closing Entries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914400" y="6369050"/>
            <a:ext cx="80772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4  Explain the steps in the accounting cycle for a merchandising company.</a:t>
            </a:r>
          </a:p>
        </p:txBody>
      </p:sp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32025"/>
            <a:ext cx="7772400" cy="2035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3048000"/>
            <a:ext cx="8077200" cy="2133600"/>
          </a:xfrm>
          <a:prstGeom prst="rect">
            <a:avLst/>
          </a:prstGeom>
          <a:solidFill>
            <a:srgbClr val="FFFFCC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56" descr="ANd9GcSOIdLGanUplF9A3LzYBZEGvJqfPRDVr8zSqH6bhWCHER6lIVz-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425" y="3152775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382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Identify the differences between service and merchandising companies.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1295400"/>
            <a:ext cx="5638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algn="l">
              <a:lnSpc>
                <a:spcPct val="12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600" b="1">
                <a:latin typeface="Arial" charset="0"/>
              </a:rPr>
              <a:t>Merchandising Companies</a:t>
            </a:r>
          </a:p>
          <a:p>
            <a:pPr algn="l">
              <a:lnSpc>
                <a:spcPct val="12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Buy and Sell Goods </a:t>
            </a:r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230563"/>
            <a:ext cx="1333500" cy="1227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762000" y="4602163"/>
            <a:ext cx="18288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Wholesaler</a:t>
            </a:r>
          </a:p>
        </p:txBody>
      </p:sp>
      <p:pic>
        <p:nvPicPr>
          <p:cNvPr id="512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44925"/>
            <a:ext cx="1524000" cy="574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129" name="Text Box 16"/>
          <p:cNvSpPr txBox="1">
            <a:spLocks noChangeArrowheads="1"/>
          </p:cNvSpPr>
          <p:nvPr/>
        </p:nvSpPr>
        <p:spPr bwMode="auto">
          <a:xfrm>
            <a:off x="6553200" y="4602163"/>
            <a:ext cx="18288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Consumer</a:t>
            </a:r>
          </a:p>
        </p:txBody>
      </p:sp>
      <p:sp>
        <p:nvSpPr>
          <p:cNvPr id="5130" name="AutoShape 17"/>
          <p:cNvSpPr>
            <a:spLocks noChangeArrowheads="1"/>
          </p:cNvSpPr>
          <p:nvPr/>
        </p:nvSpPr>
        <p:spPr bwMode="auto">
          <a:xfrm>
            <a:off x="2667000" y="3810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AutoShape 18"/>
          <p:cNvSpPr>
            <a:spLocks noChangeArrowheads="1"/>
          </p:cNvSpPr>
          <p:nvPr/>
        </p:nvSpPr>
        <p:spPr bwMode="auto">
          <a:xfrm>
            <a:off x="5867400" y="3810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Rectangle 20"/>
          <p:cNvSpPr>
            <a:spLocks noChangeArrowheads="1"/>
          </p:cNvSpPr>
          <p:nvPr/>
        </p:nvSpPr>
        <p:spPr bwMode="auto">
          <a:xfrm>
            <a:off x="685800" y="5441950"/>
            <a:ext cx="8077200" cy="762000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200">
                <a:latin typeface="Arial" charset="0"/>
              </a:rPr>
              <a:t>The primary source of revenues is referred to as                    </a:t>
            </a:r>
            <a:r>
              <a:rPr lang="en-US" sz="2200" b="1">
                <a:solidFill>
                  <a:srgbClr val="000066"/>
                </a:solidFill>
                <a:latin typeface="Arial" charset="0"/>
              </a:rPr>
              <a:t>sales revenue</a:t>
            </a:r>
            <a:r>
              <a:rPr lang="en-US" sz="2200">
                <a:latin typeface="Arial" charset="0"/>
              </a:rPr>
              <a:t> or </a:t>
            </a:r>
            <a:r>
              <a:rPr lang="en-US" sz="2200" b="1">
                <a:latin typeface="Arial" charset="0"/>
              </a:rPr>
              <a:t>sales</a:t>
            </a:r>
            <a:r>
              <a:rPr lang="en-US" sz="2200">
                <a:latin typeface="Arial" charset="0"/>
              </a:rPr>
              <a:t>.</a:t>
            </a:r>
          </a:p>
        </p:txBody>
      </p:sp>
      <p:pic>
        <p:nvPicPr>
          <p:cNvPr id="5133" name="Picture 24" descr="REI-Logo_BW_for_w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295400"/>
            <a:ext cx="1171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8" descr="walm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485900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26" descr="ANd9GcRhX1pE3Ou562T-Qx-OjhgeGG43OEnHyUZfSLd9Cq6b8Yyo2YOeb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2163" y="2286000"/>
            <a:ext cx="228123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AutoShape 32" descr="2Q=="/>
          <p:cNvSpPr>
            <a:spLocks noChangeAspect="1" noChangeArrowheads="1"/>
          </p:cNvSpPr>
          <p:nvPr/>
        </p:nvSpPr>
        <p:spPr bwMode="auto">
          <a:xfrm>
            <a:off x="3733800" y="3076575"/>
            <a:ext cx="1676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AutoShape 34" descr="2Q=="/>
          <p:cNvSpPr>
            <a:spLocks noChangeAspect="1" noChangeArrowheads="1"/>
          </p:cNvSpPr>
          <p:nvPr/>
        </p:nvSpPr>
        <p:spPr bwMode="auto">
          <a:xfrm>
            <a:off x="3733800" y="3076575"/>
            <a:ext cx="1676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AutoShape 36" descr="2Q=="/>
          <p:cNvSpPr>
            <a:spLocks noChangeAspect="1" noChangeArrowheads="1"/>
          </p:cNvSpPr>
          <p:nvPr/>
        </p:nvSpPr>
        <p:spPr bwMode="auto">
          <a:xfrm>
            <a:off x="3733800" y="3076575"/>
            <a:ext cx="1676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AutoShape 40" descr="9k="/>
          <p:cNvSpPr>
            <a:spLocks noChangeAspect="1" noChangeArrowheads="1"/>
          </p:cNvSpPr>
          <p:nvPr/>
        </p:nvSpPr>
        <p:spPr bwMode="auto">
          <a:xfrm>
            <a:off x="3829050" y="2743200"/>
            <a:ext cx="1485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AutoShape 48" descr="2Q=="/>
          <p:cNvSpPr>
            <a:spLocks noChangeAspect="1" noChangeArrowheads="1"/>
          </p:cNvSpPr>
          <p:nvPr/>
        </p:nvSpPr>
        <p:spPr bwMode="auto">
          <a:xfrm>
            <a:off x="3733800" y="3076575"/>
            <a:ext cx="1676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AutoShape 50" descr="2Q=="/>
          <p:cNvSpPr>
            <a:spLocks noChangeAspect="1" noChangeArrowheads="1"/>
          </p:cNvSpPr>
          <p:nvPr/>
        </p:nvSpPr>
        <p:spPr bwMode="auto">
          <a:xfrm>
            <a:off x="3733800" y="3076575"/>
            <a:ext cx="1676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Text Box 15"/>
          <p:cNvSpPr txBox="1">
            <a:spLocks noChangeArrowheads="1"/>
          </p:cNvSpPr>
          <p:nvPr/>
        </p:nvSpPr>
        <p:spPr bwMode="auto">
          <a:xfrm>
            <a:off x="3886200" y="2514600"/>
            <a:ext cx="1219200" cy="427038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Retailer</a:t>
            </a:r>
          </a:p>
        </p:txBody>
      </p:sp>
      <p:pic>
        <p:nvPicPr>
          <p:cNvPr id="5143" name="Picture 60" descr="ANd9GcTYZPScEQjb4ydq5g8E7L4821jXXgIQ8JM7wGG2k5-1XggLFgD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3352800"/>
            <a:ext cx="2057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4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Merchandising Operations</a:t>
            </a:r>
          </a:p>
        </p:txBody>
      </p:sp>
      <p:sp>
        <p:nvSpPr>
          <p:cNvPr id="5145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9"/>
          <p:cNvSpPr txBox="1">
            <a:spLocks noChangeArrowheads="1"/>
          </p:cNvSpPr>
          <p:nvPr/>
        </p:nvSpPr>
        <p:spPr bwMode="auto">
          <a:xfrm>
            <a:off x="547688" y="1295400"/>
            <a:ext cx="6843712" cy="539750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Multiple-Step Income Statement</a:t>
            </a:r>
          </a:p>
        </p:txBody>
      </p:sp>
      <p:sp>
        <p:nvSpPr>
          <p:cNvPr id="41987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Forms of Financial Statements</a:t>
            </a:r>
          </a:p>
        </p:txBody>
      </p:sp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9" name="Text Box 2"/>
          <p:cNvSpPr txBox="1">
            <a:spLocks noChangeArrowheads="1"/>
          </p:cNvSpPr>
          <p:nvPr/>
        </p:nvSpPr>
        <p:spPr bwMode="auto">
          <a:xfrm>
            <a:off x="762000" y="1946275"/>
            <a:ext cx="7924800" cy="2168525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Shows several steps in determining net income.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Two steps relate to principal operating activities. 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Distinguishes between operating and non-operating activities.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838200" y="6369050"/>
            <a:ext cx="8229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  Distinguish between a multiple-step and a single-step income statement.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3"/>
          <p:cNvSpPr>
            <a:spLocks noChangeShapeType="1"/>
          </p:cNvSpPr>
          <p:nvPr/>
        </p:nvSpPr>
        <p:spPr bwMode="auto">
          <a:xfrm>
            <a:off x="304800" y="1524000"/>
            <a:ext cx="26670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1" name="AutoShape 10"/>
          <p:cNvSpPr>
            <a:spLocks/>
          </p:cNvSpPr>
          <p:nvPr/>
        </p:nvSpPr>
        <p:spPr bwMode="auto">
          <a:xfrm>
            <a:off x="3124200" y="1143000"/>
            <a:ext cx="76200" cy="990600"/>
          </a:xfrm>
          <a:prstGeom prst="leftBracket">
            <a:avLst>
              <a:gd name="adj" fmla="val 108333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11"/>
          <p:cNvSpPr>
            <a:spLocks noChangeShapeType="1"/>
          </p:cNvSpPr>
          <p:nvPr/>
        </p:nvSpPr>
        <p:spPr bwMode="auto">
          <a:xfrm flipV="1">
            <a:off x="1981200" y="1676400"/>
            <a:ext cx="114300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78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28613"/>
            <a:ext cx="2209800" cy="1074737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l">
              <a:defRPr/>
            </a:pPr>
            <a:r>
              <a:rPr lang="en-US" sz="3200" i="0" kern="1200" dirty="0" smtClean="0">
                <a:effectLst/>
                <a:latin typeface="Arial" charset="0"/>
                <a:ea typeface="+mn-ea"/>
                <a:cs typeface="+mn-cs"/>
              </a:rPr>
              <a:t>Multiple- Step</a:t>
            </a:r>
          </a:p>
        </p:txBody>
      </p:sp>
      <p:sp>
        <p:nvSpPr>
          <p:cNvPr id="1056784" name="Text Box 16"/>
          <p:cNvSpPr txBox="1">
            <a:spLocks noChangeArrowheads="1"/>
          </p:cNvSpPr>
          <p:nvPr/>
        </p:nvSpPr>
        <p:spPr bwMode="auto">
          <a:xfrm>
            <a:off x="7640638" y="2286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accent3"/>
                </a:solidFill>
                <a:latin typeface="Arial" charset="0"/>
              </a:rPr>
              <a:t>Illustration 5-14</a:t>
            </a:r>
          </a:p>
        </p:txBody>
      </p:sp>
      <p:sp>
        <p:nvSpPr>
          <p:cNvPr id="43015" name="Text Box 17"/>
          <p:cNvSpPr txBox="1">
            <a:spLocks noChangeArrowheads="1"/>
          </p:cNvSpPr>
          <p:nvPr/>
        </p:nvSpPr>
        <p:spPr bwMode="auto">
          <a:xfrm>
            <a:off x="8382000" y="6400800"/>
            <a:ext cx="685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pic>
        <p:nvPicPr>
          <p:cNvPr id="4301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34963"/>
            <a:ext cx="5257800" cy="606583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43017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123950"/>
            <a:ext cx="5238750" cy="5283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3018" name="Text Box 3"/>
          <p:cNvSpPr txBox="1">
            <a:spLocks noChangeArrowheads="1"/>
          </p:cNvSpPr>
          <p:nvPr/>
        </p:nvSpPr>
        <p:spPr bwMode="auto">
          <a:xfrm>
            <a:off x="228600" y="1819275"/>
            <a:ext cx="2590800" cy="1047750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200" b="1">
                <a:latin typeface="Arial" charset="0"/>
              </a:rPr>
              <a:t>Key Items: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Net sales</a:t>
            </a:r>
          </a:p>
        </p:txBody>
      </p:sp>
      <p:sp>
        <p:nvSpPr>
          <p:cNvPr id="43019" name="Text Box 17"/>
          <p:cNvSpPr txBox="1">
            <a:spLocks noChangeArrowheads="1"/>
          </p:cNvSpPr>
          <p:nvPr/>
        </p:nvSpPr>
        <p:spPr bwMode="auto">
          <a:xfrm>
            <a:off x="1676400" y="6126163"/>
            <a:ext cx="1371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5-14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7"/>
          <p:cNvSpPr txBox="1">
            <a:spLocks noChangeArrowheads="1"/>
          </p:cNvSpPr>
          <p:nvPr/>
        </p:nvSpPr>
        <p:spPr bwMode="auto">
          <a:xfrm>
            <a:off x="1676400" y="6126163"/>
            <a:ext cx="1371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5-14</a:t>
            </a:r>
          </a:p>
        </p:txBody>
      </p:sp>
      <p:sp>
        <p:nvSpPr>
          <p:cNvPr id="44035" name="Text Box 18"/>
          <p:cNvSpPr txBox="1">
            <a:spLocks noChangeArrowheads="1"/>
          </p:cNvSpPr>
          <p:nvPr/>
        </p:nvSpPr>
        <p:spPr bwMode="auto">
          <a:xfrm>
            <a:off x="8382000" y="6400800"/>
            <a:ext cx="685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10" name="Rectangle 14"/>
          <p:cNvSpPr txBox="1">
            <a:spLocks noChangeArrowheads="1"/>
          </p:cNvSpPr>
          <p:nvPr/>
        </p:nvSpPr>
        <p:spPr bwMode="auto">
          <a:xfrm>
            <a:off x="381000" y="328613"/>
            <a:ext cx="2209800" cy="1074737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3200" i="0" dirty="0" smtClean="0">
                <a:effectLst/>
                <a:latin typeface="Arial" charset="0"/>
                <a:ea typeface="+mn-ea"/>
                <a:cs typeface="+mn-cs"/>
              </a:rPr>
              <a:t>Multiple- Step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640638" y="2286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accent3"/>
                </a:solidFill>
                <a:latin typeface="Arial" charset="0"/>
              </a:rPr>
              <a:t>Illustration 5-14</a:t>
            </a:r>
          </a:p>
        </p:txBody>
      </p:sp>
      <p:sp>
        <p:nvSpPr>
          <p:cNvPr id="44038" name="Line 3"/>
          <p:cNvSpPr>
            <a:spLocks noChangeShapeType="1"/>
          </p:cNvSpPr>
          <p:nvPr/>
        </p:nvSpPr>
        <p:spPr bwMode="auto">
          <a:xfrm>
            <a:off x="304800" y="1524000"/>
            <a:ext cx="26670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403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34963"/>
            <a:ext cx="5257800" cy="606583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4404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123950"/>
            <a:ext cx="5238750" cy="5283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4041" name="AutoShape 5"/>
          <p:cNvSpPr>
            <a:spLocks/>
          </p:cNvSpPr>
          <p:nvPr/>
        </p:nvSpPr>
        <p:spPr bwMode="auto">
          <a:xfrm>
            <a:off x="3124200" y="1143000"/>
            <a:ext cx="46038" cy="1524000"/>
          </a:xfrm>
          <a:prstGeom prst="leftBracket">
            <a:avLst>
              <a:gd name="adj" fmla="val 148964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6"/>
          <p:cNvSpPr>
            <a:spLocks noChangeShapeType="1"/>
          </p:cNvSpPr>
          <p:nvPr/>
        </p:nvSpPr>
        <p:spPr bwMode="auto">
          <a:xfrm flipV="1">
            <a:off x="2362200" y="1787525"/>
            <a:ext cx="762000" cy="1184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3" name="Text Box 3"/>
          <p:cNvSpPr txBox="1">
            <a:spLocks noChangeArrowheads="1"/>
          </p:cNvSpPr>
          <p:nvPr/>
        </p:nvSpPr>
        <p:spPr bwMode="auto">
          <a:xfrm>
            <a:off x="228600" y="1819275"/>
            <a:ext cx="2590800" cy="1597025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200" b="1">
                <a:latin typeface="Arial" charset="0"/>
              </a:rPr>
              <a:t>Key Items: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Net sales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Gross profit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228600" y="1819275"/>
            <a:ext cx="2590800" cy="3600450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200" b="1">
                <a:latin typeface="Arial" charset="0"/>
              </a:rPr>
              <a:t>Key Items: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Net sales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Gross profit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Operating expenses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endParaRPr lang="en-US" sz="2100" b="1">
              <a:solidFill>
                <a:schemeClr val="hlink"/>
              </a:solidFill>
              <a:latin typeface="Arial" charset="0"/>
            </a:endParaRP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endParaRPr lang="en-US" sz="21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5059" name="AutoShape 5"/>
          <p:cNvSpPr>
            <a:spLocks/>
          </p:cNvSpPr>
          <p:nvPr/>
        </p:nvSpPr>
        <p:spPr bwMode="auto">
          <a:xfrm>
            <a:off x="3124200" y="1143000"/>
            <a:ext cx="46038" cy="1524000"/>
          </a:xfrm>
          <a:prstGeom prst="leftBracket">
            <a:avLst>
              <a:gd name="adj" fmla="val 148964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6"/>
          <p:cNvSpPr>
            <a:spLocks noChangeShapeType="1"/>
          </p:cNvSpPr>
          <p:nvPr/>
        </p:nvSpPr>
        <p:spPr bwMode="auto">
          <a:xfrm flipV="1">
            <a:off x="2362200" y="1787525"/>
            <a:ext cx="762000" cy="1184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1" name="AutoShape 9"/>
          <p:cNvSpPr>
            <a:spLocks/>
          </p:cNvSpPr>
          <p:nvPr/>
        </p:nvSpPr>
        <p:spPr bwMode="auto">
          <a:xfrm>
            <a:off x="3124200" y="2667000"/>
            <a:ext cx="76200" cy="1524000"/>
          </a:xfrm>
          <a:prstGeom prst="leftBracket">
            <a:avLst>
              <a:gd name="adj" fmla="val 166667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10"/>
          <p:cNvSpPr>
            <a:spLocks noChangeShapeType="1"/>
          </p:cNvSpPr>
          <p:nvPr/>
        </p:nvSpPr>
        <p:spPr bwMode="auto">
          <a:xfrm flipV="1">
            <a:off x="2133600" y="32004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3" name="Text Box 14"/>
          <p:cNvSpPr txBox="1">
            <a:spLocks noChangeArrowheads="1"/>
          </p:cNvSpPr>
          <p:nvPr/>
        </p:nvSpPr>
        <p:spPr bwMode="auto">
          <a:xfrm>
            <a:off x="8382000" y="6400800"/>
            <a:ext cx="685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381000" y="328613"/>
            <a:ext cx="2209800" cy="1074737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3200" i="0" dirty="0" smtClean="0">
                <a:effectLst/>
                <a:latin typeface="Arial" charset="0"/>
                <a:ea typeface="+mn-ea"/>
                <a:cs typeface="+mn-cs"/>
              </a:rPr>
              <a:t>Multiple- Step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640638" y="2286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accent3"/>
                </a:solidFill>
                <a:latin typeface="Arial" charset="0"/>
              </a:rPr>
              <a:t>Illustration 5-14</a:t>
            </a:r>
          </a:p>
        </p:txBody>
      </p:sp>
      <p:sp>
        <p:nvSpPr>
          <p:cNvPr id="45066" name="Line 3"/>
          <p:cNvSpPr>
            <a:spLocks noChangeShapeType="1"/>
          </p:cNvSpPr>
          <p:nvPr/>
        </p:nvSpPr>
        <p:spPr bwMode="auto">
          <a:xfrm>
            <a:off x="304800" y="1524000"/>
            <a:ext cx="26670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506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34963"/>
            <a:ext cx="5257800" cy="606583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45068" name="Text Box 17"/>
          <p:cNvSpPr txBox="1">
            <a:spLocks noChangeArrowheads="1"/>
          </p:cNvSpPr>
          <p:nvPr/>
        </p:nvSpPr>
        <p:spPr bwMode="auto">
          <a:xfrm>
            <a:off x="1676400" y="6126163"/>
            <a:ext cx="1371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5-14</a:t>
            </a:r>
          </a:p>
        </p:txBody>
      </p:sp>
      <p:pic>
        <p:nvPicPr>
          <p:cNvPr id="45069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123950"/>
            <a:ext cx="5238750" cy="5283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28600" y="1819275"/>
            <a:ext cx="2590800" cy="4529138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200" b="1">
                <a:latin typeface="Arial" charset="0"/>
              </a:rPr>
              <a:t>Key Items: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Net sales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Gross profit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Operating expenses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Nonoperating activities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endParaRPr lang="en-US" sz="2100" b="1">
              <a:solidFill>
                <a:schemeClr val="hlink"/>
              </a:solidFill>
              <a:latin typeface="Arial" charset="0"/>
            </a:endParaRP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endParaRPr lang="en-US" sz="21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6083" name="AutoShape 10"/>
          <p:cNvSpPr>
            <a:spLocks/>
          </p:cNvSpPr>
          <p:nvPr/>
        </p:nvSpPr>
        <p:spPr bwMode="auto">
          <a:xfrm>
            <a:off x="3124200" y="4267200"/>
            <a:ext cx="76200" cy="1676400"/>
          </a:xfrm>
          <a:prstGeom prst="leftBracket">
            <a:avLst>
              <a:gd name="adj" fmla="val 133324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Line 11"/>
          <p:cNvSpPr>
            <a:spLocks noChangeShapeType="1"/>
          </p:cNvSpPr>
          <p:nvPr/>
        </p:nvSpPr>
        <p:spPr bwMode="auto">
          <a:xfrm>
            <a:off x="2590800" y="4800600"/>
            <a:ext cx="5334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5" name="Text Box 15"/>
          <p:cNvSpPr txBox="1">
            <a:spLocks noChangeArrowheads="1"/>
          </p:cNvSpPr>
          <p:nvPr/>
        </p:nvSpPr>
        <p:spPr bwMode="auto">
          <a:xfrm>
            <a:off x="8382000" y="6400800"/>
            <a:ext cx="685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381000" y="328613"/>
            <a:ext cx="2209800" cy="1074737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3200" i="0" dirty="0" smtClean="0">
                <a:effectLst/>
                <a:latin typeface="Arial" charset="0"/>
                <a:ea typeface="+mn-ea"/>
                <a:cs typeface="+mn-cs"/>
              </a:rPr>
              <a:t>Multiple- Step</a:t>
            </a:r>
          </a:p>
        </p:txBody>
      </p:sp>
      <p:sp>
        <p:nvSpPr>
          <p:cNvPr id="46087" name="Line 3"/>
          <p:cNvSpPr>
            <a:spLocks noChangeShapeType="1"/>
          </p:cNvSpPr>
          <p:nvPr/>
        </p:nvSpPr>
        <p:spPr bwMode="auto">
          <a:xfrm>
            <a:off x="304800" y="1524000"/>
            <a:ext cx="26670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6088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34963"/>
            <a:ext cx="5257800" cy="606583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46089" name="AutoShape 5"/>
          <p:cNvSpPr>
            <a:spLocks/>
          </p:cNvSpPr>
          <p:nvPr/>
        </p:nvSpPr>
        <p:spPr bwMode="auto">
          <a:xfrm>
            <a:off x="3124200" y="1143000"/>
            <a:ext cx="46038" cy="1524000"/>
          </a:xfrm>
          <a:prstGeom prst="leftBracket">
            <a:avLst>
              <a:gd name="adj" fmla="val 148964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6"/>
          <p:cNvSpPr>
            <a:spLocks noChangeShapeType="1"/>
          </p:cNvSpPr>
          <p:nvPr/>
        </p:nvSpPr>
        <p:spPr bwMode="auto">
          <a:xfrm flipV="1">
            <a:off x="2362200" y="1787525"/>
            <a:ext cx="762000" cy="1184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1" name="AutoShape 9"/>
          <p:cNvSpPr>
            <a:spLocks/>
          </p:cNvSpPr>
          <p:nvPr/>
        </p:nvSpPr>
        <p:spPr bwMode="auto">
          <a:xfrm>
            <a:off x="3124200" y="2667000"/>
            <a:ext cx="76200" cy="1524000"/>
          </a:xfrm>
          <a:prstGeom prst="leftBracket">
            <a:avLst>
              <a:gd name="adj" fmla="val 166667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10"/>
          <p:cNvSpPr>
            <a:spLocks noChangeShapeType="1"/>
          </p:cNvSpPr>
          <p:nvPr/>
        </p:nvSpPr>
        <p:spPr bwMode="auto">
          <a:xfrm flipV="1">
            <a:off x="2133600" y="32004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3" name="Text Box 17"/>
          <p:cNvSpPr txBox="1">
            <a:spLocks noChangeArrowheads="1"/>
          </p:cNvSpPr>
          <p:nvPr/>
        </p:nvSpPr>
        <p:spPr bwMode="auto">
          <a:xfrm>
            <a:off x="1676400" y="6126163"/>
            <a:ext cx="1371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5-14</a:t>
            </a:r>
          </a:p>
        </p:txBody>
      </p:sp>
      <p:pic>
        <p:nvPicPr>
          <p:cNvPr id="4609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123950"/>
            <a:ext cx="5238750" cy="5283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34963"/>
            <a:ext cx="5257800" cy="606583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47107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123950"/>
            <a:ext cx="5238750" cy="5283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228600" y="1819275"/>
            <a:ext cx="2590800" cy="4529138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200" b="1">
                <a:latin typeface="Arial" charset="0"/>
              </a:rPr>
              <a:t>Key Items: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Net sales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Gross profit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Operating expenses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Nonoperating activities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endParaRPr lang="en-US" sz="2100" b="1">
              <a:solidFill>
                <a:schemeClr val="hlink"/>
              </a:solidFill>
              <a:latin typeface="Arial" charset="0"/>
            </a:endParaRP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endParaRPr lang="en-US" sz="21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3124200" y="1143000"/>
            <a:ext cx="76200" cy="1371600"/>
          </a:xfrm>
          <a:prstGeom prst="leftBracket">
            <a:avLst>
              <a:gd name="adj" fmla="val 1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362200" y="1787525"/>
            <a:ext cx="762000" cy="1184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AutoShape 8"/>
          <p:cNvSpPr>
            <a:spLocks/>
          </p:cNvSpPr>
          <p:nvPr/>
        </p:nvSpPr>
        <p:spPr bwMode="auto">
          <a:xfrm>
            <a:off x="3124200" y="2514600"/>
            <a:ext cx="76200" cy="1524000"/>
          </a:xfrm>
          <a:prstGeom prst="leftBracket">
            <a:avLst>
              <a:gd name="adj" fmla="val 166667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 flipV="1">
            <a:off x="2133600" y="32004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3" name="Text Box 16"/>
          <p:cNvSpPr txBox="1">
            <a:spLocks noChangeArrowheads="1"/>
          </p:cNvSpPr>
          <p:nvPr/>
        </p:nvSpPr>
        <p:spPr bwMode="auto">
          <a:xfrm>
            <a:off x="8382000" y="6400800"/>
            <a:ext cx="685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381000" y="328613"/>
            <a:ext cx="2209800" cy="1074737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3200" i="0" dirty="0" smtClean="0">
                <a:effectLst/>
                <a:latin typeface="Arial" charset="0"/>
                <a:ea typeface="+mn-ea"/>
                <a:cs typeface="+mn-cs"/>
              </a:rPr>
              <a:t>Multiple- Step</a:t>
            </a:r>
          </a:p>
        </p:txBody>
      </p:sp>
      <p:sp>
        <p:nvSpPr>
          <p:cNvPr id="47115" name="Line 3"/>
          <p:cNvSpPr>
            <a:spLocks noChangeShapeType="1"/>
          </p:cNvSpPr>
          <p:nvPr/>
        </p:nvSpPr>
        <p:spPr bwMode="auto">
          <a:xfrm>
            <a:off x="304800" y="1524000"/>
            <a:ext cx="26670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2475" y="4270375"/>
            <a:ext cx="5241925" cy="2130425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47117" name="AutoShape 10"/>
          <p:cNvSpPr>
            <a:spLocks/>
          </p:cNvSpPr>
          <p:nvPr/>
        </p:nvSpPr>
        <p:spPr bwMode="auto">
          <a:xfrm>
            <a:off x="3124200" y="4267200"/>
            <a:ext cx="76200" cy="1676400"/>
          </a:xfrm>
          <a:prstGeom prst="leftBracket">
            <a:avLst>
              <a:gd name="adj" fmla="val 133324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1"/>
          <p:cNvSpPr>
            <a:spLocks noChangeShapeType="1"/>
          </p:cNvSpPr>
          <p:nvPr/>
        </p:nvSpPr>
        <p:spPr bwMode="auto">
          <a:xfrm>
            <a:off x="2590800" y="4800600"/>
            <a:ext cx="5334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9" name="Text Box 17"/>
          <p:cNvSpPr txBox="1">
            <a:spLocks noChangeArrowheads="1"/>
          </p:cNvSpPr>
          <p:nvPr/>
        </p:nvSpPr>
        <p:spPr bwMode="auto">
          <a:xfrm>
            <a:off x="1676400" y="6126163"/>
            <a:ext cx="1371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5-14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381000" y="328613"/>
            <a:ext cx="2209800" cy="1074737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3200" i="0" dirty="0" smtClean="0">
                <a:effectLst/>
                <a:latin typeface="Arial" charset="0"/>
                <a:ea typeface="+mn-ea"/>
                <a:cs typeface="+mn-cs"/>
              </a:rPr>
              <a:t>Multiple- Step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" y="1819275"/>
            <a:ext cx="2590800" cy="3984625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200" b="1">
                <a:latin typeface="Arial" charset="0"/>
              </a:rPr>
              <a:t>Key Items: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Net sales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Gross profit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Operating expenses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Nonoperating activities</a:t>
            </a:r>
          </a:p>
          <a:p>
            <a:pPr marL="457200" indent="-457200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1">
                <a:solidFill>
                  <a:srgbClr val="800000"/>
                </a:solidFill>
                <a:latin typeface="Arial" charset="0"/>
              </a:rPr>
              <a:t>Net income</a:t>
            </a:r>
          </a:p>
        </p:txBody>
      </p:sp>
      <p:sp>
        <p:nvSpPr>
          <p:cNvPr id="48132" name="Line 13"/>
          <p:cNvSpPr>
            <a:spLocks noChangeShapeType="1"/>
          </p:cNvSpPr>
          <p:nvPr/>
        </p:nvSpPr>
        <p:spPr bwMode="auto">
          <a:xfrm>
            <a:off x="2362200" y="5638800"/>
            <a:ext cx="7620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3" name="Text Box 17"/>
          <p:cNvSpPr txBox="1">
            <a:spLocks noChangeArrowheads="1"/>
          </p:cNvSpPr>
          <p:nvPr/>
        </p:nvSpPr>
        <p:spPr bwMode="auto">
          <a:xfrm>
            <a:off x="8382000" y="6400800"/>
            <a:ext cx="685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</a:t>
            </a:r>
          </a:p>
        </p:txBody>
      </p:sp>
      <p:sp>
        <p:nvSpPr>
          <p:cNvPr id="48134" name="Line 3"/>
          <p:cNvSpPr>
            <a:spLocks noChangeShapeType="1"/>
          </p:cNvSpPr>
          <p:nvPr/>
        </p:nvSpPr>
        <p:spPr bwMode="auto">
          <a:xfrm>
            <a:off x="304800" y="1524000"/>
            <a:ext cx="26670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813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34963"/>
            <a:ext cx="5257800" cy="606583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48136" name="AutoShape 5"/>
          <p:cNvSpPr>
            <a:spLocks/>
          </p:cNvSpPr>
          <p:nvPr/>
        </p:nvSpPr>
        <p:spPr bwMode="auto">
          <a:xfrm>
            <a:off x="3124200" y="1143000"/>
            <a:ext cx="76200" cy="1371600"/>
          </a:xfrm>
          <a:prstGeom prst="leftBracket">
            <a:avLst>
              <a:gd name="adj" fmla="val 1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6"/>
          <p:cNvSpPr>
            <a:spLocks noChangeShapeType="1"/>
          </p:cNvSpPr>
          <p:nvPr/>
        </p:nvSpPr>
        <p:spPr bwMode="auto">
          <a:xfrm flipV="1">
            <a:off x="2362200" y="1787525"/>
            <a:ext cx="762000" cy="1184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8" name="AutoShape 8"/>
          <p:cNvSpPr>
            <a:spLocks/>
          </p:cNvSpPr>
          <p:nvPr/>
        </p:nvSpPr>
        <p:spPr bwMode="auto">
          <a:xfrm>
            <a:off x="3124200" y="2514600"/>
            <a:ext cx="76200" cy="1524000"/>
          </a:xfrm>
          <a:prstGeom prst="leftBracket">
            <a:avLst>
              <a:gd name="adj" fmla="val 166667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9"/>
          <p:cNvSpPr>
            <a:spLocks noChangeShapeType="1"/>
          </p:cNvSpPr>
          <p:nvPr/>
        </p:nvSpPr>
        <p:spPr bwMode="auto">
          <a:xfrm flipV="1">
            <a:off x="2133600" y="32004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0" name="AutoShape 10"/>
          <p:cNvSpPr>
            <a:spLocks/>
          </p:cNvSpPr>
          <p:nvPr/>
        </p:nvSpPr>
        <p:spPr bwMode="auto">
          <a:xfrm>
            <a:off x="3124200" y="4267200"/>
            <a:ext cx="76200" cy="1676400"/>
          </a:xfrm>
          <a:prstGeom prst="leftBracket">
            <a:avLst>
              <a:gd name="adj" fmla="val 133324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1"/>
          <p:cNvSpPr>
            <a:spLocks noChangeShapeType="1"/>
          </p:cNvSpPr>
          <p:nvPr/>
        </p:nvSpPr>
        <p:spPr bwMode="auto">
          <a:xfrm>
            <a:off x="2590800" y="4800600"/>
            <a:ext cx="5334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2" name="Text Box 17"/>
          <p:cNvSpPr txBox="1">
            <a:spLocks noChangeArrowheads="1"/>
          </p:cNvSpPr>
          <p:nvPr/>
        </p:nvSpPr>
        <p:spPr bwMode="auto">
          <a:xfrm>
            <a:off x="1676400" y="6126163"/>
            <a:ext cx="1371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Illustration 5-14</a:t>
            </a:r>
          </a:p>
        </p:txBody>
      </p:sp>
      <p:pic>
        <p:nvPicPr>
          <p:cNvPr id="48143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123950"/>
            <a:ext cx="5238750" cy="5283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57200" y="1890713"/>
            <a:ext cx="8001000" cy="3657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algn="l">
              <a:lnSpc>
                <a:spcPct val="125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300">
                <a:latin typeface="Arial" charset="0"/>
                <a:cs typeface="Times New Roman" pitchFamily="18" charset="0"/>
              </a:rPr>
              <a:t>The multiple-step income statement for a merchandiser shows each of the following features except:  </a:t>
            </a:r>
          </a:p>
          <a:p>
            <a:pPr marL="692150" lvl="1" indent="-457200" algn="l">
              <a:lnSpc>
                <a:spcPct val="125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gross profit.  </a:t>
            </a:r>
          </a:p>
          <a:p>
            <a:pPr marL="692150" lvl="1" indent="-457200" algn="l">
              <a:lnSpc>
                <a:spcPct val="125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cost of goods sold.  </a:t>
            </a:r>
          </a:p>
          <a:p>
            <a:pPr marL="692150" lvl="1" indent="-457200" algn="l">
              <a:lnSpc>
                <a:spcPct val="125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a sales revenue section.</a:t>
            </a:r>
          </a:p>
          <a:p>
            <a:pPr marL="692150" lvl="1" indent="-457200" algn="l">
              <a:lnSpc>
                <a:spcPct val="125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>
                <a:latin typeface="Arial" charset="0"/>
                <a:cs typeface="Times New Roman" pitchFamily="18" charset="0"/>
              </a:rPr>
              <a:t>investing activities section.</a:t>
            </a:r>
          </a:p>
        </p:txBody>
      </p:sp>
      <p:sp>
        <p:nvSpPr>
          <p:cNvPr id="49155" name="Text Box 11"/>
          <p:cNvSpPr txBox="1">
            <a:spLocks noChangeArrowheads="1"/>
          </p:cNvSpPr>
          <p:nvPr/>
        </p:nvSpPr>
        <p:spPr bwMode="auto">
          <a:xfrm>
            <a:off x="547688" y="1295400"/>
            <a:ext cx="6843712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800000"/>
                </a:solidFill>
                <a:latin typeface="Arial" charset="0"/>
              </a:rPr>
              <a:t>Review Question </a:t>
            </a:r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Forms of Financial Statements</a:t>
            </a:r>
          </a:p>
        </p:txBody>
      </p:sp>
      <p:sp>
        <p:nvSpPr>
          <p:cNvPr id="49157" name="Line 3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838200" y="6369050"/>
            <a:ext cx="8229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  Distinguish between a multiple-step and a single-step income statement.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85800" y="4648200"/>
            <a:ext cx="4343400" cy="533400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62000" y="1936750"/>
            <a:ext cx="7924800" cy="2787650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Subtract total expenses from total revenues</a:t>
            </a:r>
          </a:p>
          <a:p>
            <a:pPr marL="457200" indent="-457200"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Two reasons for using the single-step format: </a:t>
            </a:r>
          </a:p>
          <a:p>
            <a:pPr marL="1028700" lvl="1" indent="-457200"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Font typeface="Wingdings" pitchFamily="2" charset="2"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Company does not realize any profit until total revenues exceed total expenses. </a:t>
            </a:r>
          </a:p>
          <a:p>
            <a:pPr marL="1028700" lvl="1" indent="-457200"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Font typeface="Wingdings" pitchFamily="2" charset="2"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Format is simpler and easier to read.</a:t>
            </a:r>
          </a:p>
        </p:txBody>
      </p:sp>
      <p:sp>
        <p:nvSpPr>
          <p:cNvPr id="51203" name="Line 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4" name="Text Box 10"/>
          <p:cNvSpPr txBox="1">
            <a:spLocks noChangeArrowheads="1"/>
          </p:cNvSpPr>
          <p:nvPr/>
        </p:nvSpPr>
        <p:spPr bwMode="auto">
          <a:xfrm>
            <a:off x="533400" y="1295400"/>
            <a:ext cx="6843713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Single-Step Income Statement</a:t>
            </a: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Forms of Financial Statements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838200" y="6369050"/>
            <a:ext cx="8229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  Distinguish between a multiple-step and a single-step income statement.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3" y="2133600"/>
            <a:ext cx="7229475" cy="3905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2227" name="Text Box 12"/>
          <p:cNvSpPr txBox="1">
            <a:spLocks noChangeArrowheads="1"/>
          </p:cNvSpPr>
          <p:nvPr/>
        </p:nvSpPr>
        <p:spPr bwMode="auto">
          <a:xfrm>
            <a:off x="6781800" y="1752600"/>
            <a:ext cx="1447800" cy="274638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5-15</a:t>
            </a:r>
          </a:p>
        </p:txBody>
      </p:sp>
      <p:sp>
        <p:nvSpPr>
          <p:cNvPr id="52228" name="Line 22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9" name="Text Box 24"/>
          <p:cNvSpPr txBox="1">
            <a:spLocks noChangeArrowheads="1"/>
          </p:cNvSpPr>
          <p:nvPr/>
        </p:nvSpPr>
        <p:spPr bwMode="auto">
          <a:xfrm>
            <a:off x="533400" y="1295400"/>
            <a:ext cx="6843713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Single-Step Income Statement</a:t>
            </a:r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Forms of Financial Statements</a:t>
            </a:r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838200" y="6369050"/>
            <a:ext cx="8229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  Distinguish between a multiple-step and a single-step income statement.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8382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Identify the differences between service and merchandising companies.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57200" y="1295400"/>
            <a:ext cx="5638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en-US" sz="2600" b="1">
                <a:latin typeface="Arial" charset="0"/>
              </a:rPr>
              <a:t>Income Measurement</a:t>
            </a:r>
            <a:endParaRPr lang="en-US" sz="2600">
              <a:latin typeface="Arial" charset="0"/>
            </a:endParaRPr>
          </a:p>
        </p:txBody>
      </p:sp>
      <p:sp>
        <p:nvSpPr>
          <p:cNvPr id="6148" name="Rectangle 24"/>
          <p:cNvSpPr>
            <a:spLocks noChangeArrowheads="1"/>
          </p:cNvSpPr>
          <p:nvPr/>
        </p:nvSpPr>
        <p:spPr bwMode="auto">
          <a:xfrm>
            <a:off x="533400" y="4648200"/>
            <a:ext cx="3886200" cy="1200150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Cost of goods</a:t>
            </a:r>
            <a:r>
              <a:rPr lang="en-US">
                <a:latin typeface="Arial" charset="0"/>
              </a:rPr>
              <a:t> sold is the total cost of merchandise sold during the period.</a:t>
            </a:r>
          </a:p>
        </p:txBody>
      </p:sp>
      <p:sp>
        <p:nvSpPr>
          <p:cNvPr id="6149" name="Rectangle 26"/>
          <p:cNvSpPr>
            <a:spLocks noChangeArrowheads="1"/>
          </p:cNvSpPr>
          <p:nvPr/>
        </p:nvSpPr>
        <p:spPr bwMode="auto">
          <a:xfrm>
            <a:off x="3048000" y="2025650"/>
            <a:ext cx="2286000" cy="641350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Not used in a Service business.</a:t>
            </a:r>
          </a:p>
        </p:txBody>
      </p:sp>
      <p:sp>
        <p:nvSpPr>
          <p:cNvPr id="6150" name="Line 27"/>
          <p:cNvSpPr>
            <a:spLocks noChangeShapeType="1"/>
          </p:cNvSpPr>
          <p:nvPr/>
        </p:nvSpPr>
        <p:spPr bwMode="auto">
          <a:xfrm flipH="1">
            <a:off x="3200400" y="2667000"/>
            <a:ext cx="533400" cy="457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28"/>
          <p:cNvSpPr>
            <a:spLocks noChangeShapeType="1"/>
          </p:cNvSpPr>
          <p:nvPr/>
        </p:nvSpPr>
        <p:spPr bwMode="auto">
          <a:xfrm>
            <a:off x="3733800" y="2667000"/>
            <a:ext cx="609600" cy="457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Rectangle 34"/>
          <p:cNvSpPr>
            <a:spLocks noChangeArrowheads="1"/>
          </p:cNvSpPr>
          <p:nvPr/>
        </p:nvSpPr>
        <p:spPr bwMode="auto">
          <a:xfrm>
            <a:off x="7391400" y="4419600"/>
            <a:ext cx="1524000" cy="1066800"/>
          </a:xfrm>
          <a:prstGeom prst="rect">
            <a:avLst/>
          </a:prstGeom>
          <a:solidFill>
            <a:srgbClr val="FAEFB6"/>
          </a:solidFill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900" b="1">
                <a:latin typeface="Arial" charset="0"/>
              </a:rPr>
              <a:t>Net </a:t>
            </a:r>
          </a:p>
          <a:p>
            <a:r>
              <a:rPr lang="en-US" sz="1900" b="1">
                <a:latin typeface="Arial" charset="0"/>
              </a:rPr>
              <a:t>Income </a:t>
            </a:r>
          </a:p>
          <a:p>
            <a:r>
              <a:rPr lang="en-US" sz="1900" b="1">
                <a:latin typeface="Arial" charset="0"/>
              </a:rPr>
              <a:t>(Loss)</a:t>
            </a:r>
          </a:p>
        </p:txBody>
      </p:sp>
      <p:cxnSp>
        <p:nvCxnSpPr>
          <p:cNvPr id="6153" name="AutoShape 37"/>
          <p:cNvCxnSpPr>
            <a:cxnSpLocks noChangeShapeType="1"/>
            <a:stCxn id="6161" idx="3"/>
            <a:endCxn id="6162" idx="0"/>
          </p:cNvCxnSpPr>
          <p:nvPr/>
        </p:nvCxnSpPr>
        <p:spPr bwMode="auto">
          <a:xfrm>
            <a:off x="1995488" y="2476500"/>
            <a:ext cx="442912" cy="785813"/>
          </a:xfrm>
          <a:prstGeom prst="bentConnector2">
            <a:avLst/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6154" name="Text Box 38"/>
          <p:cNvSpPr txBox="1">
            <a:spLocks noChangeArrowheads="1"/>
          </p:cNvSpPr>
          <p:nvPr/>
        </p:nvSpPr>
        <p:spPr bwMode="auto">
          <a:xfrm>
            <a:off x="1905000" y="2178050"/>
            <a:ext cx="762000" cy="2905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Less</a:t>
            </a:r>
          </a:p>
        </p:txBody>
      </p:sp>
      <p:cxnSp>
        <p:nvCxnSpPr>
          <p:cNvPr id="6155" name="AutoShape 41"/>
          <p:cNvCxnSpPr>
            <a:cxnSpLocks noChangeShapeType="1"/>
            <a:stCxn id="6163" idx="3"/>
            <a:endCxn id="6164" idx="0"/>
          </p:cNvCxnSpPr>
          <p:nvPr/>
        </p:nvCxnSpPr>
        <p:spPr bwMode="auto">
          <a:xfrm>
            <a:off x="5424488" y="3695700"/>
            <a:ext cx="442912" cy="785813"/>
          </a:xfrm>
          <a:prstGeom prst="bentConnector2">
            <a:avLst/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6156" name="Text Box 42"/>
          <p:cNvSpPr txBox="1">
            <a:spLocks noChangeArrowheads="1"/>
          </p:cNvSpPr>
          <p:nvPr/>
        </p:nvSpPr>
        <p:spPr bwMode="auto">
          <a:xfrm>
            <a:off x="5334000" y="3397250"/>
            <a:ext cx="762000" cy="2905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Less</a:t>
            </a:r>
          </a:p>
        </p:txBody>
      </p:sp>
      <p:cxnSp>
        <p:nvCxnSpPr>
          <p:cNvPr id="6157" name="AutoShape 43"/>
          <p:cNvCxnSpPr>
            <a:cxnSpLocks noChangeShapeType="1"/>
            <a:stCxn id="6162" idx="3"/>
            <a:endCxn id="6163" idx="1"/>
          </p:cNvCxnSpPr>
          <p:nvPr/>
        </p:nvCxnSpPr>
        <p:spPr bwMode="auto">
          <a:xfrm>
            <a:off x="3214688" y="3695700"/>
            <a:ext cx="657225" cy="0"/>
          </a:xfrm>
          <a:prstGeom prst="straightConnector1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6158" name="AutoShape 46"/>
          <p:cNvCxnSpPr>
            <a:cxnSpLocks noChangeShapeType="1"/>
            <a:endCxn id="6152" idx="1"/>
          </p:cNvCxnSpPr>
          <p:nvPr/>
        </p:nvCxnSpPr>
        <p:spPr bwMode="auto">
          <a:xfrm>
            <a:off x="6643688" y="4953000"/>
            <a:ext cx="733425" cy="0"/>
          </a:xfrm>
          <a:prstGeom prst="straightConnector1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6159" name="Text Box 47"/>
          <p:cNvSpPr txBox="1">
            <a:spLocks noChangeArrowheads="1"/>
          </p:cNvSpPr>
          <p:nvPr/>
        </p:nvSpPr>
        <p:spPr bwMode="auto">
          <a:xfrm>
            <a:off x="3124200" y="3352800"/>
            <a:ext cx="838200" cy="290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Equals</a:t>
            </a:r>
          </a:p>
        </p:txBody>
      </p:sp>
      <p:sp>
        <p:nvSpPr>
          <p:cNvPr id="6160" name="Text Box 48"/>
          <p:cNvSpPr txBox="1">
            <a:spLocks noChangeArrowheads="1"/>
          </p:cNvSpPr>
          <p:nvPr/>
        </p:nvSpPr>
        <p:spPr bwMode="auto">
          <a:xfrm>
            <a:off x="6629400" y="4572000"/>
            <a:ext cx="762000" cy="2905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Equals</a:t>
            </a:r>
          </a:p>
        </p:txBody>
      </p:sp>
      <p:sp>
        <p:nvSpPr>
          <p:cNvPr id="6161" name="Rectangle 30"/>
          <p:cNvSpPr>
            <a:spLocks noChangeArrowheads="1"/>
          </p:cNvSpPr>
          <p:nvPr/>
        </p:nvSpPr>
        <p:spPr bwMode="auto">
          <a:xfrm>
            <a:off x="457200" y="2057400"/>
            <a:ext cx="1524000" cy="838200"/>
          </a:xfrm>
          <a:prstGeom prst="rect">
            <a:avLst/>
          </a:prstGeom>
          <a:solidFill>
            <a:srgbClr val="FAEFB6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900" b="1">
                <a:latin typeface="Arial" charset="0"/>
              </a:rPr>
              <a:t>Sales</a:t>
            </a:r>
          </a:p>
          <a:p>
            <a:r>
              <a:rPr lang="en-US" sz="1900" b="1">
                <a:latin typeface="Arial" charset="0"/>
              </a:rPr>
              <a:t>Revenue</a:t>
            </a:r>
          </a:p>
        </p:txBody>
      </p:sp>
      <p:sp>
        <p:nvSpPr>
          <p:cNvPr id="6162" name="Rectangle 31"/>
          <p:cNvSpPr>
            <a:spLocks noChangeArrowheads="1"/>
          </p:cNvSpPr>
          <p:nvPr/>
        </p:nvSpPr>
        <p:spPr bwMode="auto">
          <a:xfrm>
            <a:off x="1676400" y="3276600"/>
            <a:ext cx="1524000" cy="838200"/>
          </a:xfrm>
          <a:prstGeom prst="rect">
            <a:avLst/>
          </a:prstGeom>
          <a:solidFill>
            <a:srgbClr val="66FF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900" b="1">
                <a:latin typeface="Arial" charset="0"/>
              </a:rPr>
              <a:t>Cost of </a:t>
            </a:r>
          </a:p>
          <a:p>
            <a:r>
              <a:rPr lang="en-US" sz="1900" b="1">
                <a:latin typeface="Arial" charset="0"/>
              </a:rPr>
              <a:t>Goods Sold</a:t>
            </a:r>
          </a:p>
        </p:txBody>
      </p:sp>
      <p:sp>
        <p:nvSpPr>
          <p:cNvPr id="6163" name="Rectangle 32"/>
          <p:cNvSpPr>
            <a:spLocks noChangeArrowheads="1"/>
          </p:cNvSpPr>
          <p:nvPr/>
        </p:nvSpPr>
        <p:spPr bwMode="auto">
          <a:xfrm>
            <a:off x="3886200" y="3276600"/>
            <a:ext cx="1524000" cy="838200"/>
          </a:xfrm>
          <a:prstGeom prst="rect">
            <a:avLst/>
          </a:prstGeom>
          <a:solidFill>
            <a:srgbClr val="66FF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900" b="1">
                <a:latin typeface="Arial" charset="0"/>
              </a:rPr>
              <a:t>Gross </a:t>
            </a:r>
          </a:p>
          <a:p>
            <a:r>
              <a:rPr lang="en-US" sz="1900" b="1">
                <a:latin typeface="Arial" charset="0"/>
              </a:rPr>
              <a:t>Profit</a:t>
            </a:r>
          </a:p>
        </p:txBody>
      </p:sp>
      <p:sp>
        <p:nvSpPr>
          <p:cNvPr id="6164" name="Rectangle 33"/>
          <p:cNvSpPr>
            <a:spLocks noChangeArrowheads="1"/>
          </p:cNvSpPr>
          <p:nvPr/>
        </p:nvSpPr>
        <p:spPr bwMode="auto">
          <a:xfrm>
            <a:off x="5105400" y="4495800"/>
            <a:ext cx="1524000" cy="838200"/>
          </a:xfrm>
          <a:prstGeom prst="rect">
            <a:avLst/>
          </a:prstGeom>
          <a:solidFill>
            <a:srgbClr val="FAEFB6"/>
          </a:solidFill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900" b="1">
                <a:latin typeface="Arial" charset="0"/>
              </a:rPr>
              <a:t>Operating </a:t>
            </a:r>
          </a:p>
          <a:p>
            <a:r>
              <a:rPr lang="en-US" sz="1900" b="1">
                <a:latin typeface="Arial" charset="0"/>
              </a:rPr>
              <a:t>Expenses</a:t>
            </a:r>
          </a:p>
        </p:txBody>
      </p:sp>
      <p:sp>
        <p:nvSpPr>
          <p:cNvPr id="6165" name="Rectangle 49"/>
          <p:cNvSpPr>
            <a:spLocks noChangeArrowheads="1"/>
          </p:cNvSpPr>
          <p:nvPr/>
        </p:nvSpPr>
        <p:spPr bwMode="auto">
          <a:xfrm>
            <a:off x="6172200" y="2286000"/>
            <a:ext cx="2590800" cy="639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200" b="1">
                <a:latin typeface="Arial" charset="0"/>
              </a:rPr>
              <a:t>Illustration 5-1 </a:t>
            </a:r>
          </a:p>
          <a:p>
            <a:pPr algn="l"/>
            <a:r>
              <a:rPr lang="en-US" sz="1200">
                <a:latin typeface="Arial" charset="0"/>
              </a:rPr>
              <a:t>Income measurement process for a merchandising company</a:t>
            </a:r>
          </a:p>
        </p:txBody>
      </p:sp>
      <p:sp>
        <p:nvSpPr>
          <p:cNvPr id="616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Merchandising Operations</a:t>
            </a:r>
          </a:p>
        </p:txBody>
      </p:sp>
      <p:sp>
        <p:nvSpPr>
          <p:cNvPr id="6167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7467600" cy="3827463"/>
          </a:xfrm>
          <a:prstGeom prst="rect">
            <a:avLst/>
          </a:prstGeom>
          <a:noFill/>
          <a:ln w="1905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53251" name="Line 1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2" name="Text Box 21"/>
          <p:cNvSpPr txBox="1">
            <a:spLocks noChangeArrowheads="1"/>
          </p:cNvSpPr>
          <p:nvPr/>
        </p:nvSpPr>
        <p:spPr bwMode="auto">
          <a:xfrm>
            <a:off x="7162800" y="1752600"/>
            <a:ext cx="1447800" cy="274638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5-16</a:t>
            </a:r>
          </a:p>
        </p:txBody>
      </p:sp>
      <p:sp>
        <p:nvSpPr>
          <p:cNvPr id="53253" name="Text Box 23"/>
          <p:cNvSpPr txBox="1">
            <a:spLocks noChangeArrowheads="1"/>
          </p:cNvSpPr>
          <p:nvPr/>
        </p:nvSpPr>
        <p:spPr bwMode="auto">
          <a:xfrm>
            <a:off x="533400" y="1295400"/>
            <a:ext cx="6843713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Classified Balance Sheet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Forms of Financial Statements</a:t>
            </a: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" y="2133600"/>
            <a:ext cx="8029575" cy="3949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3256" name="Text Box 5"/>
          <p:cNvSpPr txBox="1">
            <a:spLocks noChangeArrowheads="1"/>
          </p:cNvSpPr>
          <p:nvPr/>
        </p:nvSpPr>
        <p:spPr bwMode="auto">
          <a:xfrm>
            <a:off x="838200" y="6369050"/>
            <a:ext cx="82296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5  Distinguish between a multiple-step and a single-step income statement.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1219200" y="6469063"/>
            <a:ext cx="76200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1143000" y="5973763"/>
            <a:ext cx="1447800" cy="274637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latin typeface="Arial" charset="0"/>
              </a:rPr>
              <a:t>Illustration 5A-1</a:t>
            </a:r>
          </a:p>
        </p:txBody>
      </p:sp>
      <p:sp>
        <p:nvSpPr>
          <p:cNvPr id="54276" name="Text Box 13"/>
          <p:cNvSpPr txBox="1">
            <a:spLocks noChangeArrowheads="1"/>
          </p:cNvSpPr>
          <p:nvPr/>
        </p:nvSpPr>
        <p:spPr bwMode="auto">
          <a:xfrm>
            <a:off x="2667000" y="6400800"/>
            <a:ext cx="63246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6  Prepare a worksheet for a merchandising company.</a:t>
            </a:r>
          </a:p>
        </p:txBody>
      </p:sp>
      <p:sp>
        <p:nvSpPr>
          <p:cNvPr id="54277" name="Text Box 17"/>
          <p:cNvSpPr txBox="1">
            <a:spLocks noChangeArrowheads="1"/>
          </p:cNvSpPr>
          <p:nvPr/>
        </p:nvSpPr>
        <p:spPr bwMode="auto">
          <a:xfrm>
            <a:off x="457200" y="1501775"/>
            <a:ext cx="1828800" cy="896938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buSzPct val="80000"/>
            </a:pPr>
            <a:r>
              <a:rPr lang="en-US" sz="2200" b="1">
                <a:latin typeface="Arial" charset="0"/>
              </a:rPr>
              <a:t>Perpetual Inventory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5A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Worksheet for a Merchandising Company</a:t>
            </a:r>
          </a:p>
        </p:txBody>
      </p:sp>
      <p:pic>
        <p:nvPicPr>
          <p:cNvPr id="542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46188"/>
            <a:ext cx="5959475" cy="5068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914400" y="2473325"/>
            <a:ext cx="7467600" cy="209867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No running account of changes in inventory.</a:t>
            </a:r>
          </a:p>
          <a:p>
            <a:pPr marL="457200" indent="-457200" algn="l">
              <a:lnSpc>
                <a:spcPct val="120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Ending inventory determined by physical count.</a:t>
            </a:r>
          </a:p>
          <a:p>
            <a:pPr marL="457200" indent="-457200" algn="l">
              <a:lnSpc>
                <a:spcPct val="120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Cost of goods sold not determined until the end of the period.</a:t>
            </a:r>
          </a:p>
        </p:txBody>
      </p:sp>
      <p:sp>
        <p:nvSpPr>
          <p:cNvPr id="925702" name="Text Box 6"/>
          <p:cNvSpPr txBox="1">
            <a:spLocks noChangeArrowheads="1"/>
          </p:cNvSpPr>
          <p:nvPr/>
        </p:nvSpPr>
        <p:spPr bwMode="auto">
          <a:xfrm>
            <a:off x="685800" y="1406525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80000"/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Determining Cost of Goods Sold Under a Periodic System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  <p:sp>
        <p:nvSpPr>
          <p:cNvPr id="55302" name="Text Box 3"/>
          <p:cNvSpPr txBox="1">
            <a:spLocks noChangeArrowheads="1"/>
          </p:cNvSpPr>
          <p:nvPr/>
        </p:nvSpPr>
        <p:spPr bwMode="auto">
          <a:xfrm>
            <a:off x="3276600" y="6248400"/>
            <a:ext cx="57150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  Explain the recording of purchases and sales of 	inventory under a periodic inventory system.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5800" y="1406525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80000"/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Determining Cost of Goods Sold Under a Periodic System</a:t>
            </a:r>
          </a:p>
        </p:txBody>
      </p:sp>
      <p:pic>
        <p:nvPicPr>
          <p:cNvPr id="5632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73338"/>
            <a:ext cx="7010400" cy="375126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8305800" y="6445250"/>
            <a:ext cx="6858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6019800" y="2184400"/>
            <a:ext cx="2133600" cy="274638"/>
          </a:xfrm>
          <a:prstGeom prst="rect">
            <a:avLst/>
          </a:prstGeom>
          <a:solidFill>
            <a:schemeClr val="bg1"/>
          </a:solidFill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5B-2 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3276600" y="6248400"/>
            <a:ext cx="57150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  Explain the recording of purchases and sales of 	inventory under a periodic inventory system.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914400" y="2041525"/>
            <a:ext cx="7772400" cy="397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Record revenues when sales are made.</a:t>
            </a:r>
          </a:p>
          <a:p>
            <a:pPr marL="457200" indent="-457200" algn="l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Do not record cost of merchandise sold on the date of sale. </a:t>
            </a:r>
          </a:p>
          <a:p>
            <a:pPr marL="457200" indent="-457200" algn="l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Physical inventory count determines: </a:t>
            </a:r>
          </a:p>
          <a:p>
            <a:pPr marL="1143000" lvl="1" indent="-457200" algn="l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>
                <a:latin typeface="Arial" charset="0"/>
              </a:rPr>
              <a:t>Cost of merchandise </a:t>
            </a:r>
            <a:r>
              <a:rPr lang="en-US" b="1">
                <a:latin typeface="Arial" charset="0"/>
              </a:rPr>
              <a:t>on hand</a:t>
            </a:r>
            <a:r>
              <a:rPr lang="en-US">
                <a:latin typeface="Arial" charset="0"/>
              </a:rPr>
              <a:t> and </a:t>
            </a:r>
          </a:p>
          <a:p>
            <a:pPr marL="1143000" lvl="1" indent="-457200" algn="l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>
                <a:latin typeface="Arial" charset="0"/>
              </a:rPr>
              <a:t>Cost of merchandise </a:t>
            </a:r>
            <a:r>
              <a:rPr lang="en-US" b="1">
                <a:latin typeface="Arial" charset="0"/>
              </a:rPr>
              <a:t>sold</a:t>
            </a:r>
            <a:r>
              <a:rPr lang="en-US">
                <a:latin typeface="Arial" charset="0"/>
              </a:rPr>
              <a:t> during the period. </a:t>
            </a:r>
          </a:p>
          <a:p>
            <a:pPr marL="457200" indent="-457200" algn="l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Record purchases in Purchases account. </a:t>
            </a:r>
          </a:p>
          <a:p>
            <a:pPr marL="457200" indent="-457200" algn="l">
              <a:lnSpc>
                <a:spcPct val="120000"/>
              </a:lnSpc>
              <a:spcBef>
                <a:spcPct val="45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Purchase returns and allowances, Purchase discounts, and Freight costs are recorded in separate accounts.</a:t>
            </a:r>
          </a:p>
        </p:txBody>
      </p:sp>
      <p:sp>
        <p:nvSpPr>
          <p:cNvPr id="57348" name="Text Box 10"/>
          <p:cNvSpPr txBox="1">
            <a:spLocks noChangeArrowheads="1"/>
          </p:cNvSpPr>
          <p:nvPr/>
        </p:nvSpPr>
        <p:spPr bwMode="auto">
          <a:xfrm>
            <a:off x="685800" y="1385888"/>
            <a:ext cx="7924800" cy="519112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7F"/>
                </a:solidFill>
                <a:latin typeface="Arial" charset="0"/>
              </a:rPr>
              <a:t>Recording Merchandise Transactions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276600" y="6248400"/>
            <a:ext cx="57150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  Explain the recording of purchases and sales of 	inventory under a periodic inventory system.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2003425"/>
            <a:ext cx="8077200" cy="1349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On the basis of the sales invoice (Illustration 5-6) and receipt of the merchandise ordered from PW Audio Supply, Sauk Stereo records the $3,800 purchase as follows.</a:t>
            </a:r>
          </a:p>
        </p:txBody>
      </p:sp>
      <p:sp>
        <p:nvSpPr>
          <p:cNvPr id="990212" name="Text Box 4"/>
          <p:cNvSpPr txBox="1">
            <a:spLocks noChangeArrowheads="1"/>
          </p:cNvSpPr>
          <p:nvPr/>
        </p:nvSpPr>
        <p:spPr bwMode="auto">
          <a:xfrm>
            <a:off x="1905000" y="3763963"/>
            <a:ext cx="6400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745038" algn="r"/>
              </a:tabLst>
            </a:pPr>
            <a:r>
              <a:rPr lang="en-US" sz="2200">
                <a:latin typeface="Arial" charset="0"/>
                <a:cs typeface="Arial" charset="0"/>
              </a:rPr>
              <a:t>Purchases	3,800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85800" y="3763963"/>
            <a:ext cx="15240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4</a:t>
            </a:r>
          </a:p>
        </p:txBody>
      </p:sp>
      <p:sp>
        <p:nvSpPr>
          <p:cNvPr id="990214" name="Text Box 6"/>
          <p:cNvSpPr txBox="1">
            <a:spLocks noChangeArrowheads="1"/>
          </p:cNvSpPr>
          <p:nvPr/>
        </p:nvSpPr>
        <p:spPr bwMode="auto">
          <a:xfrm>
            <a:off x="1905000" y="4297363"/>
            <a:ext cx="6400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200">
                <a:latin typeface="Arial" charset="0"/>
                <a:cs typeface="Arial" charset="0"/>
              </a:rPr>
              <a:t>Accounts Payable  		3,800</a:t>
            </a:r>
          </a:p>
        </p:txBody>
      </p:sp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685800" y="1385888"/>
            <a:ext cx="7924800" cy="519112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7F"/>
                </a:solidFill>
                <a:latin typeface="Arial" charset="0"/>
              </a:rPr>
              <a:t>Recording Purchases of Merchandise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2" grpId="0" autoUpdateAnimBg="0"/>
      <p:bldP spid="99021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685800" y="2003425"/>
            <a:ext cx="7924800" cy="1349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If Sauk pays Public Freight Company $150</a:t>
            </a:r>
          </a:p>
          <a:p>
            <a:pPr algn="l">
              <a:lnSpc>
                <a:spcPct val="125000"/>
              </a:lnSpc>
            </a:pPr>
            <a:r>
              <a:rPr lang="en-US" sz="2200">
                <a:latin typeface="Arial" charset="0"/>
              </a:rPr>
              <a:t>for freight charges on its purchase from PW Audio Supply on May 6, the entry on Sauk’s books is: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1905000" y="3763963"/>
            <a:ext cx="6400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914900" algn="r"/>
              </a:tabLst>
            </a:pPr>
            <a:r>
              <a:rPr lang="en-US" sz="2200">
                <a:latin typeface="Arial" charset="0"/>
              </a:rPr>
              <a:t>Freight-in (Transportation-In)</a:t>
            </a:r>
            <a:r>
              <a:rPr lang="en-US" sz="2200">
                <a:latin typeface="Arial" charset="0"/>
                <a:cs typeface="Arial" charset="0"/>
              </a:rPr>
              <a:t>	150</a:t>
            </a: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685800" y="3763963"/>
            <a:ext cx="1524000" cy="427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6</a:t>
            </a: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1905000" y="4297363"/>
            <a:ext cx="6400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200">
                <a:latin typeface="Arial" charset="0"/>
                <a:cs typeface="Arial" charset="0"/>
              </a:rPr>
              <a:t>Cash  		150</a:t>
            </a:r>
          </a:p>
        </p:txBody>
      </p:sp>
      <p:sp>
        <p:nvSpPr>
          <p:cNvPr id="59398" name="Text Box 10"/>
          <p:cNvSpPr txBox="1">
            <a:spLocks noChangeArrowheads="1"/>
          </p:cNvSpPr>
          <p:nvPr/>
        </p:nvSpPr>
        <p:spPr bwMode="auto">
          <a:xfrm>
            <a:off x="3276600" y="6248400"/>
            <a:ext cx="57150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  Explain the recording of purchases and sales of 	inventory under a periodic inventory system.</a:t>
            </a:r>
          </a:p>
        </p:txBody>
      </p:sp>
      <p:sp>
        <p:nvSpPr>
          <p:cNvPr id="59399" name="Text Box 12"/>
          <p:cNvSpPr txBox="1">
            <a:spLocks noChangeArrowheads="1"/>
          </p:cNvSpPr>
          <p:nvPr/>
        </p:nvSpPr>
        <p:spPr bwMode="auto">
          <a:xfrm>
            <a:off x="685800" y="1385888"/>
            <a:ext cx="7924800" cy="519112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latin typeface="Arial" charset="0"/>
              </a:rPr>
              <a:t>Freight Costs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5" grpId="0" autoUpdateAnimBg="0"/>
      <p:bldP spid="93184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3" name="Text Box 5"/>
          <p:cNvSpPr txBox="1">
            <a:spLocks noChangeArrowheads="1"/>
          </p:cNvSpPr>
          <p:nvPr/>
        </p:nvSpPr>
        <p:spPr bwMode="auto">
          <a:xfrm>
            <a:off x="1905000" y="3763963"/>
            <a:ext cx="6400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914900" algn="r"/>
              </a:tabLst>
            </a:pPr>
            <a:r>
              <a:rPr lang="en-US" sz="2200">
                <a:latin typeface="Arial" charset="0"/>
              </a:rPr>
              <a:t>Accounts payable</a:t>
            </a:r>
            <a:r>
              <a:rPr lang="en-US" sz="2200">
                <a:latin typeface="Arial" charset="0"/>
                <a:cs typeface="Arial" charset="0"/>
              </a:rPr>
              <a:t>	300</a:t>
            </a: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685800" y="3763963"/>
            <a:ext cx="1524000" cy="427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8</a:t>
            </a:r>
          </a:p>
        </p:txBody>
      </p:sp>
      <p:sp>
        <p:nvSpPr>
          <p:cNvPr id="933895" name="Text Box 7"/>
          <p:cNvSpPr txBox="1">
            <a:spLocks noChangeArrowheads="1"/>
          </p:cNvSpPr>
          <p:nvPr/>
        </p:nvSpPr>
        <p:spPr bwMode="auto">
          <a:xfrm>
            <a:off x="1905000" y="4297363"/>
            <a:ext cx="6934200" cy="430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200">
                <a:latin typeface="Arial" charset="0"/>
              </a:rPr>
              <a:t>Purchase Returns and Allowances</a:t>
            </a:r>
            <a:r>
              <a:rPr lang="en-US" sz="2200">
                <a:latin typeface="Arial" charset="0"/>
                <a:cs typeface="Arial" charset="0"/>
              </a:rPr>
              <a:t> 	300</a:t>
            </a:r>
          </a:p>
        </p:txBody>
      </p:sp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685800" y="1395413"/>
            <a:ext cx="6248400" cy="509587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latin typeface="Arial" charset="0"/>
              </a:rPr>
              <a:t>Purchase Returns and Allowances</a:t>
            </a:r>
          </a:p>
        </p:txBody>
      </p:sp>
      <p:sp>
        <p:nvSpPr>
          <p:cNvPr id="60422" name="Text Box 10"/>
          <p:cNvSpPr txBox="1">
            <a:spLocks noChangeArrowheads="1"/>
          </p:cNvSpPr>
          <p:nvPr/>
        </p:nvSpPr>
        <p:spPr bwMode="auto">
          <a:xfrm>
            <a:off x="3276600" y="6248400"/>
            <a:ext cx="57150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  Explain the recording of purchases and sales of 	inventory under a periodic inventory system.</a:t>
            </a:r>
          </a:p>
        </p:txBody>
      </p:sp>
      <p:sp>
        <p:nvSpPr>
          <p:cNvPr id="60423" name="Text Box 13"/>
          <p:cNvSpPr txBox="1">
            <a:spLocks noChangeArrowheads="1"/>
          </p:cNvSpPr>
          <p:nvPr/>
        </p:nvSpPr>
        <p:spPr bwMode="auto">
          <a:xfrm>
            <a:off x="685800" y="2003425"/>
            <a:ext cx="7924800" cy="1349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Sauk Stereo returns $300 of goods to PW Audio Supply and prepares the following entry to recognize the return.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3" grpId="0" autoUpdateAnimBg="0"/>
      <p:bldP spid="933895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1" name="Text Box 5"/>
          <p:cNvSpPr txBox="1">
            <a:spLocks noChangeArrowheads="1"/>
          </p:cNvSpPr>
          <p:nvPr/>
        </p:nvSpPr>
        <p:spPr bwMode="auto">
          <a:xfrm>
            <a:off x="1981200" y="4022725"/>
            <a:ext cx="6400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914900" algn="r"/>
              </a:tabLst>
            </a:pPr>
            <a:r>
              <a:rPr lang="en-US" sz="2200">
                <a:latin typeface="Arial" charset="0"/>
              </a:rPr>
              <a:t>Accounts Payable</a:t>
            </a:r>
            <a:r>
              <a:rPr lang="en-US" sz="2200">
                <a:latin typeface="Arial" charset="0"/>
                <a:cs typeface="Arial" charset="0"/>
              </a:rPr>
              <a:t>	3,500</a:t>
            </a: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685800" y="4022725"/>
            <a:ext cx="1524000" cy="4270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14</a:t>
            </a:r>
          </a:p>
        </p:txBody>
      </p:sp>
      <p:sp>
        <p:nvSpPr>
          <p:cNvPr id="935943" name="Text Box 7"/>
          <p:cNvSpPr txBox="1">
            <a:spLocks noChangeArrowheads="1"/>
          </p:cNvSpPr>
          <p:nvPr/>
        </p:nvSpPr>
        <p:spPr bwMode="auto">
          <a:xfrm>
            <a:off x="1981200" y="4556125"/>
            <a:ext cx="6400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200">
                <a:latin typeface="Arial" charset="0"/>
              </a:rPr>
              <a:t>Purchase Discounts</a:t>
            </a:r>
            <a:r>
              <a:rPr lang="en-US" sz="2200">
                <a:latin typeface="Arial" charset="0"/>
                <a:cs typeface="Arial" charset="0"/>
              </a:rPr>
              <a:t> 		70</a:t>
            </a:r>
          </a:p>
        </p:txBody>
      </p:sp>
      <p:sp>
        <p:nvSpPr>
          <p:cNvPr id="61445" name="Text Box 8"/>
          <p:cNvSpPr txBox="1">
            <a:spLocks noChangeArrowheads="1"/>
          </p:cNvSpPr>
          <p:nvPr/>
        </p:nvSpPr>
        <p:spPr bwMode="auto">
          <a:xfrm>
            <a:off x="685800" y="1395413"/>
            <a:ext cx="6248400" cy="509587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latin typeface="Arial" charset="0"/>
              </a:rPr>
              <a:t>Purchase Discounts</a:t>
            </a:r>
          </a:p>
        </p:txBody>
      </p:sp>
      <p:sp>
        <p:nvSpPr>
          <p:cNvPr id="935945" name="Text Box 9"/>
          <p:cNvSpPr txBox="1">
            <a:spLocks noChangeArrowheads="1"/>
          </p:cNvSpPr>
          <p:nvPr/>
        </p:nvSpPr>
        <p:spPr bwMode="auto">
          <a:xfrm>
            <a:off x="1981200" y="5059363"/>
            <a:ext cx="6400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200">
                <a:latin typeface="Arial" charset="0"/>
              </a:rPr>
              <a:t>Cash	</a:t>
            </a:r>
            <a:r>
              <a:rPr lang="en-US" sz="2200">
                <a:latin typeface="Arial" charset="0"/>
                <a:cs typeface="Arial" charset="0"/>
              </a:rPr>
              <a:t> 	3,430</a:t>
            </a:r>
          </a:p>
        </p:txBody>
      </p:sp>
      <p:sp>
        <p:nvSpPr>
          <p:cNvPr id="61447" name="Text Box 11"/>
          <p:cNvSpPr txBox="1">
            <a:spLocks noChangeArrowheads="1"/>
          </p:cNvSpPr>
          <p:nvPr/>
        </p:nvSpPr>
        <p:spPr bwMode="auto">
          <a:xfrm>
            <a:off x="3276600" y="6248400"/>
            <a:ext cx="57150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  Explain the recording of purchases and sales of 	inventory under a periodic inventory system.</a:t>
            </a:r>
          </a:p>
        </p:txBody>
      </p:sp>
      <p:sp>
        <p:nvSpPr>
          <p:cNvPr id="61448" name="Text Box 13"/>
          <p:cNvSpPr txBox="1">
            <a:spLocks noChangeArrowheads="1"/>
          </p:cNvSpPr>
          <p:nvPr/>
        </p:nvSpPr>
        <p:spPr bwMode="auto">
          <a:xfrm>
            <a:off x="685800" y="2003425"/>
            <a:ext cx="7924800" cy="1768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On May 14 Sauk Stereo pays the balance due on account to PW Audio Supply, taking the 2% cash discount allowed by PW Audio for payment within 10 days. Sauk</a:t>
            </a:r>
          </a:p>
          <a:p>
            <a:pPr algn="l">
              <a:lnSpc>
                <a:spcPct val="125000"/>
              </a:lnSpc>
            </a:pPr>
            <a:r>
              <a:rPr lang="en-US" sz="2200">
                <a:latin typeface="Arial" charset="0"/>
              </a:rPr>
              <a:t>Stereo records the payment and discount as follows.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41" grpId="0" autoUpdateAnimBg="0"/>
      <p:bldP spid="935943" grpId="0" autoUpdateAnimBg="0"/>
      <p:bldP spid="93594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838200" y="5089525"/>
            <a:ext cx="75438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No entry is recorded for cost of goods sold at the time of the sale under a periodic system.</a:t>
            </a: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685800" y="2003425"/>
            <a:ext cx="8153400" cy="1349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PW Audio Supply, records the sale of $3,800 of merchandise to Sauk Stereo on May 4 (sales invoice No. 731, Illustration 5-6) as follows.</a:t>
            </a: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981200" y="3748088"/>
            <a:ext cx="6400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745038" algn="r"/>
              </a:tabLst>
            </a:pPr>
            <a:r>
              <a:rPr lang="en-US" sz="2200">
                <a:latin typeface="Arial" charset="0"/>
                <a:cs typeface="Arial" charset="0"/>
              </a:rPr>
              <a:t>Accounts Receivable	3,800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685800" y="3748088"/>
            <a:ext cx="1524000" cy="427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4</a:t>
            </a:r>
          </a:p>
        </p:txBody>
      </p:sp>
      <p:sp>
        <p:nvSpPr>
          <p:cNvPr id="937992" name="Text Box 8"/>
          <p:cNvSpPr txBox="1">
            <a:spLocks noChangeArrowheads="1"/>
          </p:cNvSpPr>
          <p:nvPr/>
        </p:nvSpPr>
        <p:spPr bwMode="auto">
          <a:xfrm>
            <a:off x="1981200" y="4281488"/>
            <a:ext cx="6400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200">
                <a:latin typeface="Arial" charset="0"/>
                <a:cs typeface="Arial" charset="0"/>
              </a:rPr>
              <a:t>Sales Revenue  		3,800</a:t>
            </a: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3276600" y="6248400"/>
            <a:ext cx="57150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  Explain the recording of purchases and sales of 	inventory under a periodic inventory system.</a:t>
            </a:r>
          </a:p>
        </p:txBody>
      </p:sp>
      <p:sp>
        <p:nvSpPr>
          <p:cNvPr id="62472" name="Text Box 12"/>
          <p:cNvSpPr txBox="1">
            <a:spLocks noChangeArrowheads="1"/>
          </p:cNvSpPr>
          <p:nvPr/>
        </p:nvSpPr>
        <p:spPr bwMode="auto">
          <a:xfrm>
            <a:off x="685800" y="1379538"/>
            <a:ext cx="6248400" cy="519112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7F"/>
                </a:solidFill>
                <a:latin typeface="Arial" charset="0"/>
              </a:rPr>
              <a:t>Recording Sales of Merchandise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90" grpId="0" autoUpdateAnimBg="0"/>
      <p:bldP spid="93799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374775"/>
            <a:ext cx="6096000" cy="487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81000" y="2438400"/>
            <a:ext cx="2362200" cy="3432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sz="2100">
                <a:latin typeface="Arial" charset="0"/>
                <a:cs typeface="Arial" charset="0"/>
              </a:rPr>
              <a:t>The operating cycle of a </a:t>
            </a:r>
            <a:r>
              <a:rPr lang="en-US" sz="2100" b="1">
                <a:latin typeface="Arial" charset="0"/>
                <a:cs typeface="Arial" charset="0"/>
              </a:rPr>
              <a:t>merchandising company</a:t>
            </a:r>
            <a:r>
              <a:rPr lang="en-US" sz="2100">
                <a:latin typeface="Arial" charset="0"/>
                <a:cs typeface="Arial" charset="0"/>
              </a:rPr>
              <a:t> ordinarily is longer than that of a </a:t>
            </a:r>
            <a:r>
              <a:rPr lang="en-US" sz="2100" b="1">
                <a:latin typeface="Arial" charset="0"/>
                <a:cs typeface="Arial" charset="0"/>
              </a:rPr>
              <a:t>service company</a:t>
            </a:r>
            <a:r>
              <a:rPr lang="en-US" sz="210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7391400" y="1265238"/>
            <a:ext cx="1295400" cy="274637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latin typeface="Arial" charset="0"/>
              </a:rPr>
              <a:t>Illustration 5-2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8382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Identify the differences between service and merchandising companies.</a:t>
            </a:r>
          </a:p>
        </p:txBody>
      </p: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381000" y="1371600"/>
            <a:ext cx="2286000" cy="946150"/>
          </a:xfrm>
          <a:prstGeom prst="rect">
            <a:avLst/>
          </a:prstGeom>
          <a:noFill/>
          <a:ln w="28575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Operating Cycles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Merchandising Operations</a:t>
            </a:r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524000" y="5943600"/>
            <a:ext cx="1295400" cy="274638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latin typeface="Arial" charset="0"/>
              </a:rPr>
              <a:t>Illustration 5-3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838200" y="5089525"/>
            <a:ext cx="75438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Arial" charset="0"/>
              </a:rPr>
              <a:t>No entry is recorded for cost of goods sold at the time of the sale under a periodic system.</a:t>
            </a: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685800" y="2003425"/>
            <a:ext cx="8153400" cy="1349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PW Audio Supply, records the sale of $3,800 of merchandise to Sauk Stereo on May 4 (sales invoice No. 731, Illustration 5-6) as follows.</a:t>
            </a: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981200" y="3748088"/>
            <a:ext cx="6400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745038" algn="r"/>
              </a:tabLst>
            </a:pPr>
            <a:r>
              <a:rPr lang="en-US" sz="2200">
                <a:latin typeface="Arial" charset="0"/>
                <a:cs typeface="Arial" charset="0"/>
              </a:rPr>
              <a:t>Accounts Receivable	3,800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685800" y="3748088"/>
            <a:ext cx="1524000" cy="427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4</a:t>
            </a:r>
          </a:p>
        </p:txBody>
      </p:sp>
      <p:sp>
        <p:nvSpPr>
          <p:cNvPr id="937992" name="Text Box 8"/>
          <p:cNvSpPr txBox="1">
            <a:spLocks noChangeArrowheads="1"/>
          </p:cNvSpPr>
          <p:nvPr/>
        </p:nvSpPr>
        <p:spPr bwMode="auto">
          <a:xfrm>
            <a:off x="1981200" y="4281488"/>
            <a:ext cx="6400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200">
                <a:latin typeface="Arial" charset="0"/>
                <a:cs typeface="Arial" charset="0"/>
              </a:rPr>
              <a:t>Sales Revenue  		3,800</a:t>
            </a: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3276600" y="6248400"/>
            <a:ext cx="57150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  Explain the recording of purchases and sales of 	inventory under a periodic inventory system.</a:t>
            </a:r>
          </a:p>
        </p:txBody>
      </p:sp>
      <p:sp>
        <p:nvSpPr>
          <p:cNvPr id="62472" name="Text Box 12"/>
          <p:cNvSpPr txBox="1">
            <a:spLocks noChangeArrowheads="1"/>
          </p:cNvSpPr>
          <p:nvPr/>
        </p:nvSpPr>
        <p:spPr bwMode="auto">
          <a:xfrm>
            <a:off x="685800" y="1379538"/>
            <a:ext cx="6248400" cy="519112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7F"/>
                </a:solidFill>
                <a:latin typeface="Arial" charset="0"/>
              </a:rPr>
              <a:t>Recording Sales of Merchandise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90" grpId="0" autoUpdateAnimBg="0"/>
      <p:bldP spid="93799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685800" y="2003425"/>
            <a:ext cx="8001000" cy="1349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200">
                <a:latin typeface="Arial" charset="0"/>
              </a:rPr>
              <a:t>  To record the returned goods received from Sauk Stereo on May 8, PW Audio Supply records the $300 sales return as follows.</a:t>
            </a:r>
          </a:p>
        </p:txBody>
      </p:sp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1981200" y="3657600"/>
            <a:ext cx="64008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914900" algn="r"/>
              </a:tabLst>
            </a:pPr>
            <a:r>
              <a:rPr lang="en-US" sz="2200">
                <a:latin typeface="Arial" charset="0"/>
              </a:rPr>
              <a:t>Sales Returns and Allowances</a:t>
            </a:r>
            <a:r>
              <a:rPr lang="en-US" sz="2200">
                <a:latin typeface="Arial" charset="0"/>
                <a:cs typeface="Arial" charset="0"/>
              </a:rPr>
              <a:t>	300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685800" y="3657600"/>
            <a:ext cx="1524000" cy="4270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8</a:t>
            </a:r>
          </a:p>
        </p:txBody>
      </p:sp>
      <p:sp>
        <p:nvSpPr>
          <p:cNvPr id="940038" name="Text Box 6"/>
          <p:cNvSpPr txBox="1">
            <a:spLocks noChangeArrowheads="1"/>
          </p:cNvSpPr>
          <p:nvPr/>
        </p:nvSpPr>
        <p:spPr bwMode="auto">
          <a:xfrm>
            <a:off x="1981200" y="4221163"/>
            <a:ext cx="64008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745038" algn="r"/>
                <a:tab pos="6110288" algn="r"/>
              </a:tabLst>
            </a:pPr>
            <a:r>
              <a:rPr lang="en-US" sz="2200">
                <a:latin typeface="Arial" charset="0"/>
              </a:rPr>
              <a:t>Accounts Receivable</a:t>
            </a:r>
            <a:r>
              <a:rPr lang="en-US" sz="2200">
                <a:latin typeface="Arial" charset="0"/>
                <a:cs typeface="Arial" charset="0"/>
              </a:rPr>
              <a:t> 		300</a:t>
            </a:r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685800" y="1395413"/>
            <a:ext cx="6248400" cy="509587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latin typeface="Arial" charset="0"/>
              </a:rPr>
              <a:t>Sales Returns and Allowances</a:t>
            </a:r>
          </a:p>
        </p:txBody>
      </p:sp>
      <p:sp>
        <p:nvSpPr>
          <p:cNvPr id="63495" name="Text Box 10"/>
          <p:cNvSpPr txBox="1">
            <a:spLocks noChangeArrowheads="1"/>
          </p:cNvSpPr>
          <p:nvPr/>
        </p:nvSpPr>
        <p:spPr bwMode="auto">
          <a:xfrm>
            <a:off x="3276600" y="6248400"/>
            <a:ext cx="57150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  Explain the recording of purchases and sales of 	inventory under a periodic inventory system.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6" grpId="0" autoUpdateAnimBg="0"/>
      <p:bldP spid="94003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6" name="Text Box 6"/>
          <p:cNvSpPr txBox="1">
            <a:spLocks noChangeArrowheads="1"/>
          </p:cNvSpPr>
          <p:nvPr/>
        </p:nvSpPr>
        <p:spPr bwMode="auto">
          <a:xfrm>
            <a:off x="2057400" y="3998913"/>
            <a:ext cx="65532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572000" algn="r"/>
              </a:tabLst>
            </a:pPr>
            <a:r>
              <a:rPr lang="en-US" sz="2200">
                <a:latin typeface="Arial" charset="0"/>
                <a:cs typeface="Arial" charset="0"/>
              </a:rPr>
              <a:t>Cash	3,430</a:t>
            </a:r>
          </a:p>
        </p:txBody>
      </p:sp>
      <p:sp>
        <p:nvSpPr>
          <p:cNvPr id="64515" name="Text Box 7"/>
          <p:cNvSpPr txBox="1">
            <a:spLocks noChangeArrowheads="1"/>
          </p:cNvSpPr>
          <p:nvPr/>
        </p:nvSpPr>
        <p:spPr bwMode="auto">
          <a:xfrm>
            <a:off x="685800" y="3998913"/>
            <a:ext cx="1143000" cy="427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Arial" charset="0"/>
                <a:cs typeface="Arial" charset="0"/>
              </a:rPr>
              <a:t>May 14</a:t>
            </a:r>
          </a:p>
        </p:txBody>
      </p:sp>
      <p:sp>
        <p:nvSpPr>
          <p:cNvPr id="942088" name="Text Box 8"/>
          <p:cNvSpPr txBox="1">
            <a:spLocks noChangeArrowheads="1"/>
          </p:cNvSpPr>
          <p:nvPr/>
        </p:nvSpPr>
        <p:spPr bwMode="auto">
          <a:xfrm>
            <a:off x="2057400" y="5081588"/>
            <a:ext cx="6553200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0375" algn="l">
              <a:spcBef>
                <a:spcPct val="50000"/>
              </a:spcBef>
              <a:tabLst>
                <a:tab pos="4862513" algn="r"/>
                <a:tab pos="5715000" algn="r"/>
              </a:tabLst>
            </a:pPr>
            <a:r>
              <a:rPr lang="en-US" sz="2200">
                <a:latin typeface="Arial" charset="0"/>
                <a:cs typeface="Arial" charset="0"/>
              </a:rPr>
              <a:t>Accounts Receivable		3,500</a:t>
            </a:r>
          </a:p>
        </p:txBody>
      </p:sp>
      <p:sp>
        <p:nvSpPr>
          <p:cNvPr id="942089" name="Text Box 9"/>
          <p:cNvSpPr txBox="1">
            <a:spLocks noChangeArrowheads="1"/>
          </p:cNvSpPr>
          <p:nvPr/>
        </p:nvSpPr>
        <p:spPr bwMode="auto">
          <a:xfrm>
            <a:off x="2057400" y="4549775"/>
            <a:ext cx="655320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572000" algn="r"/>
              </a:tabLst>
            </a:pPr>
            <a:r>
              <a:rPr lang="en-US" sz="2200">
                <a:latin typeface="Arial" charset="0"/>
                <a:cs typeface="Arial" charset="0"/>
              </a:rPr>
              <a:t>Sales Discounts	70</a:t>
            </a:r>
          </a:p>
        </p:txBody>
      </p:sp>
      <p:sp>
        <p:nvSpPr>
          <p:cNvPr id="64518" name="Text Box 11"/>
          <p:cNvSpPr txBox="1">
            <a:spLocks noChangeArrowheads="1"/>
          </p:cNvSpPr>
          <p:nvPr/>
        </p:nvSpPr>
        <p:spPr bwMode="auto">
          <a:xfrm>
            <a:off x="3276600" y="6248400"/>
            <a:ext cx="57150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  Explain the recording of purchases and sales of 	inventory under a periodic inventory system.</a:t>
            </a:r>
          </a:p>
        </p:txBody>
      </p:sp>
      <p:sp>
        <p:nvSpPr>
          <p:cNvPr id="64519" name="Text Box 20"/>
          <p:cNvSpPr txBox="1">
            <a:spLocks noChangeArrowheads="1"/>
          </p:cNvSpPr>
          <p:nvPr/>
        </p:nvSpPr>
        <p:spPr bwMode="auto">
          <a:xfrm>
            <a:off x="685800" y="1395413"/>
            <a:ext cx="6248400" cy="509587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latin typeface="Arial" charset="0"/>
              </a:rPr>
              <a:t>Sales Discounts</a:t>
            </a:r>
          </a:p>
        </p:txBody>
      </p:sp>
      <p:sp>
        <p:nvSpPr>
          <p:cNvPr id="64520" name="Text Box 21"/>
          <p:cNvSpPr txBox="1">
            <a:spLocks noChangeArrowheads="1"/>
          </p:cNvSpPr>
          <p:nvPr/>
        </p:nvSpPr>
        <p:spPr bwMode="auto">
          <a:xfrm>
            <a:off x="685800" y="2003425"/>
            <a:ext cx="8001000" cy="1768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200" b="1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200">
                <a:latin typeface="Arial" charset="0"/>
              </a:rPr>
              <a:t>On May 14, PW Audio Supply receives payment of $3,430 on account from Sauk Stereo. PW Audio honors the 2% cash discount and records the payment of Sauk’s account receivable in full as follows.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6" grpId="0"/>
      <p:bldP spid="942088" grpId="0"/>
      <p:bldP spid="94208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14550"/>
            <a:ext cx="8782050" cy="3067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5539" name="Text Box 8"/>
          <p:cNvSpPr txBox="1">
            <a:spLocks noChangeArrowheads="1"/>
          </p:cNvSpPr>
          <p:nvPr/>
        </p:nvSpPr>
        <p:spPr bwMode="auto">
          <a:xfrm>
            <a:off x="3276600" y="6248400"/>
            <a:ext cx="57150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  Explain the recording of purchases and sales of 	inventory under a periodic inventory system.</a:t>
            </a:r>
          </a:p>
        </p:txBody>
      </p:sp>
      <p:sp>
        <p:nvSpPr>
          <p:cNvPr id="65540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6248400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7F"/>
                </a:solidFill>
                <a:latin typeface="Arial" charset="0"/>
              </a:rPr>
              <a:t>Comparison of Entries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6781800" y="1782763"/>
            <a:ext cx="2133600" cy="274637"/>
          </a:xfrm>
          <a:prstGeom prst="rect">
            <a:avLst/>
          </a:prstGeom>
          <a:solidFill>
            <a:schemeClr val="bg1"/>
          </a:solidFill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5B-3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2133600"/>
            <a:ext cx="8599487" cy="3497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3276600" y="6248400"/>
            <a:ext cx="57150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  Explain the recording of purchases and sales of 	inventory under a periodic inventory system.</a:t>
            </a:r>
          </a:p>
        </p:txBody>
      </p:sp>
      <p:sp>
        <p:nvSpPr>
          <p:cNvPr id="66564" name="Text Box 10"/>
          <p:cNvSpPr txBox="1">
            <a:spLocks noChangeArrowheads="1"/>
          </p:cNvSpPr>
          <p:nvPr/>
        </p:nvSpPr>
        <p:spPr bwMode="auto">
          <a:xfrm>
            <a:off x="609600" y="1371600"/>
            <a:ext cx="6248400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7F"/>
                </a:solidFill>
                <a:latin typeface="Arial" charset="0"/>
              </a:rPr>
              <a:t>Comparison of Entries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234950" algn="l" eaLnBrk="1" hangingPunct="1">
              <a:defRPr/>
            </a:pPr>
            <a:r>
              <a:rPr lang="en-US" sz="3000" b="1" dirty="0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781800" y="1782763"/>
            <a:ext cx="2133600" cy="274637"/>
          </a:xfrm>
          <a:prstGeom prst="rect">
            <a:avLst/>
          </a:prstGeom>
          <a:solidFill>
            <a:schemeClr val="bg1"/>
          </a:solidFill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5B-3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4"/>
          <p:cNvSpPr txBox="1">
            <a:spLocks noChangeArrowheads="1"/>
          </p:cNvSpPr>
          <p:nvPr/>
        </p:nvSpPr>
        <p:spPr bwMode="auto">
          <a:xfrm>
            <a:off x="1219200" y="6469063"/>
            <a:ext cx="76200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67587" name="Text Box 13"/>
          <p:cNvSpPr txBox="1">
            <a:spLocks noChangeArrowheads="1"/>
          </p:cNvSpPr>
          <p:nvPr/>
        </p:nvSpPr>
        <p:spPr bwMode="auto">
          <a:xfrm>
            <a:off x="2667000" y="6400800"/>
            <a:ext cx="63246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7</a:t>
            </a:r>
          </a:p>
        </p:txBody>
      </p:sp>
      <p:sp>
        <p:nvSpPr>
          <p:cNvPr id="843793" name="Text Box 17"/>
          <p:cNvSpPr txBox="1">
            <a:spLocks noChangeArrowheads="1"/>
          </p:cNvSpPr>
          <p:nvPr/>
        </p:nvSpPr>
        <p:spPr bwMode="auto">
          <a:xfrm>
            <a:off x="457200" y="1447800"/>
            <a:ext cx="262096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latin typeface="+mn-lt"/>
              </a:rPr>
              <a:t>Illustration 5B-5</a:t>
            </a:r>
          </a:p>
          <a:p>
            <a:pPr>
              <a:defRPr/>
            </a:pPr>
            <a:r>
              <a:rPr lang="en-US" sz="1400" dirty="0" smtClean="0">
                <a:latin typeface="+mn-lt"/>
              </a:rPr>
              <a:t>Worksheet for merchandising</a:t>
            </a:r>
          </a:p>
          <a:p>
            <a:pPr>
              <a:defRPr/>
            </a:pPr>
            <a:r>
              <a:rPr lang="en-US" sz="1400" dirty="0" smtClean="0">
                <a:latin typeface="+mn-lt"/>
              </a:rPr>
              <a:t>company—periodic inventory system</a:t>
            </a:r>
            <a:endParaRPr lang="en-US" sz="1400" b="1" dirty="0" smtClean="0">
              <a:latin typeface="+mn-lt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04800" y="884238"/>
            <a:ext cx="8534400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304800" y="350838"/>
            <a:ext cx="8534400" cy="533400"/>
          </a:xfrm>
          <a:prstGeom prst="rect">
            <a:avLst/>
          </a:prstGeom>
          <a:solidFill>
            <a:srgbClr val="AD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4950" algn="l" eaLnBrk="1" hangingPunct="1"/>
            <a:r>
              <a:rPr lang="en-US" sz="3000" b="1">
                <a:solidFill>
                  <a:srgbClr val="FFFFFF"/>
                </a:solidFill>
                <a:latin typeface="Arial" charset="0"/>
              </a:rPr>
              <a:t>APPENDIX  5B </a:t>
            </a:r>
            <a:r>
              <a:rPr 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FFFF"/>
                </a:solidFill>
                <a:latin typeface="Arial" charset="0"/>
              </a:rPr>
              <a:t>Periodic Inventory System</a:t>
            </a:r>
          </a:p>
        </p:txBody>
      </p:sp>
      <p:pic>
        <p:nvPicPr>
          <p:cNvPr id="675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3" y="1246188"/>
            <a:ext cx="5227637" cy="5111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62000" y="1905000"/>
            <a:ext cx="3352800" cy="4572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400" b="1">
                <a:latin typeface="Arial" charset="0"/>
              </a:rPr>
              <a:t>Perpetual System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8382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Identify the differences between service and merchandising companies.</a:t>
            </a: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762000" y="2438400"/>
            <a:ext cx="7543800" cy="282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85800" lvl="1" indent="-457200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Maintain detailed records of the cost of each inventory purchase and sale.</a:t>
            </a:r>
          </a:p>
          <a:p>
            <a:pPr marL="685800" lvl="1" indent="-457200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Records continuously show inventory that should be on hand for every item.</a:t>
            </a:r>
          </a:p>
          <a:p>
            <a:pPr marL="685800" lvl="1" indent="-457200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Company determines cost of goods sold each time a sale occurs.</a:t>
            </a: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47688" y="1295400"/>
            <a:ext cx="6843712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Flow of Costs 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Merchandising Operations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62000" y="2438400"/>
            <a:ext cx="7391400" cy="2008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85800" lvl="1" indent="-457200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Do not keep detailed records of the goods on hand.</a:t>
            </a:r>
          </a:p>
          <a:p>
            <a:pPr marL="685800" lvl="1" indent="-457200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Cost of goods sold determined by count at the end of the accounting period.</a:t>
            </a:r>
          </a:p>
          <a:p>
            <a:pPr marL="685800" lvl="1" indent="-457200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Calculation of Cost of Goods Sold: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828800" y="4559300"/>
            <a:ext cx="5638800" cy="17653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20000"/>
              </a:spcBef>
              <a:buClr>
                <a:srgbClr val="800000"/>
              </a:buClr>
              <a:buSzPct val="95000"/>
              <a:tabLst>
                <a:tab pos="5832475" algn="r"/>
              </a:tabLst>
            </a:pPr>
            <a:r>
              <a:rPr lang="en-US" sz="1900">
                <a:latin typeface="Arial" charset="0"/>
              </a:rPr>
              <a:t>Beginning inventory	$ 100,000</a:t>
            </a:r>
          </a:p>
          <a:p>
            <a:pPr marL="457200" indent="-457200" algn="l">
              <a:spcBef>
                <a:spcPct val="20000"/>
              </a:spcBef>
              <a:buClr>
                <a:srgbClr val="800000"/>
              </a:buClr>
              <a:buSzPct val="95000"/>
              <a:tabLst>
                <a:tab pos="5832475" algn="r"/>
              </a:tabLst>
            </a:pPr>
            <a:r>
              <a:rPr lang="en-US" sz="1900">
                <a:latin typeface="Arial" charset="0"/>
              </a:rPr>
              <a:t>Add: Purchases, net	800,000</a:t>
            </a:r>
          </a:p>
          <a:p>
            <a:pPr marL="457200" indent="-457200" algn="l">
              <a:spcBef>
                <a:spcPct val="20000"/>
              </a:spcBef>
              <a:buClr>
                <a:srgbClr val="800000"/>
              </a:buClr>
              <a:buSzPct val="95000"/>
              <a:tabLst>
                <a:tab pos="5832475" algn="r"/>
              </a:tabLst>
            </a:pPr>
            <a:r>
              <a:rPr lang="en-US" sz="1900">
                <a:latin typeface="Arial" charset="0"/>
              </a:rPr>
              <a:t>Goods available for sale	900,000</a:t>
            </a:r>
          </a:p>
          <a:p>
            <a:pPr marL="457200" indent="-457200" algn="l">
              <a:spcBef>
                <a:spcPct val="20000"/>
              </a:spcBef>
              <a:buClr>
                <a:srgbClr val="800000"/>
              </a:buClr>
              <a:buSzPct val="95000"/>
              <a:tabLst>
                <a:tab pos="5832475" algn="r"/>
              </a:tabLst>
            </a:pPr>
            <a:r>
              <a:rPr lang="en-US" sz="1900">
                <a:latin typeface="Arial" charset="0"/>
              </a:rPr>
              <a:t>Less: Ending inventory	125,000</a:t>
            </a:r>
          </a:p>
          <a:p>
            <a:pPr marL="457200" indent="-457200" algn="l">
              <a:spcBef>
                <a:spcPct val="20000"/>
              </a:spcBef>
              <a:buClr>
                <a:srgbClr val="800000"/>
              </a:buClr>
              <a:buSzPct val="95000"/>
              <a:tabLst>
                <a:tab pos="5832475" algn="r"/>
              </a:tabLst>
            </a:pPr>
            <a:r>
              <a:rPr lang="en-US" sz="1900">
                <a:latin typeface="Arial" charset="0"/>
              </a:rPr>
              <a:t>Cost of goods sold	$ 775,000</a:t>
            </a:r>
          </a:p>
        </p:txBody>
      </p:sp>
      <p:sp>
        <p:nvSpPr>
          <p:cNvPr id="10244" name="Line 9"/>
          <p:cNvSpPr>
            <a:spLocks noChangeShapeType="1"/>
          </p:cNvSpPr>
          <p:nvPr/>
        </p:nvSpPr>
        <p:spPr bwMode="auto">
          <a:xfrm>
            <a:off x="6019800" y="5257800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5" name="Line 10"/>
          <p:cNvSpPr>
            <a:spLocks noChangeShapeType="1"/>
          </p:cNvSpPr>
          <p:nvPr/>
        </p:nvSpPr>
        <p:spPr bwMode="auto">
          <a:xfrm>
            <a:off x="6019800" y="5943600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019800" y="6400800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6019800" y="6324600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</a:t>
            </a: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Merchandising Operations</a:t>
            </a:r>
          </a:p>
        </p:txBody>
      </p:sp>
      <p:sp>
        <p:nvSpPr>
          <p:cNvPr id="10250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1" name="Text Box 2"/>
          <p:cNvSpPr txBox="1">
            <a:spLocks noChangeArrowheads="1"/>
          </p:cNvSpPr>
          <p:nvPr/>
        </p:nvSpPr>
        <p:spPr bwMode="auto">
          <a:xfrm>
            <a:off x="762000" y="1905000"/>
            <a:ext cx="3352800" cy="457200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400" b="1">
                <a:latin typeface="Arial" charset="0"/>
              </a:rPr>
              <a:t>Periodic System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47688" y="1295400"/>
            <a:ext cx="6843712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Flow of Costs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762000" y="2438400"/>
            <a:ext cx="7696200" cy="2419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85800" lvl="1" indent="-457200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Traditionally used for merchandise with high unit values.</a:t>
            </a:r>
          </a:p>
          <a:p>
            <a:pPr marL="685800" lvl="1" indent="-457200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Shows the quantity and cost of the inventory that should be on hand at any time.</a:t>
            </a:r>
          </a:p>
          <a:p>
            <a:pPr marL="685800" lvl="1" indent="-457200" algn="l">
              <a:lnSpc>
                <a:spcPct val="125000"/>
              </a:lnSpc>
              <a:spcBef>
                <a:spcPts val="12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>
                <a:latin typeface="Arial" charset="0"/>
              </a:rPr>
              <a:t>Provides better control over inventories than a periodic system.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8382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1  Identify the differences between service and merchandising companies.</a:t>
            </a:r>
          </a:p>
        </p:txBody>
      </p:sp>
      <p:sp>
        <p:nvSpPr>
          <p:cNvPr id="11268" name="Text Box 14"/>
          <p:cNvSpPr txBox="1">
            <a:spLocks noChangeArrowheads="1"/>
          </p:cNvSpPr>
          <p:nvPr/>
        </p:nvSpPr>
        <p:spPr bwMode="auto">
          <a:xfrm>
            <a:off x="547688" y="1295400"/>
            <a:ext cx="6843712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SzPct val="80000"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Flow of Costs </a:t>
            </a:r>
          </a:p>
        </p:txBody>
      </p:sp>
      <p:sp>
        <p:nvSpPr>
          <p:cNvPr id="11269" name="Text Box 16"/>
          <p:cNvSpPr txBox="1">
            <a:spLocks noChangeArrowheads="1"/>
          </p:cNvSpPr>
          <p:nvPr/>
        </p:nvSpPr>
        <p:spPr bwMode="auto">
          <a:xfrm>
            <a:off x="762000" y="1905000"/>
            <a:ext cx="7086600" cy="457200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400" b="1">
                <a:latin typeface="Arial" charset="0"/>
              </a:rPr>
              <a:t>Advantages of the Perpetual System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Merchandising Operations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6629400" cy="487363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30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latin typeface="Arial" charset="0"/>
              </a:rPr>
              <a:t>Made using </a:t>
            </a:r>
            <a:r>
              <a:rPr lang="en-US" sz="2200" b="1">
                <a:latin typeface="Arial" charset="0"/>
              </a:rPr>
              <a:t>cash or credit</a:t>
            </a:r>
            <a:r>
              <a:rPr lang="en-US" sz="2200">
                <a:latin typeface="Arial" charset="0"/>
              </a:rPr>
              <a:t> (on account).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838200" y="6369050"/>
            <a:ext cx="81534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LO 2  Explain the recording of purchases under a perpetual inventory system.</a:t>
            </a:r>
          </a:p>
        </p:txBody>
      </p:sp>
      <p:sp>
        <p:nvSpPr>
          <p:cNvPr id="13316" name="Text Box 15"/>
          <p:cNvSpPr txBox="1">
            <a:spLocks noChangeArrowheads="1"/>
          </p:cNvSpPr>
          <p:nvPr/>
        </p:nvSpPr>
        <p:spPr bwMode="auto">
          <a:xfrm>
            <a:off x="609600" y="1981200"/>
            <a:ext cx="4267200" cy="2890838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30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>
                <a:latin typeface="Arial" charset="0"/>
              </a:rPr>
              <a:t>Normally </a:t>
            </a:r>
            <a:r>
              <a:rPr lang="en-US" sz="2200" b="1">
                <a:latin typeface="Arial" charset="0"/>
              </a:rPr>
              <a:t>record when </a:t>
            </a:r>
            <a:r>
              <a:rPr lang="en-US" sz="2200">
                <a:latin typeface="Arial" charset="0"/>
              </a:rPr>
              <a:t>goods are received from the seller.</a:t>
            </a:r>
          </a:p>
          <a:p>
            <a:pPr marL="457200" indent="-457200" algn="l">
              <a:lnSpc>
                <a:spcPct val="130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1">
                <a:solidFill>
                  <a:srgbClr val="000066"/>
                </a:solidFill>
                <a:latin typeface="Arial" charset="0"/>
              </a:rPr>
              <a:t>Purchase invoice</a:t>
            </a:r>
            <a:r>
              <a:rPr lang="en-US" sz="2200">
                <a:latin typeface="Arial" charset="0"/>
              </a:rPr>
              <a:t> should support each credit purchase.</a:t>
            </a:r>
          </a:p>
        </p:txBody>
      </p:sp>
      <p:pic>
        <p:nvPicPr>
          <p:cNvPr id="1331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325" y="2133600"/>
            <a:ext cx="3927475" cy="411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7391400" y="1782763"/>
            <a:ext cx="1371600" cy="274637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Illustration 5-6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/>
            <a:r>
              <a:rPr lang="en-US" sz="3200" b="1">
                <a:latin typeface="Arial" charset="0"/>
              </a:rPr>
              <a:t>Recording Purchases of Merchandise</a:t>
            </a:r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0099"/>
      </a:hlink>
      <a:folHlink>
        <a:srgbClr val="000000"/>
      </a:folHlink>
    </a:clrScheme>
    <a:fontScheme name="movnglnc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000000"/>
    </a:lt2>
    <a:accent1>
      <a:srgbClr val="000000"/>
    </a:accent1>
    <a:accent2>
      <a:srgbClr val="FF0000"/>
    </a:accent2>
    <a:accent3>
      <a:srgbClr val="FFFFFF"/>
    </a:accent3>
    <a:accent4>
      <a:srgbClr val="000000"/>
    </a:accent4>
    <a:accent5>
      <a:srgbClr val="AAAAAA"/>
    </a:accent5>
    <a:accent6>
      <a:srgbClr val="E70000"/>
    </a:accent6>
    <a:hlink>
      <a:srgbClr val="00FF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Office\Templates\1033\Company Handbook.pot</Template>
  <TotalTime>15012</TotalTime>
  <Pages>43</Pages>
  <Words>2605</Words>
  <Application>Microsoft Office PowerPoint</Application>
  <PresentationFormat>On-screen Show (4:3)</PresentationFormat>
  <Paragraphs>401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movnglnc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Multiple- Step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Coby Harmon</dc:creator>
  <cp:lastModifiedBy>Rushdy</cp:lastModifiedBy>
  <cp:revision>2017</cp:revision>
  <cp:lastPrinted>1999-09-16T17:08:20Z</cp:lastPrinted>
  <dcterms:created xsi:type="dcterms:W3CDTF">1997-03-28T18:03:02Z</dcterms:created>
  <dcterms:modified xsi:type="dcterms:W3CDTF">2015-03-10T17:13:38Z</dcterms:modified>
</cp:coreProperties>
</file>